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64" r:id="rId9"/>
    <p:sldId id="265" r:id="rId10"/>
    <p:sldId id="266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12" r:id="rId50"/>
    <p:sldId id="313" r:id="rId51"/>
    <p:sldId id="314" r:id="rId52"/>
    <p:sldId id="315" r:id="rId53"/>
    <p:sldId id="316" r:id="rId54"/>
    <p:sldId id="308" r:id="rId55"/>
    <p:sldId id="310" r:id="rId56"/>
    <p:sldId id="311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5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1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5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04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8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2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5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2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7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0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1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A1C087-2BF3-406C-AE9B-B986E6A25FEC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1A33AF-9275-409D-AFA7-1A81EEF1F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7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4212" y="663476"/>
            <a:ext cx="8689976" cy="2509213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典黑（非商用）常规体" pitchFamily="50" charset="-122"/>
                <a:ea typeface="造字工房典黑（非商用）常规体" pitchFamily="50" charset="-122"/>
              </a:rPr>
              <a:t>提交答案型题目解题方法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01486" y="4135583"/>
            <a:ext cx="8689976" cy="2219035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清华大学  </a:t>
            </a:r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交叉信息研究院 </a:t>
            </a:r>
            <a:endParaRPr lang="en-US" altLang="zh-CN" sz="3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赵金昊</a:t>
            </a:r>
            <a:endParaRPr lang="en-US" altLang="zh-CN" sz="3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2016.5</a:t>
            </a:r>
            <a:endParaRPr lang="zh-CN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9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常用算法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——3.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非完美程序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有时数据是有规律的，与题目条件结合，题目就会</a:t>
            </a:r>
            <a:endParaRPr lang="en-US" altLang="zh-CN" sz="2800" dirty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变成</a:t>
            </a:r>
            <a:r>
              <a:rPr lang="en-US" altLang="zh-CN" sz="2800" dirty="0" smtClean="0">
                <a:ea typeface="等线" panose="02010600030101010101" pitchFamily="2" charset="-122"/>
              </a:rPr>
              <a:t>DP</a:t>
            </a: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变成</a:t>
            </a:r>
            <a:r>
              <a:rPr lang="en-US" altLang="zh-CN" sz="2800" dirty="0" smtClean="0">
                <a:ea typeface="等线" panose="02010600030101010101" pitchFamily="2" charset="-122"/>
              </a:rPr>
              <a:t>DP</a:t>
            </a: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变成</a:t>
            </a:r>
            <a:r>
              <a:rPr lang="en-US" altLang="zh-CN" sz="2800" dirty="0" smtClean="0">
                <a:ea typeface="等线" panose="02010600030101010101" pitchFamily="2" charset="-122"/>
              </a:rPr>
              <a:t>DP</a:t>
            </a: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变成贪心</a:t>
            </a:r>
            <a:endParaRPr lang="en-US" altLang="zh-CN" sz="280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常用算法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——4.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程序辅助构造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有时对应的数据是构造类的，但是很长，需要写程序来输出。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（有些题目全都是构造，简直可怕呀）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常用算法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——5.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骗分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大多数题目有输出就有</a:t>
            </a:r>
            <a:r>
              <a:rPr lang="en-US" altLang="zh-CN" sz="2800" dirty="0" smtClean="0">
                <a:ea typeface="等线" panose="02010600030101010101" pitchFamily="2" charset="-122"/>
              </a:rPr>
              <a:t>1</a:t>
            </a:r>
            <a:r>
              <a:rPr lang="zh-CN" altLang="en-US" sz="2800" dirty="0" smtClean="0">
                <a:ea typeface="等线" panose="02010600030101010101" pitchFamily="2" charset="-122"/>
              </a:rPr>
              <a:t>分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手敲</a:t>
            </a:r>
            <a:r>
              <a:rPr lang="en-US" altLang="zh-CN" sz="2800" dirty="0" smtClean="0">
                <a:ea typeface="等线" panose="02010600030101010101" pitchFamily="2" charset="-122"/>
              </a:rPr>
              <a:t>10</a:t>
            </a:r>
            <a:r>
              <a:rPr lang="zh-CN" altLang="en-US" sz="2800" dirty="0" smtClean="0">
                <a:ea typeface="等线" panose="02010600030101010101" pitchFamily="2" charset="-122"/>
              </a:rPr>
              <a:t>个合法输出就是</a:t>
            </a:r>
            <a:r>
              <a:rPr lang="en-US" altLang="zh-CN" sz="2800" dirty="0" smtClean="0">
                <a:ea typeface="等线" panose="02010600030101010101" pitchFamily="2" charset="-122"/>
              </a:rPr>
              <a:t>10</a:t>
            </a:r>
            <a:r>
              <a:rPr lang="zh-CN" altLang="en-US" sz="2800" dirty="0" smtClean="0">
                <a:ea typeface="等线" panose="02010600030101010101" pitchFamily="2" charset="-122"/>
              </a:rPr>
              <a:t>分呀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7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常用算法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——6.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启发式搜索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等线" panose="02010600030101010101" pitchFamily="2" charset="-122"/>
              </a:rPr>
              <a:t>在状态空间中的搜索对每一个搜索的位置进行评估，得到最好的位置，再从这个位置进行搜索直到目标。这样可以省略大量无谓的搜索路径，提高了效率</a:t>
            </a:r>
            <a:r>
              <a:rPr lang="zh-CN" altLang="en-US" sz="2800" dirty="0" smtClean="0">
                <a:ea typeface="等线" panose="02010600030101010101" pitchFamily="2" charset="-122"/>
              </a:rPr>
              <a:t>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通俗地</a:t>
            </a:r>
            <a:r>
              <a:rPr lang="zh-CN" altLang="en-US" sz="2800" dirty="0" smtClean="0">
                <a:ea typeface="等线" panose="02010600030101010101" pitchFamily="2" charset="-122"/>
              </a:rPr>
              <a:t>说就是奇技淫巧。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在传统类题目中基本只能用来骗分，但却是许多提交答案题目的正确解法。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1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常用算法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——6.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启发式搜索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常见的启发式搜索算法有：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爬山</a:t>
            </a:r>
            <a:r>
              <a:rPr lang="zh-CN" altLang="en-US" sz="2800" dirty="0" smtClean="0">
                <a:ea typeface="等线" panose="02010600030101010101" pitchFamily="2" charset="-122"/>
              </a:rPr>
              <a:t>算法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模拟</a:t>
            </a:r>
            <a:r>
              <a:rPr lang="zh-CN" altLang="en-US" sz="2800" dirty="0" smtClean="0">
                <a:ea typeface="等线" panose="02010600030101010101" pitchFamily="2" charset="-122"/>
              </a:rPr>
              <a:t>退火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蚁群</a:t>
            </a:r>
            <a:r>
              <a:rPr lang="zh-CN" altLang="en-US" sz="2800" dirty="0" smtClean="0">
                <a:ea typeface="等线" panose="02010600030101010101" pitchFamily="2" charset="-122"/>
              </a:rPr>
              <a:t>算法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遗传算法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2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3777383"/>
            <a:ext cx="4486275" cy="2762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6.1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爬山算法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给定</a:t>
            </a:r>
            <a:r>
              <a:rPr lang="en-US" altLang="zh-CN" sz="2800" dirty="0" smtClean="0">
                <a:latin typeface="+mj-lt"/>
                <a:ea typeface="等线" panose="02010600030101010101" pitchFamily="2" charset="-122"/>
              </a:rPr>
              <a:t>f(x)</a:t>
            </a:r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为一个未知的函数，求最大值？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选择一个状态作为基准，然后从基准态开始向相邻位置扩展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相邻位置若更优，则替换为新的基准态</a:t>
            </a:r>
            <a:endParaRPr lang="en-US" altLang="zh-CN" sz="2800" dirty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往往会得到极大值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重复以上步骤，就可以得到最大值啦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522691" y="3860799"/>
            <a:ext cx="0" cy="28170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650625" y="3860799"/>
            <a:ext cx="0" cy="28170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784488" y="3860798"/>
            <a:ext cx="0" cy="28170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294254" y="3749961"/>
            <a:ext cx="0" cy="28170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201891" y="3722542"/>
            <a:ext cx="0" cy="28170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118763" y="3722541"/>
            <a:ext cx="0" cy="28170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6.1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爬山算法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二维的情况呢？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选择一个状态作为基准，然后从基准态开始向相邻位置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扩展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相邻位置若更优，则替换为新的基准态</a:t>
            </a:r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往往会得到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极大值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重复以上步骤，就可以得到最大值啦</a:t>
            </a:r>
            <a:endParaRPr lang="en-US" altLang="zh-CN" sz="2800" dirty="0"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846" y="3471210"/>
            <a:ext cx="4341331" cy="33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6.1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爬山算法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等线" panose="02010600030101010101" pitchFamily="2" charset="-122"/>
              </a:rPr>
              <a:t>N</a:t>
            </a:r>
            <a:r>
              <a:rPr lang="zh-CN" altLang="en-US" sz="2800" dirty="0" smtClean="0">
                <a:ea typeface="等线" panose="02010600030101010101" pitchFamily="2" charset="-122"/>
              </a:rPr>
              <a:t>维的情况呢？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选择一个状态作为基准，然后从基准态开始向相邻位置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扩展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相邻位置若更优，则替换为新的基准态</a:t>
            </a:r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往往会得到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极大值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重复以上步骤，就可以得到最大值啦</a:t>
            </a:r>
            <a:endParaRPr lang="en-US" altLang="zh-CN" sz="2800" dirty="0"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5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6.1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爬山算法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等线" panose="02010600030101010101" pitchFamily="2" charset="-122"/>
              </a:rPr>
              <a:t>N</a:t>
            </a:r>
            <a:r>
              <a:rPr lang="zh-CN" altLang="en-US" sz="2800" dirty="0" smtClean="0">
                <a:ea typeface="等线" panose="02010600030101010101" pitchFamily="2" charset="-122"/>
              </a:rPr>
              <a:t>维的情况呢？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随机向某个方向扩展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差不多收敛时即认为已达到极大值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4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6.1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爬山算法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总结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ea typeface="等线" panose="02010600030101010101" pitchFamily="2" charset="-122"/>
              </a:rPr>
              <a:t>1.</a:t>
            </a:r>
            <a:r>
              <a:rPr lang="zh-CN" altLang="en-US" sz="2800" dirty="0" smtClean="0">
                <a:ea typeface="等线" panose="02010600030101010101" pitchFamily="2" charset="-122"/>
              </a:rPr>
              <a:t>随机（或简单搜索后）选取一个状态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ea typeface="等线" panose="02010600030101010101" pitchFamily="2" charset="-122"/>
              </a:rPr>
              <a:t>2.</a:t>
            </a:r>
            <a:r>
              <a:rPr lang="zh-CN" altLang="en-US" sz="2800" dirty="0" smtClean="0">
                <a:ea typeface="等线" panose="02010600030101010101" pitchFamily="2" charset="-122"/>
              </a:rPr>
              <a:t>随机改变变量，替换为更优的状态，直到达到极值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ea typeface="等线" panose="02010600030101010101" pitchFamily="2" charset="-122"/>
              </a:rPr>
              <a:t>3.</a:t>
            </a:r>
            <a:r>
              <a:rPr lang="zh-CN" altLang="en-US" sz="2800" dirty="0" smtClean="0">
                <a:ea typeface="等线" panose="02010600030101010101" pitchFamily="2" charset="-122"/>
              </a:rPr>
              <a:t>重复</a:t>
            </a:r>
            <a:r>
              <a:rPr lang="en-US" altLang="zh-CN" sz="2800" dirty="0" smtClean="0">
                <a:ea typeface="等线" panose="02010600030101010101" pitchFamily="2" charset="-122"/>
              </a:rPr>
              <a:t>12</a:t>
            </a:r>
            <a:endParaRPr lang="en-US" altLang="zh-CN" sz="2800" dirty="0"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7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写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在最前面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…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如果没有接触过提交答案型题目，可能会觉得这节课</a:t>
            </a:r>
            <a:r>
              <a:rPr lang="zh-CN" altLang="en-US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很有趣</a:t>
            </a:r>
            <a:endParaRPr lang="en-US" altLang="zh-CN" sz="2800" b="1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如果接触过提交答案型题目，可能会觉得这节课</a:t>
            </a:r>
            <a:r>
              <a:rPr lang="zh-CN" altLang="en-US" sz="2800" b="1" dirty="0" smtClean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很无聊</a:t>
            </a:r>
            <a:endParaRPr lang="en-US" altLang="zh-CN" sz="2800" b="1" dirty="0" smtClean="0">
              <a:solidFill>
                <a:srgbClr val="00B0F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为了避免后一种情况，我为这些同学准备了替代方案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（前提是要</a:t>
            </a:r>
            <a:r>
              <a:rPr lang="zh-CN" altLang="en-US" sz="2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带电脑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呀）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一道提交答案型试题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坦克大战</a:t>
            </a:r>
            <a:endParaRPr lang="en-US" altLang="zh-CN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讲座结束时提交，根据得分可以获得纪念品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~</a:t>
            </a: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试题获取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见某同性交友群；或者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提交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地址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957685908@qq.com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；或者直接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盘交也行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9899" y="5479534"/>
            <a:ext cx="5150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http://pan.baidu.com/s/</a:t>
            </a:r>
            <a:r>
              <a:rPr lang="zh-CN" altLang="en-US" sz="2800" dirty="0" smtClean="0"/>
              <a:t>1i</a:t>
            </a:r>
            <a:r>
              <a:rPr lang="zh-CN" altLang="en-US" sz="2800" dirty="0"/>
              <a:t>4WXfI9</a:t>
            </a:r>
          </a:p>
        </p:txBody>
      </p:sp>
    </p:spTree>
    <p:extLst>
      <p:ext uri="{BB962C8B-B14F-4D97-AF65-F5344CB8AC3E}">
        <p14:creationId xmlns:p14="http://schemas.microsoft.com/office/powerpoint/2010/main" val="40729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6.2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模拟退火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爬山算法隐藏的风险在哪里？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初始状态基本确定了这次调整的结果</a:t>
            </a:r>
            <a:endParaRPr lang="en-US" altLang="zh-CN" sz="2800" dirty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如果可以跳出局部最优呢？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1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6.2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模拟退火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退火是什么？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初始时，物体处于高能量和高温度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物体最终能量尽可能低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+mj-lt"/>
                <a:ea typeface="等线" panose="02010600030101010101" pitchFamily="2" charset="-122"/>
              </a:rPr>
              <a:t>温度越</a:t>
            </a:r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高，粒子越活跃，更容易变化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温度越低，粒子越稳定，更容易保持原状</a:t>
            </a:r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结束状态有可能也是极小值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6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6.2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模拟退火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思路：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用时间</a:t>
            </a:r>
            <a:r>
              <a:rPr lang="en-US" altLang="zh-CN" sz="2800" dirty="0" smtClean="0">
                <a:ea typeface="等线" panose="02010600030101010101" pitchFamily="2" charset="-122"/>
              </a:rPr>
              <a:t>T</a:t>
            </a:r>
            <a:r>
              <a:rPr lang="zh-CN" altLang="en-US" sz="2800" dirty="0" smtClean="0">
                <a:ea typeface="等线" panose="02010600030101010101" pitchFamily="2" charset="-122"/>
              </a:rPr>
              <a:t>来代表温度。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+mj-lt"/>
                <a:ea typeface="等线" panose="02010600030101010101" pitchFamily="2" charset="-122"/>
              </a:rPr>
              <a:t>随着时间的推移，变化的概率越来越小。</a:t>
            </a:r>
            <a:endParaRPr lang="en-US" altLang="zh-CN" sz="2800" dirty="0" smtClean="0"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6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6.2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模拟退火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63781" y="1618944"/>
                <a:ext cx="10363826" cy="52390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>
                    <a:ea typeface="等线" panose="02010600030101010101" pitchFamily="2" charset="-122"/>
                  </a:rPr>
                  <a:t>选取初始状态。</a:t>
                </a:r>
                <a:endParaRPr lang="en-US" altLang="zh-CN" sz="2800" dirty="0" smtClean="0">
                  <a:ea typeface="等线" panose="02010600030101010101" pitchFamily="2" charset="-122"/>
                </a:endParaRPr>
              </a:p>
              <a:p>
                <a:endParaRPr lang="en-US" altLang="zh-CN" sz="2800" dirty="0">
                  <a:ea typeface="等线" panose="02010600030101010101" pitchFamily="2" charset="-122"/>
                </a:endParaRPr>
              </a:p>
              <a:p>
                <a:r>
                  <a:rPr lang="zh-CN" altLang="en-US" sz="2800" dirty="0" smtClean="0">
                    <a:ea typeface="等线" panose="02010600030101010101" pitchFamily="2" charset="-122"/>
                  </a:rPr>
                  <a:t>向随机的方向扩展：</a:t>
                </a:r>
                <a:endParaRPr lang="en-US" altLang="zh-CN" sz="2800" dirty="0" smtClean="0">
                  <a:ea typeface="等线" panose="02010600030101010101" pitchFamily="2" charset="-122"/>
                </a:endParaRPr>
              </a:p>
              <a:p>
                <a:r>
                  <a:rPr lang="zh-CN" altLang="en-US" sz="2800" dirty="0" smtClean="0">
                    <a:ea typeface="等线" panose="02010600030101010101" pitchFamily="2" charset="-122"/>
                  </a:rPr>
                  <a:t>如果优于当前状态，则接受。</a:t>
                </a:r>
                <a:endParaRPr lang="en-US" altLang="zh-CN" sz="2800" dirty="0" smtClean="0">
                  <a:ea typeface="等线" panose="02010600030101010101" pitchFamily="2" charset="-122"/>
                </a:endParaRPr>
              </a:p>
              <a:p>
                <a:r>
                  <a:rPr lang="zh-CN" altLang="en-US" sz="2800" dirty="0" smtClean="0">
                    <a:ea typeface="等线" panose="02010600030101010101" pitchFamily="2" charset="-122"/>
                  </a:rPr>
                  <a:t>如果劣于当前状态，则仍有一定概率接受。</a:t>
                </a:r>
                <a:endParaRPr lang="en-US" altLang="zh-CN" sz="2800" dirty="0" smtClean="0">
                  <a:ea typeface="等线" panose="02010600030101010101" pitchFamily="2" charset="-122"/>
                </a:endParaRPr>
              </a:p>
              <a:p>
                <a:r>
                  <a:rPr lang="zh-CN" altLang="en-US" sz="2800" dirty="0" smtClean="0">
                    <a:ea typeface="等线" panose="02010600030101010101" pitchFamily="2" charset="-122"/>
                  </a:rPr>
                  <a:t>时间</a:t>
                </a:r>
                <a:r>
                  <a:rPr lang="en-US" altLang="zh-CN" sz="2800" dirty="0" smtClean="0">
                    <a:ea typeface="等线" panose="02010600030101010101" pitchFamily="2" charset="-122"/>
                  </a:rPr>
                  <a:t>T</a:t>
                </a:r>
                <a:r>
                  <a:rPr lang="zh-CN" altLang="en-US" sz="2800" dirty="0" smtClean="0">
                    <a:ea typeface="等线" panose="02010600030101010101" pitchFamily="2" charset="-122"/>
                  </a:rPr>
                  <a:t>越久，概率越小，直到稳定为止。</a:t>
                </a:r>
                <a:endParaRPr lang="en-US" altLang="zh-CN" sz="2800" dirty="0" smtClean="0">
                  <a:ea typeface="等线" panose="02010600030101010101" pitchFamily="2" charset="-122"/>
                </a:endParaRPr>
              </a:p>
              <a:p>
                <a:r>
                  <a:rPr lang="zh-CN" altLang="en-US" sz="2800" dirty="0" smtClean="0">
                    <a:ea typeface="等线" panose="02010600030101010101" pitchFamily="2" charset="-122"/>
                  </a:rPr>
                  <a:t>现实中：</a:t>
                </a:r>
                <a:r>
                  <a:rPr lang="en-US" altLang="zh-CN" sz="2800" dirty="0" smtClean="0">
                    <a:ea typeface="等线" panose="02010600030101010101" pitchFamily="2" charset="-122"/>
                  </a:rPr>
                  <a:t>p=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Δ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800" dirty="0" smtClean="0"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63781" y="1618944"/>
                <a:ext cx="10363826" cy="5239055"/>
              </a:xfrm>
              <a:blipFill>
                <a:blip r:embed="rId2"/>
                <a:stretch>
                  <a:fillRect l="-1059" t="-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2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6.2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模拟退火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特殊情况：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概率不随时间变化，而是常数呢？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随机化贪心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3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6.2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模拟退火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总结：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en-US" altLang="zh-CN" sz="2800" dirty="0">
                <a:ea typeface="等线" panose="02010600030101010101" pitchFamily="2" charset="-122"/>
              </a:rPr>
              <a:t>1.</a:t>
            </a:r>
            <a:r>
              <a:rPr lang="zh-CN" altLang="en-US" sz="2800" dirty="0">
                <a:ea typeface="等线" panose="02010600030101010101" pitchFamily="2" charset="-122"/>
              </a:rPr>
              <a:t>随机（或简单搜索后）选取一个状态</a:t>
            </a:r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en-US" altLang="zh-CN" sz="2800" dirty="0">
                <a:ea typeface="等线" panose="02010600030101010101" pitchFamily="2" charset="-122"/>
              </a:rPr>
              <a:t>2.</a:t>
            </a:r>
            <a:r>
              <a:rPr lang="zh-CN" altLang="en-US" sz="2800" dirty="0">
                <a:ea typeface="等线" panose="02010600030101010101" pitchFamily="2" charset="-122"/>
              </a:rPr>
              <a:t>随机改变变量</a:t>
            </a:r>
            <a:r>
              <a:rPr lang="zh-CN" altLang="en-US" sz="2800" dirty="0" smtClean="0">
                <a:ea typeface="等线" panose="02010600030101010101" pitchFamily="2" charset="-122"/>
              </a:rPr>
              <a:t>，当更优时直接跳转，当更劣时有概率跳转。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ea typeface="等线" panose="02010600030101010101" pitchFamily="2" charset="-122"/>
              </a:rPr>
              <a:t>3.2</a:t>
            </a:r>
            <a:r>
              <a:rPr lang="zh-CN" altLang="en-US" sz="2800" dirty="0" smtClean="0">
                <a:ea typeface="等线" panose="02010600030101010101" pitchFamily="2" charset="-122"/>
              </a:rPr>
              <a:t>中的概率随时间变小。稳定时即认为达到极值。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ea typeface="等线" panose="02010600030101010101" pitchFamily="2" charset="-122"/>
              </a:rPr>
              <a:t>4.</a:t>
            </a:r>
            <a:r>
              <a:rPr lang="zh-CN" altLang="en-US" sz="2800" dirty="0" smtClean="0">
                <a:ea typeface="等线" panose="02010600030101010101" pitchFamily="2" charset="-122"/>
              </a:rPr>
              <a:t>重复</a:t>
            </a:r>
            <a:r>
              <a:rPr lang="en-US" altLang="zh-CN" sz="2800" dirty="0" smtClean="0">
                <a:ea typeface="等线" panose="02010600030101010101" pitchFamily="2" charset="-122"/>
              </a:rPr>
              <a:t>123</a:t>
            </a:r>
            <a:endParaRPr lang="en-US" altLang="zh-CN" sz="280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9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6.3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蚁群算法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另一种跳出局部最优的方法：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即使更优也不一定接受？</a:t>
            </a:r>
            <a:endParaRPr lang="en-US" altLang="zh-CN" sz="280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0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6.3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蚁群算法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蚁群：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每只蚂蚁都会在路径上留下信息素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后面的蚂蚁会朝着信息素多的方向前进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但每一步都有一定概率犯错误，从而开辟新的道路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蚂蚁是往返前进，因此在较短的路上留下的信息素多，从而较短的路可以吸引更多蚂蚁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信息素会消失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1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6.3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蚁群算法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思路：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用这条路线的结果，来为每个节点增加信息素，结果越好，信息素越多。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每次更换状态时，有高概率到信息素最大的方向，也有低概率随机变换。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6.3 </a:t>
            </a:r>
            <a:r>
              <a:rPr lang="zh-CN" altLang="en-US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蚁群算法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选取初始状态。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向周围扩展，但是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以高概率选取信息素最大的节点。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以低概率随机选取。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没有</a:t>
            </a:r>
            <a:r>
              <a:rPr lang="zh-CN" altLang="en-US" sz="2800" dirty="0" smtClean="0">
                <a:ea typeface="等线" panose="02010600030101010101" pitchFamily="2" charset="-122"/>
              </a:rPr>
              <a:t>信息素时，可以判断局部状态，也可以完全随机。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以一定规则添加和删除信息素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1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提交答案是什么？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3711" y="1789822"/>
            <a:ext cx="1099126" cy="149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44800" y="1789822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1.in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4799" y="2142836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2.in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80577" y="247029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44799" y="2848864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10.in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375564" y="1716947"/>
            <a:ext cx="1459346" cy="602396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abc.cpp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375564" y="2715346"/>
            <a:ext cx="1459346" cy="6023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abc.exe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78619" y="1789822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1.out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878618" y="2142836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414396" y="247029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878618" y="2848864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10.out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957425" y="1780586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1.ans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957424" y="2133600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2.ans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93202" y="246106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957424" y="2839628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10.ans</a:t>
            </a:r>
            <a:endParaRPr lang="zh-CN" altLang="en-US" dirty="0"/>
          </a:p>
        </p:txBody>
      </p:sp>
      <p:sp>
        <p:nvSpPr>
          <p:cNvPr id="27" name="右大括号 26"/>
          <p:cNvSpPr/>
          <p:nvPr/>
        </p:nvSpPr>
        <p:spPr>
          <a:xfrm>
            <a:off x="4498109" y="1780586"/>
            <a:ext cx="221673" cy="1421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1"/>
            <a:endCxn id="12" idx="2"/>
          </p:cNvCxnSpPr>
          <p:nvPr/>
        </p:nvCxnSpPr>
        <p:spPr>
          <a:xfrm>
            <a:off x="4719782" y="2491232"/>
            <a:ext cx="655782" cy="52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>
            <a:off x="7546109" y="1780586"/>
            <a:ext cx="175491" cy="1412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12" idx="6"/>
            <a:endCxn id="30" idx="1"/>
          </p:cNvCxnSpPr>
          <p:nvPr/>
        </p:nvCxnSpPr>
        <p:spPr>
          <a:xfrm flipV="1">
            <a:off x="6834910" y="2486614"/>
            <a:ext cx="711199" cy="52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4"/>
            <a:endCxn id="12" idx="0"/>
          </p:cNvCxnSpPr>
          <p:nvPr/>
        </p:nvCxnSpPr>
        <p:spPr>
          <a:xfrm>
            <a:off x="6105237" y="2319343"/>
            <a:ext cx="0" cy="39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1628764" y="17642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1628764" y="211524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1620663" y="285292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0493202" y="3307398"/>
            <a:ext cx="159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Wrong Answer!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05220" y="3531102"/>
            <a:ext cx="315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传统型</a:t>
            </a:r>
          </a:p>
        </p:txBody>
      </p:sp>
      <p:sp>
        <p:nvSpPr>
          <p:cNvPr id="40" name="椭圆 39"/>
          <p:cNvSpPr/>
          <p:nvPr/>
        </p:nvSpPr>
        <p:spPr>
          <a:xfrm>
            <a:off x="1043711" y="4361821"/>
            <a:ext cx="1099126" cy="149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题面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844800" y="4361821"/>
            <a:ext cx="1487055" cy="35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1.in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44799" y="4714835"/>
            <a:ext cx="1487055" cy="35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2.in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80577" y="504229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844799" y="5420863"/>
            <a:ext cx="1487055" cy="35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10.in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878619" y="4361821"/>
            <a:ext cx="1487055" cy="35301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1.out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878618" y="4714835"/>
            <a:ext cx="1487055" cy="35301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2.out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414396" y="504229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878618" y="5420863"/>
            <a:ext cx="1487055" cy="35301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10.out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957425" y="4352585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1.ans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9957424" y="4705599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2.ans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0493202" y="503305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957424" y="5411627"/>
            <a:ext cx="1487055" cy="3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10.ans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1628764" y="433626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+10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1628764" y="468724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+10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1620663" y="542492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+10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1030914" y="5849224"/>
            <a:ext cx="5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AC!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145002" y="6094955"/>
            <a:ext cx="315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提交答案型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505220" y="4697862"/>
            <a:ext cx="1329690" cy="378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2.exe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505220" y="4336267"/>
            <a:ext cx="1329690" cy="3509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1.exe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375565" y="5420185"/>
            <a:ext cx="1570180" cy="378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瞎猜</a:t>
            </a:r>
            <a:r>
              <a:rPr lang="en-US" altLang="zh-CN" dirty="0" smtClean="0">
                <a:solidFill>
                  <a:schemeClr val="tx1"/>
                </a:solidFill>
              </a:rPr>
              <a:t>.exe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41" idx="3"/>
            <a:endCxn id="66" idx="2"/>
          </p:cNvCxnSpPr>
          <p:nvPr/>
        </p:nvCxnSpPr>
        <p:spPr>
          <a:xfrm flipV="1">
            <a:off x="4331855" y="4511758"/>
            <a:ext cx="1173365" cy="2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6"/>
            <a:endCxn id="47" idx="1"/>
          </p:cNvCxnSpPr>
          <p:nvPr/>
        </p:nvCxnSpPr>
        <p:spPr>
          <a:xfrm>
            <a:off x="6834910" y="4511758"/>
            <a:ext cx="1043709" cy="2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2" idx="3"/>
            <a:endCxn id="65" idx="2"/>
          </p:cNvCxnSpPr>
          <p:nvPr/>
        </p:nvCxnSpPr>
        <p:spPr>
          <a:xfrm flipV="1">
            <a:off x="4331854" y="4887146"/>
            <a:ext cx="1173366" cy="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6"/>
            <a:endCxn id="48" idx="1"/>
          </p:cNvCxnSpPr>
          <p:nvPr/>
        </p:nvCxnSpPr>
        <p:spPr>
          <a:xfrm>
            <a:off x="6834910" y="4887146"/>
            <a:ext cx="1043708" cy="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7" idx="6"/>
            <a:endCxn id="50" idx="1"/>
          </p:cNvCxnSpPr>
          <p:nvPr/>
        </p:nvCxnSpPr>
        <p:spPr>
          <a:xfrm flipV="1">
            <a:off x="6945745" y="5597370"/>
            <a:ext cx="932873" cy="1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7" grpId="0" animBg="1"/>
      <p:bldP spid="30" grpId="0" animBg="1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/>
      <p:bldP spid="54" grpId="0" animBg="1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6.3 </a:t>
            </a:r>
            <a:r>
              <a:rPr lang="zh-CN" altLang="en-US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蚁群算法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反向思考：禁忌搜索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搜索</a:t>
            </a:r>
            <a:r>
              <a:rPr lang="zh-CN" altLang="en-US" sz="2800" dirty="0" smtClean="0">
                <a:ea typeface="等线" panose="02010600030101010101" pitchFamily="2" charset="-122"/>
              </a:rPr>
              <a:t>过的路径再搜一次没有什么意义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以更低的概率进入走过的状态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0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6.3 </a:t>
            </a:r>
            <a:r>
              <a:rPr lang="zh-CN" altLang="en-US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蚁群算法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等线" panose="02010600030101010101" pitchFamily="2" charset="-122"/>
              </a:rPr>
              <a:t>总结：</a:t>
            </a:r>
            <a:endParaRPr lang="en-US" altLang="zh-CN" sz="2800" dirty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en-US" altLang="zh-CN" sz="2800" dirty="0">
                <a:ea typeface="等线" panose="02010600030101010101" pitchFamily="2" charset="-122"/>
              </a:rPr>
              <a:t>1</a:t>
            </a:r>
            <a:r>
              <a:rPr lang="en-US" altLang="zh-CN" sz="2800" dirty="0" smtClean="0">
                <a:ea typeface="等线" panose="02010600030101010101" pitchFamily="2" charset="-122"/>
              </a:rPr>
              <a:t>.</a:t>
            </a:r>
            <a:r>
              <a:rPr lang="zh-CN" altLang="en-US" sz="2800" dirty="0" smtClean="0">
                <a:ea typeface="等线" panose="02010600030101010101" pitchFamily="2" charset="-122"/>
              </a:rPr>
              <a:t>选取一种扩展方式。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ea typeface="等线" panose="02010600030101010101" pitchFamily="2" charset="-122"/>
              </a:rPr>
              <a:t>2.</a:t>
            </a:r>
            <a:r>
              <a:rPr lang="zh-CN" altLang="en-US" sz="2800" dirty="0" smtClean="0">
                <a:ea typeface="等线" panose="02010600030101010101" pitchFamily="2" charset="-122"/>
              </a:rPr>
              <a:t>以小概率犯错的方式，向信息素高</a:t>
            </a:r>
            <a:r>
              <a:rPr lang="en-US" altLang="zh-CN" sz="2800" dirty="0" smtClean="0">
                <a:ea typeface="等线" panose="02010600030101010101" pitchFamily="2" charset="-122"/>
              </a:rPr>
              <a:t>(</a:t>
            </a:r>
            <a:r>
              <a:rPr lang="zh-CN" altLang="en-US" sz="2800" dirty="0" smtClean="0">
                <a:ea typeface="等线" panose="02010600030101010101" pitchFamily="2" charset="-122"/>
              </a:rPr>
              <a:t>低</a:t>
            </a:r>
            <a:r>
              <a:rPr lang="en-US" altLang="zh-CN" sz="2800" dirty="0" smtClean="0">
                <a:ea typeface="等线" panose="02010600030101010101" pitchFamily="2" charset="-122"/>
              </a:rPr>
              <a:t>)</a:t>
            </a:r>
            <a:r>
              <a:rPr lang="zh-CN" altLang="en-US" sz="2800" dirty="0" smtClean="0">
                <a:ea typeface="等线" panose="02010600030101010101" pitchFamily="2" charset="-122"/>
              </a:rPr>
              <a:t>的方向扩展。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ea typeface="等线" panose="02010600030101010101" pitchFamily="2" charset="-122"/>
              </a:rPr>
              <a:t>3.</a:t>
            </a:r>
            <a:r>
              <a:rPr lang="zh-CN" altLang="en-US" sz="2800" dirty="0" smtClean="0">
                <a:ea typeface="等线" panose="02010600030101010101" pitchFamily="2" charset="-122"/>
              </a:rPr>
              <a:t>以一定方式向节点添加信息素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ea typeface="等线" panose="02010600030101010101" pitchFamily="2" charset="-122"/>
              </a:rPr>
              <a:t>4.</a:t>
            </a:r>
            <a:r>
              <a:rPr lang="zh-CN" altLang="en-US" sz="2800" dirty="0" smtClean="0">
                <a:ea typeface="等线" panose="02010600030101010101" pitchFamily="2" charset="-122"/>
              </a:rPr>
              <a:t>重复</a:t>
            </a:r>
            <a:r>
              <a:rPr lang="en-US" altLang="zh-CN" sz="2800" dirty="0" smtClean="0">
                <a:ea typeface="等线" panose="02010600030101010101" pitchFamily="2" charset="-122"/>
              </a:rPr>
              <a:t>23</a:t>
            </a:r>
            <a:endParaRPr lang="en-US" altLang="zh-CN" sz="2800" dirty="0"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7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6.4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遗传算法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一种新的思路：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通过已有的解法，能否得到更优的？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将两种解法合并一下？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7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6.4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遗传算法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直接合并：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合并每一组变量，随机选择</a:t>
            </a:r>
            <a:r>
              <a:rPr lang="en-US" altLang="zh-CN" sz="2800" dirty="0" smtClean="0">
                <a:ea typeface="等线" panose="02010600030101010101" pitchFamily="2" charset="-122"/>
              </a:rPr>
              <a:t>/</a:t>
            </a:r>
            <a:r>
              <a:rPr lang="zh-CN" altLang="en-US" sz="2800" dirty="0" smtClean="0">
                <a:ea typeface="等线" panose="02010600030101010101" pitchFamily="2" charset="-122"/>
              </a:rPr>
              <a:t>取平均值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间接合并：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合并搜索的参数、中间状态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4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6.4 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遗传算法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总结：</a:t>
            </a:r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ea typeface="等线" panose="02010600030101010101" pitchFamily="2" charset="-122"/>
              </a:rPr>
              <a:t>种群</a:t>
            </a:r>
            <a:r>
              <a:rPr lang="zh-CN" altLang="en-US" sz="2800" dirty="0" smtClean="0">
                <a:ea typeface="等线" panose="02010600030101010101" pitchFamily="2" charset="-122"/>
              </a:rPr>
              <a:t>：由一定的个体组成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ea typeface="等线" panose="02010600030101010101" pitchFamily="2" charset="-122"/>
              </a:rPr>
              <a:t>个体的产生</a:t>
            </a:r>
            <a:r>
              <a:rPr lang="zh-CN" altLang="en-US" sz="2800" dirty="0" smtClean="0">
                <a:ea typeface="等线" panose="02010600030101010101" pitchFamily="2" charset="-122"/>
              </a:rPr>
              <a:t>：遗传</a:t>
            </a:r>
            <a:r>
              <a:rPr lang="en-US" altLang="zh-CN" sz="2800" dirty="0" smtClean="0">
                <a:ea typeface="等线" panose="02010600030101010101" pitchFamily="2" charset="-122"/>
              </a:rPr>
              <a:t>/</a:t>
            </a:r>
            <a:r>
              <a:rPr lang="zh-CN" altLang="en-US" sz="2800" dirty="0" smtClean="0">
                <a:ea typeface="等线" panose="02010600030101010101" pitchFamily="2" charset="-122"/>
              </a:rPr>
              <a:t>变异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遗传通过已有的个体合并得到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变异有低概率发生，产生新的个体</a:t>
            </a:r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ea typeface="等线" panose="02010600030101010101" pitchFamily="2" charset="-122"/>
              </a:rPr>
              <a:t>个体的消失</a:t>
            </a:r>
            <a:r>
              <a:rPr lang="zh-CN" altLang="en-US" sz="2800" dirty="0" smtClean="0">
                <a:ea typeface="等线" panose="02010600030101010101" pitchFamily="2" charset="-122"/>
              </a:rPr>
              <a:t>：淘汰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通过评估函数，淘汰最差的个体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6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16728" y="2355272"/>
            <a:ext cx="7860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zh-CN" altLang="en-US" sz="9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0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提交答案题目特点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每个</a:t>
            </a:r>
            <a:r>
              <a:rPr lang="zh-CN" altLang="en-US" sz="2800" dirty="0">
                <a:ea typeface="等线" panose="02010600030101010101" pitchFamily="2" charset="-122"/>
              </a:rPr>
              <a:t>数据</a:t>
            </a:r>
            <a:r>
              <a:rPr lang="zh-CN" altLang="en-US" sz="2800" dirty="0" smtClean="0">
                <a:ea typeface="等线" panose="02010600030101010101" pitchFamily="2" charset="-122"/>
              </a:rPr>
              <a:t>点通常都有部分分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（骗分大法好哈哈哈哈哈）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不涉及复杂的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算法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往往</a:t>
            </a:r>
            <a:r>
              <a:rPr lang="zh-CN" altLang="en-US" sz="2800" dirty="0" smtClean="0">
                <a:ea typeface="等线" panose="02010600030101010101" pitchFamily="2" charset="-122"/>
              </a:rPr>
              <a:t>会提供</a:t>
            </a:r>
            <a:r>
              <a:rPr lang="en-US" altLang="zh-CN" sz="2800" dirty="0" smtClean="0">
                <a:ea typeface="等线" panose="02010600030101010101" pitchFamily="2" charset="-122"/>
              </a:rPr>
              <a:t>checker</a:t>
            </a:r>
            <a:r>
              <a:rPr lang="zh-CN" altLang="en-US" sz="2800" dirty="0" smtClean="0">
                <a:ea typeface="等线" panose="02010600030101010101" pitchFamily="2" charset="-122"/>
              </a:rPr>
              <a:t>，考场</a:t>
            </a:r>
            <a:r>
              <a:rPr lang="zh-CN" altLang="en-US" sz="2800" dirty="0" smtClean="0">
                <a:ea typeface="等线" panose="02010600030101010101" pitchFamily="2" charset="-122"/>
              </a:rPr>
              <a:t>上可以知道</a:t>
            </a:r>
            <a:r>
              <a:rPr lang="zh-CN" altLang="en-US" sz="2800" dirty="0" smtClean="0">
                <a:ea typeface="等线" panose="02010600030101010101" pitchFamily="2" charset="-122"/>
              </a:rPr>
              <a:t>自己的</a:t>
            </a:r>
            <a:r>
              <a:rPr lang="en-US" altLang="zh-CN" sz="2800" dirty="0" smtClean="0">
                <a:ea typeface="等线" panose="02010600030101010101" pitchFamily="2" charset="-122"/>
              </a:rPr>
              <a:t>(you)</a:t>
            </a:r>
            <a:r>
              <a:rPr lang="zh-CN" altLang="en-US" sz="2800" dirty="0" smtClean="0">
                <a:ea typeface="等线" panose="02010600030101010101" pitchFamily="2" charset="-122"/>
              </a:rPr>
              <a:t>得</a:t>
            </a:r>
            <a:r>
              <a:rPr lang="en-US" altLang="zh-CN" sz="2800" dirty="0" smtClean="0">
                <a:ea typeface="等线" panose="02010600030101010101" pitchFamily="2" charset="-122"/>
              </a:rPr>
              <a:t>(</a:t>
            </a:r>
            <a:r>
              <a:rPr lang="en-US" altLang="zh-CN" sz="2800" dirty="0" err="1" smtClean="0">
                <a:ea typeface="等线" panose="02010600030101010101" pitchFamily="2" charset="-122"/>
              </a:rPr>
              <a:t>gui</a:t>
            </a:r>
            <a:r>
              <a:rPr lang="en-US" altLang="zh-CN" sz="2800" dirty="0" smtClean="0">
                <a:ea typeface="等线" panose="02010600030101010101" pitchFamily="2" charset="-122"/>
              </a:rPr>
              <a:t>)</a:t>
            </a:r>
            <a:r>
              <a:rPr lang="zh-CN" altLang="en-US" sz="2800" dirty="0" smtClean="0">
                <a:ea typeface="等线" panose="02010600030101010101" pitchFamily="2" charset="-122"/>
              </a:rPr>
              <a:t>分</a:t>
            </a:r>
            <a:r>
              <a:rPr lang="en-US" altLang="zh-CN" sz="2800" dirty="0" smtClean="0">
                <a:ea typeface="等线" panose="02010600030101010101" pitchFamily="2" charset="-122"/>
              </a:rPr>
              <a:t>(le)</a:t>
            </a:r>
          </a:p>
          <a:p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ea typeface="等线" panose="02010600030101010101" pitchFamily="2" charset="-122"/>
              </a:rPr>
              <a:t>数据也是题目的</a:t>
            </a:r>
            <a:r>
              <a:rPr lang="zh-CN" altLang="en-US" sz="2800" dirty="0" smtClean="0">
                <a:solidFill>
                  <a:srgbClr val="FF0000"/>
                </a:solidFill>
                <a:ea typeface="等线" panose="02010600030101010101" pitchFamily="2" charset="-122"/>
              </a:rPr>
              <a:t>一部分，语文能力要求高</a:t>
            </a:r>
            <a:endParaRPr lang="en-US" altLang="zh-CN" sz="2800" dirty="0" smtClean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ea typeface="等线" panose="02010600030101010101" pitchFamily="2" charset="-122"/>
              </a:rPr>
              <a:t>代码</a:t>
            </a:r>
            <a:r>
              <a:rPr lang="zh-CN" altLang="en-US" sz="2800" dirty="0">
                <a:solidFill>
                  <a:srgbClr val="FF0000"/>
                </a:solidFill>
                <a:ea typeface="等线" panose="02010600030101010101" pitchFamily="2" charset="-122"/>
              </a:rPr>
              <a:t>量大（也许就是</a:t>
            </a:r>
            <a:r>
              <a:rPr lang="en-US" altLang="zh-CN" sz="2800" dirty="0">
                <a:solidFill>
                  <a:srgbClr val="FF0000"/>
                </a:solidFill>
                <a:ea typeface="等线" panose="02010600030101010101" pitchFamily="2" charset="-122"/>
              </a:rPr>
              <a:t>10</a:t>
            </a:r>
            <a:r>
              <a:rPr lang="zh-CN" altLang="en-US" sz="2800" dirty="0">
                <a:solidFill>
                  <a:srgbClr val="FF0000"/>
                </a:solidFill>
                <a:ea typeface="等线" panose="02010600030101010101" pitchFamily="2" charset="-122"/>
              </a:rPr>
              <a:t>道不同的题）</a:t>
            </a:r>
            <a:endParaRPr lang="en-US" altLang="zh-CN" sz="2800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经常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被坑的地方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…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把输入搞丢了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ea typeface="等线" panose="02010600030101010101" pitchFamily="2" charset="-122"/>
              </a:rPr>
              <a:t>Linux</a:t>
            </a:r>
            <a:r>
              <a:rPr lang="zh-CN" altLang="en-US" sz="2800" dirty="0" smtClean="0">
                <a:ea typeface="等线" panose="02010600030101010101" pitchFamily="2" charset="-122"/>
              </a:rPr>
              <a:t>不够熟练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>
                <a:ea typeface="等线" panose="02010600030101010101" pitchFamily="2" charset="-122"/>
              </a:rPr>
              <a:t>不会</a:t>
            </a:r>
            <a:r>
              <a:rPr lang="zh-CN" altLang="en-US" sz="2800" dirty="0" smtClean="0">
                <a:ea typeface="等线" panose="02010600030101010101" pitchFamily="2" charset="-122"/>
              </a:rPr>
              <a:t>用</a:t>
            </a:r>
            <a:r>
              <a:rPr lang="en-US" altLang="zh-CN" sz="2800" dirty="0" smtClean="0">
                <a:ea typeface="等线" panose="02010600030101010101" pitchFamily="2" charset="-122"/>
              </a:rPr>
              <a:t>checker</a:t>
            </a:r>
          </a:p>
        </p:txBody>
      </p:sp>
    </p:spTree>
    <p:extLst>
      <p:ext uri="{BB962C8B-B14F-4D97-AF65-F5344CB8AC3E}">
        <p14:creationId xmlns:p14="http://schemas.microsoft.com/office/powerpoint/2010/main" val="19892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一些小技巧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在程序中执行</a:t>
            </a:r>
            <a:r>
              <a:rPr lang="zh-CN" altLang="en-US" sz="2800" dirty="0">
                <a:ea typeface="等线" panose="02010600030101010101" pitchFamily="2" charset="-122"/>
              </a:rPr>
              <a:t>命令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3781" y="2236932"/>
            <a:ext cx="88576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Pas:</a:t>
            </a:r>
          </a:p>
          <a:p>
            <a:r>
              <a:rPr lang="en-US" altLang="zh-CN" sz="2800" dirty="0" smtClean="0"/>
              <a:t>Uses dos;</a:t>
            </a:r>
          </a:p>
          <a:p>
            <a:r>
              <a:rPr lang="en-US" altLang="zh-CN" sz="2800" dirty="0" smtClean="0"/>
              <a:t>Exec(‘checker.exe’,’input.txt output.txt’);</a:t>
            </a:r>
          </a:p>
          <a:p>
            <a:r>
              <a:rPr lang="en-US" altLang="zh-CN" sz="2800" dirty="0"/>
              <a:t>Exec</a:t>
            </a:r>
            <a:r>
              <a:rPr lang="en-US" altLang="zh-CN" sz="2800" dirty="0" smtClean="0"/>
              <a:t>(‘del *.out’,’’);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C++:</a:t>
            </a:r>
          </a:p>
          <a:p>
            <a:r>
              <a:rPr lang="en-US" altLang="zh-CN" sz="2800" dirty="0" smtClean="0"/>
              <a:t>#include&lt;</a:t>
            </a:r>
            <a:r>
              <a:rPr lang="en-US" altLang="zh-CN" sz="2800" dirty="0" err="1" smtClean="0"/>
              <a:t>cstdlib</a:t>
            </a:r>
            <a:r>
              <a:rPr lang="en-US" altLang="zh-CN" sz="2800" dirty="0" smtClean="0"/>
              <a:t>&gt;</a:t>
            </a:r>
          </a:p>
          <a:p>
            <a:r>
              <a:rPr lang="en-US" altLang="zh-CN" sz="2800" dirty="0"/>
              <a:t>s</a:t>
            </a:r>
            <a:r>
              <a:rPr lang="en-US" altLang="zh-CN" sz="2800" dirty="0" smtClean="0"/>
              <a:t>ystem(“checker.exe input.txt output.txt”);</a:t>
            </a:r>
          </a:p>
          <a:p>
            <a:r>
              <a:rPr lang="en-US" altLang="zh-CN" sz="2800" dirty="0"/>
              <a:t>s</a:t>
            </a:r>
            <a:r>
              <a:rPr lang="en-US" altLang="zh-CN" sz="2800" dirty="0" smtClean="0"/>
              <a:t>ystem(“del *.out”);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91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一些小技巧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输入输出重定向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3781" y="2236932"/>
            <a:ext cx="88576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windows:</a:t>
            </a:r>
          </a:p>
          <a:p>
            <a:r>
              <a:rPr lang="en-US" altLang="zh-CN" sz="2800" dirty="0" smtClean="0"/>
              <a:t>program.exe &lt; input.txt &gt; output.txt</a:t>
            </a:r>
          </a:p>
          <a:p>
            <a:endParaRPr lang="en-US" altLang="zh-CN" sz="2800" dirty="0"/>
          </a:p>
          <a:p>
            <a:r>
              <a:rPr lang="en-US" altLang="zh-CN" sz="2800" dirty="0" err="1" smtClean="0"/>
              <a:t>linux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./program.exe &lt; input.txt &gt; output.txt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23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为什么要学习提交答案？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大多数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OI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比赛中都有提交答案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IOI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NOI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、省选、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WC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APIO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CTSC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strike="sngStrike" dirty="0" smtClean="0">
                <a:latin typeface="等线" panose="02010600030101010101" pitchFamily="2" charset="-122"/>
                <a:ea typeface="等线" panose="02010600030101010101" pitchFamily="2" charset="-122"/>
              </a:rPr>
              <a:t>NOIP</a:t>
            </a:r>
            <a:r>
              <a:rPr lang="zh-CN" altLang="en-US" sz="2800" strike="sngStrike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是什么鬼</a:t>
            </a:r>
            <a:endParaRPr lang="en-US" altLang="zh-CN" sz="2800" strike="sngStrike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4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回到</a:t>
            </a:r>
            <a:r>
              <a:rPr lang="zh-CN" altLang="en-US" sz="4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刚才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的题目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…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等线" panose="02010600030101010101" pitchFamily="2" charset="-122"/>
              </a:rPr>
              <a:t>一定</a:t>
            </a:r>
            <a:r>
              <a:rPr lang="zh-CN" altLang="en-US" sz="2800" dirty="0" smtClean="0">
                <a:ea typeface="等线" panose="02010600030101010101" pitchFamily="2" charset="-122"/>
              </a:rPr>
              <a:t>要看数据！一组一组地来吧。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0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3927" y="93552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tritown1.in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3 </a:t>
            </a:r>
            <a:r>
              <a:rPr lang="zh-CN" altLang="en-US" sz="2800" dirty="0"/>
              <a:t>3</a:t>
            </a:r>
          </a:p>
          <a:p>
            <a:r>
              <a:rPr lang="zh-CN" altLang="en-US" sz="2800" dirty="0"/>
              <a:t>0 0</a:t>
            </a:r>
          </a:p>
          <a:p>
            <a:r>
              <a:rPr lang="zh-CN" altLang="en-US" sz="2800" dirty="0"/>
              <a:t>.1.</a:t>
            </a:r>
          </a:p>
          <a:p>
            <a:r>
              <a:rPr lang="zh-CN" altLang="en-US" sz="2800" dirty="0"/>
              <a:t>.11</a:t>
            </a:r>
          </a:p>
          <a:p>
            <a:r>
              <a:rPr lang="zh-CN" altLang="en-US" sz="2800" dirty="0"/>
              <a:t>...</a:t>
            </a:r>
          </a:p>
          <a:p>
            <a:r>
              <a:rPr lang="zh-CN" altLang="en-US" sz="2800" dirty="0"/>
              <a:t>30</a:t>
            </a:r>
          </a:p>
          <a:p>
            <a:r>
              <a:rPr lang="zh-CN" altLang="en-US" sz="2800" dirty="0"/>
              <a:t>2 4 1 4 2 1 3 1 1 1 1 2 1 1 2 1 1 2 2 1 1 1 2 1 1 1 2 1 1 4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33673" y="1468582"/>
            <a:ext cx="336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手算！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79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3927" y="93552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tritown2.in</a:t>
            </a:r>
          </a:p>
          <a:p>
            <a:endParaRPr lang="en-US" altLang="zh-CN" sz="2800" dirty="0"/>
          </a:p>
          <a:p>
            <a:r>
              <a:rPr lang="en-US" altLang="zh-CN" sz="2800" dirty="0"/>
              <a:t>1 </a:t>
            </a:r>
            <a:r>
              <a:rPr lang="en-US" altLang="zh-CN" sz="2800" dirty="0" smtClean="0"/>
              <a:t>3</a:t>
            </a:r>
          </a:p>
          <a:p>
            <a:r>
              <a:rPr lang="en-US" altLang="zh-CN" sz="2800" dirty="0" smtClean="0"/>
              <a:t>40 60</a:t>
            </a:r>
          </a:p>
          <a:p>
            <a:r>
              <a:rPr lang="en-US" altLang="zh-CN" sz="2800" dirty="0" smtClean="0"/>
              <a:t>…</a:t>
            </a:r>
          </a:p>
          <a:p>
            <a:r>
              <a:rPr lang="en-US" altLang="zh-CN" sz="2800" dirty="0" smtClean="0"/>
              <a:t>80</a:t>
            </a:r>
          </a:p>
          <a:p>
            <a:r>
              <a:rPr lang="en-US" altLang="zh-CN" sz="2800" dirty="0" smtClean="0"/>
              <a:t>9 </a:t>
            </a:r>
            <a:r>
              <a:rPr lang="en-US" altLang="zh-CN" sz="2800" dirty="0"/>
              <a:t>9 9 9 9 9 9 9 9 9 6 9 8 5 9 2 4 1 8 3 9 3 8 7 8 6 8 9 4 1 1 7 6 1 5 8 7 6 9 6 3 1 3 1 7 5 9 2 8 4 3 7 3 4 7 3 4 8 3 2 6 6 2 7 4 8 3 4 8 5 5 3 6 7 1 2 5 6 5 9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7333673" y="1468582"/>
            <a:ext cx="336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动态规划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43273" y="2669309"/>
            <a:ext cx="36021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f[t][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][j][k][s][b]</a:t>
            </a:r>
          </a:p>
          <a:p>
            <a:r>
              <a:rPr lang="zh-CN" altLang="en-US" sz="2800" dirty="0"/>
              <a:t>进行</a:t>
            </a:r>
            <a:r>
              <a:rPr lang="zh-CN" altLang="en-US" sz="2800" dirty="0" smtClean="0"/>
              <a:t>到操作序列的第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个，且当前从左到右的方块分别为</a:t>
            </a:r>
            <a:r>
              <a:rPr lang="en-US" altLang="zh-CN" sz="2800" dirty="0" err="1" smtClean="0"/>
              <a:t>i,j,k</a:t>
            </a:r>
            <a:r>
              <a:rPr lang="zh-CN" altLang="en-US" sz="2800" dirty="0" smtClean="0"/>
              <a:t>，有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STAR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BOMBER</a:t>
            </a:r>
            <a:r>
              <a:rPr lang="zh-CN" altLang="en-US" sz="2800" dirty="0" smtClean="0"/>
              <a:t>时，所获得的最高分数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37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3927" y="935520"/>
            <a:ext cx="6096000" cy="112954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tritown3.in</a:t>
            </a:r>
          </a:p>
          <a:p>
            <a:endParaRPr lang="en-US" altLang="zh-CN" sz="2800" dirty="0"/>
          </a:p>
          <a:p>
            <a:r>
              <a:rPr lang="en-US" altLang="zh-CN" sz="2800" dirty="0"/>
              <a:t>1 3</a:t>
            </a:r>
          </a:p>
          <a:p>
            <a:r>
              <a:rPr lang="en-US" altLang="zh-CN" sz="2800" dirty="0"/>
              <a:t>100 </a:t>
            </a:r>
            <a:r>
              <a:rPr lang="en-US" altLang="zh-CN" sz="2800" dirty="0" smtClean="0"/>
              <a:t>300</a:t>
            </a:r>
          </a:p>
          <a:p>
            <a:r>
              <a:rPr lang="en-US" altLang="zh-CN" sz="2800" dirty="0" smtClean="0"/>
              <a:t>…</a:t>
            </a:r>
            <a:endParaRPr lang="en-US" altLang="zh-CN" sz="2800" dirty="0"/>
          </a:p>
          <a:p>
            <a:r>
              <a:rPr lang="en-US" altLang="zh-CN" sz="2800" dirty="0"/>
              <a:t>400</a:t>
            </a:r>
          </a:p>
          <a:p>
            <a:r>
              <a:rPr lang="en-US" altLang="zh-CN" sz="2800" dirty="0"/>
              <a:t>9 9 9 9 9 9 9 9 9 9 6 9 8 5 9 2 4 1 8 3 9 3 8 7 8 6 8 9 4 1 1 7 6 1 5 8 7 6 9 6 3 1 3 1 7 5 9 2 8 4 3 7 3 4 7 3 4 8 3 2 6 6 2 7 4 8 3 4 8 5 5 3 6 7 1 2 5 6 5 5 6 1 6 7 8 6 4 7 4 3 1 6 1 2 1 6 8 6 9 2 7 4 3 2 3 2 9 4 7 9 1 3 5 4 7 4 1 3 3 4 9 9 6 2 7 7 3 4 4 7 2 7 9 7 9 9 4 5 9 2 9 8 4 8 8 2 4 6 8 7 5 3 7 7 6 9 8 3 3 4 6 8 3 8 7 9 1 3 7 9 5 6 4 9 3 4 2 1 3 6 5 3 6 5 7 1 7 7 4 5 2 1 9 2 4 3 7 9 2 9 3 8 7 2 6 1 1 3 8 2 9 3 9 1 9 3 5 3 2 1 6 2 4 3 5 6 1 2 7 7 5 4 2 9 6 1 4 4 7 6 3 9 6 9 2 5 7 7 8 8 9 6 2 3 3 9 7 2 5 1 3 7 9 4 7 3 2 9 3 3 8 1 4 4 3 4 9 4 5 3 3 1 2 9 9 3 9 9 7 5 6 1 1 7 1 8 8 2 9 8 8 8 7 7 5 9 3 4 9 9 6 1 2 1 6 8 6 8 8 9 5 7 2 1 3 4 8 5 2 2 5 5 4 8 5 3 4 5 9 5 9 2 9 4 7 2 6 8 9 6 3 2 1 2 4 9 6 3 3 1 8 2 4 2 5 5 4 9 2 2 1 3 5 9 3 6 4 7 1 9 1 9 3 4 2 7 2 6 9 6 5 6 4 3 6 8 9 5 9 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3927" y="935520"/>
            <a:ext cx="6096000" cy="108645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tritown4.in</a:t>
            </a:r>
          </a:p>
          <a:p>
            <a:endParaRPr lang="en-US" altLang="zh-CN" sz="2800" dirty="0"/>
          </a:p>
          <a:p>
            <a:r>
              <a:rPr lang="en-US" altLang="zh-CN" sz="2800" dirty="0"/>
              <a:t>1 </a:t>
            </a:r>
            <a:r>
              <a:rPr lang="en-US" altLang="zh-CN" sz="2800" dirty="0" smtClean="0"/>
              <a:t>100</a:t>
            </a:r>
          </a:p>
          <a:p>
            <a:r>
              <a:rPr lang="en-US" altLang="zh-CN" sz="2800" dirty="0" smtClean="0"/>
              <a:t>0 0</a:t>
            </a:r>
          </a:p>
          <a:p>
            <a:r>
              <a:rPr lang="en-US" altLang="zh-CN" sz="2800" dirty="0" smtClean="0"/>
              <a:t>....................................................................................................</a:t>
            </a:r>
          </a:p>
          <a:p>
            <a:r>
              <a:rPr lang="en-US" altLang="zh-CN" sz="2800" dirty="0" smtClean="0"/>
              <a:t>360</a:t>
            </a:r>
          </a:p>
          <a:p>
            <a:r>
              <a:rPr lang="en-US" altLang="zh-CN" sz="2800" dirty="0" smtClean="0"/>
              <a:t>1 </a:t>
            </a:r>
            <a:r>
              <a:rPr lang="en-US" altLang="zh-CN" sz="2800" dirty="0"/>
              <a:t>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943273" y="2669309"/>
            <a:ext cx="3860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最多只能用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个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建造出</a:t>
            </a:r>
            <a:r>
              <a:rPr lang="en-US" altLang="zh-CN" sz="2800" dirty="0" smtClean="0"/>
              <a:t>3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/>
              <a:t>两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之间必须空两格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最后没有空位只能造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了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3673" y="1468582"/>
            <a:ext cx="336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构造</a:t>
            </a:r>
          </a:p>
        </p:txBody>
      </p:sp>
    </p:spTree>
    <p:extLst>
      <p:ext uri="{BB962C8B-B14F-4D97-AF65-F5344CB8AC3E}">
        <p14:creationId xmlns:p14="http://schemas.microsoft.com/office/powerpoint/2010/main" val="28824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3927" y="935520"/>
            <a:ext cx="6096000" cy="74174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tritown5.in</a:t>
            </a:r>
          </a:p>
          <a:p>
            <a:endParaRPr lang="en-US" altLang="zh-CN" sz="2800" dirty="0"/>
          </a:p>
          <a:p>
            <a:r>
              <a:rPr lang="en-US" altLang="zh-CN" sz="2800" dirty="0"/>
              <a:t>20 </a:t>
            </a:r>
            <a:r>
              <a:rPr lang="en-US" altLang="zh-CN" sz="2800" dirty="0" smtClean="0"/>
              <a:t>20</a:t>
            </a:r>
          </a:p>
          <a:p>
            <a:r>
              <a:rPr lang="en-US" altLang="zh-CN" sz="2800" dirty="0" smtClean="0"/>
              <a:t>0 0</a:t>
            </a:r>
          </a:p>
          <a:p>
            <a:r>
              <a:rPr lang="en-US" altLang="zh-CN" sz="2800" dirty="0" smtClean="0"/>
              <a:t>....................</a:t>
            </a:r>
          </a:p>
          <a:p>
            <a:r>
              <a:rPr lang="en-US" altLang="zh-CN" sz="2800" dirty="0" smtClean="0"/>
              <a:t>....................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zh-CN" sz="2800" dirty="0" smtClean="0"/>
              <a:t>....................</a:t>
            </a:r>
            <a:endParaRPr lang="en-US" altLang="zh-CN" sz="2800" dirty="0"/>
          </a:p>
          <a:p>
            <a:r>
              <a:rPr lang="en-US" altLang="zh-CN" sz="2800" dirty="0" smtClean="0"/>
              <a:t>11000</a:t>
            </a:r>
          </a:p>
          <a:p>
            <a:r>
              <a:rPr lang="en-US" altLang="zh-CN" sz="2800" dirty="0" smtClean="0"/>
              <a:t>1 </a:t>
            </a:r>
            <a:r>
              <a:rPr lang="en-US" altLang="zh-CN" sz="2800" dirty="0"/>
              <a:t>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</a:t>
            </a:r>
            <a:r>
              <a:rPr lang="en-US" altLang="zh-CN" sz="2800" dirty="0" smtClean="0"/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43273" y="2669309"/>
            <a:ext cx="4082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同样，最多只能构造出</a:t>
            </a:r>
            <a:r>
              <a:rPr lang="en-US" altLang="zh-CN" sz="2800" dirty="0" smtClean="0"/>
              <a:t>5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简单的想法是用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的方格造出</a:t>
            </a:r>
            <a:r>
              <a:rPr lang="en-US" altLang="zh-CN" sz="2800" dirty="0" smtClean="0"/>
              <a:t>5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但空两格不能得到满分，存在只空一格的构造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3673" y="1468582"/>
            <a:ext cx="336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构造</a:t>
            </a:r>
          </a:p>
        </p:txBody>
      </p:sp>
    </p:spTree>
    <p:extLst>
      <p:ext uri="{BB962C8B-B14F-4D97-AF65-F5344CB8AC3E}">
        <p14:creationId xmlns:p14="http://schemas.microsoft.com/office/powerpoint/2010/main" val="486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3927" y="93552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tritown6.in</a:t>
            </a:r>
          </a:p>
          <a:p>
            <a:endParaRPr lang="en-US" altLang="zh-CN" sz="2800" dirty="0"/>
          </a:p>
          <a:p>
            <a:r>
              <a:rPr lang="en-US" altLang="zh-CN" sz="2800" dirty="0"/>
              <a:t>1 </a:t>
            </a:r>
            <a:r>
              <a:rPr lang="en-US" altLang="zh-CN" sz="2800" dirty="0" smtClean="0"/>
              <a:t>20</a:t>
            </a:r>
          </a:p>
          <a:p>
            <a:r>
              <a:rPr lang="en-US" altLang="zh-CN" sz="2800" dirty="0" smtClean="0"/>
              <a:t>2383 0</a:t>
            </a:r>
          </a:p>
          <a:p>
            <a:r>
              <a:rPr lang="en-US" altLang="zh-CN" sz="2800" dirty="0" smtClean="0"/>
              <a:t>....................</a:t>
            </a:r>
          </a:p>
          <a:p>
            <a:r>
              <a:rPr lang="en-US" altLang="zh-CN" sz="2800" dirty="0" smtClean="0"/>
              <a:t>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43273" y="2669309"/>
            <a:ext cx="4082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递归地造</a:t>
            </a:r>
            <a:r>
              <a:rPr lang="en-US" altLang="zh-CN" sz="2800" dirty="0" smtClean="0"/>
              <a:t>STAR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目测是最水的一组数据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3673" y="1468582"/>
            <a:ext cx="336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构造</a:t>
            </a:r>
          </a:p>
        </p:txBody>
      </p:sp>
    </p:spTree>
    <p:extLst>
      <p:ext uri="{BB962C8B-B14F-4D97-AF65-F5344CB8AC3E}">
        <p14:creationId xmlns:p14="http://schemas.microsoft.com/office/powerpoint/2010/main" val="214380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0873" y="584538"/>
            <a:ext cx="6096000" cy="121571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tritown7.in</a:t>
            </a:r>
          </a:p>
          <a:p>
            <a:endParaRPr lang="en-US" altLang="zh-CN" sz="2800" dirty="0"/>
          </a:p>
          <a:p>
            <a:r>
              <a:rPr lang="en-US" altLang="zh-CN" sz="2800" dirty="0"/>
              <a:t>6 </a:t>
            </a:r>
            <a:r>
              <a:rPr lang="en-US" altLang="zh-CN" sz="2800" dirty="0" smtClean="0"/>
              <a:t>6</a:t>
            </a:r>
          </a:p>
          <a:p>
            <a:r>
              <a:rPr lang="en-US" altLang="zh-CN" sz="2800" dirty="0" smtClean="0"/>
              <a:t>0 0</a:t>
            </a:r>
          </a:p>
          <a:p>
            <a:r>
              <a:rPr lang="en-US" altLang="zh-CN" sz="2800" dirty="0" smtClean="0"/>
              <a:t>......</a:t>
            </a:r>
          </a:p>
          <a:p>
            <a:r>
              <a:rPr lang="en-US" altLang="zh-CN" sz="2800" dirty="0" smtClean="0"/>
              <a:t>......</a:t>
            </a:r>
          </a:p>
          <a:p>
            <a:r>
              <a:rPr lang="en-US" altLang="zh-CN" sz="2800" dirty="0" smtClean="0"/>
              <a:t>......</a:t>
            </a:r>
          </a:p>
          <a:p>
            <a:r>
              <a:rPr lang="en-US" altLang="zh-CN" sz="2800" dirty="0" smtClean="0"/>
              <a:t>......</a:t>
            </a:r>
          </a:p>
          <a:p>
            <a:r>
              <a:rPr lang="en-US" altLang="zh-CN" sz="2800" dirty="0" smtClean="0"/>
              <a:t>......</a:t>
            </a:r>
          </a:p>
          <a:p>
            <a:r>
              <a:rPr lang="en-US" altLang="zh-CN" sz="2800" dirty="0" smtClean="0"/>
              <a:t>......</a:t>
            </a:r>
          </a:p>
          <a:p>
            <a:r>
              <a:rPr lang="en-US" altLang="zh-CN" sz="2800" dirty="0" smtClean="0"/>
              <a:t>1231</a:t>
            </a:r>
          </a:p>
          <a:p>
            <a:r>
              <a:rPr lang="en-US" altLang="zh-CN" sz="2800" dirty="0" smtClean="0"/>
              <a:t>1 </a:t>
            </a:r>
            <a:r>
              <a:rPr lang="en-US" altLang="zh-CN" sz="2800" dirty="0"/>
              <a:t>1 1 1 1 1 1 1 1 1 1 1 1 1 1 2 2 1 1 1 1 1 1 1 1 1 2 2 2 1 1 1 2 3 1 1 1 1 1 1 1 1 1 1 1 1 1 1 1 2 1 1 1 1 1 1 2 1 1 1 1 1 1 1 1 1 3 3 3 1 1 1 2 1 1 1 3 4 1 1 1 1 1 1 1 1 1 3 1 1 1 1 1 1 2 1 1 1 2 1 1 1 1 1 1 2 2 3 4 6 2 1 1 1 1 1 1 2 1 1 1 2 1 1 1 2 2 1 1 1 1 1 1 1 1 1 3 3 1 1 1 1 1 1 1 1 1 1 1 1 2 2 2 1 1 1 2 1 1 1 1 1 1 1 1 1 2 2 2 2 1 1 1 1 1 1 4 1 1 1 2 1 1 1 1 1 1 2 2 3 1 1 1 1 1 1 2 3 1 1 1 2 1 1 1 1 1 1 1 1 1 1 1 1 1 1 1 2 2 1 1 1 1 1 1 2 4 1 1 1 1 1 1 1 1 1 1 1 1 1 1 1 2 1 1 1 2 1 1 1 4 4 2 1 1 1 1 1 1 3 1 1 1 1 1 1 2 3 1 1 1 2 1 1 1 3 4 1 1 1 1 1 1 1 1 1 1 1 1 2 2 2 1 1 1 1 1 1 2 1 1 1 1 1 1 2 2 2 1 1 1 1 1 1 2 1 1 1 2 1 1 1 1 </a:t>
            </a:r>
            <a:r>
              <a:rPr lang="en-US" altLang="zh-CN" sz="2800" dirty="0" smtClean="0"/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43272" y="2669309"/>
            <a:ext cx="42487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就当是真的在玩就行了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可能的优化：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相近的数尽可能放在一起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连续的数直接当成高级来处理（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当成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3673" y="1468582"/>
            <a:ext cx="336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乱搞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9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01091" y="125879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8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一样，范围大了点</a:t>
            </a:r>
            <a:endParaRPr lang="en-US" altLang="zh-CN" sz="2800" dirty="0" smtClean="0"/>
          </a:p>
          <a:p>
            <a:r>
              <a:rPr lang="en-US" altLang="zh-CN" sz="2800" dirty="0" smtClean="0"/>
              <a:t>9</a:t>
            </a:r>
            <a:r>
              <a:rPr lang="zh-CN" altLang="en-US" sz="2800" dirty="0"/>
              <a:t>多</a:t>
            </a:r>
            <a:r>
              <a:rPr lang="zh-CN" altLang="en-US" sz="2800" dirty="0" smtClean="0"/>
              <a:t>了初始状态</a:t>
            </a:r>
            <a:endParaRPr lang="en-US" altLang="zh-CN" sz="2800" dirty="0" smtClean="0"/>
          </a:p>
          <a:p>
            <a:r>
              <a:rPr lang="en-US" altLang="zh-CN" sz="2800" dirty="0" smtClean="0"/>
              <a:t>10</a:t>
            </a:r>
            <a:r>
              <a:rPr lang="zh-CN" altLang="en-US" sz="2800" dirty="0" smtClean="0"/>
              <a:t>多了一些</a:t>
            </a:r>
            <a:r>
              <a:rPr lang="en-US" altLang="zh-CN" sz="2800" dirty="0" smtClean="0"/>
              <a:t>STAR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BOMB</a:t>
            </a:r>
          </a:p>
          <a:p>
            <a:r>
              <a:rPr lang="zh-CN" altLang="en-US" sz="2800" dirty="0" smtClean="0"/>
              <a:t>都是乱搞，不说了</a:t>
            </a:r>
            <a:r>
              <a:rPr lang="en-US" altLang="zh-CN" sz="28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056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还有什么题目吗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ea typeface="等线" panose="02010600030101010101" pitchFamily="2" charset="-122"/>
              </a:rPr>
              <a:t>WC2015 </a:t>
            </a:r>
            <a:r>
              <a:rPr lang="zh-CN" altLang="en-US" sz="2800" dirty="0" smtClean="0">
                <a:ea typeface="等线" panose="02010600030101010101" pitchFamily="2" charset="-122"/>
              </a:rPr>
              <a:t>未来程序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ea typeface="等线" panose="02010600030101010101" pitchFamily="2" charset="-122"/>
              </a:rPr>
              <a:t>给定一段代码</a:t>
            </a:r>
            <a:r>
              <a:rPr lang="en-US" altLang="zh-CN" sz="2800" dirty="0" smtClean="0">
                <a:ea typeface="等线" panose="02010600030101010101" pitchFamily="2" charset="-122"/>
              </a:rPr>
              <a:t>(pas/c/</a:t>
            </a:r>
            <a:r>
              <a:rPr lang="en-US" altLang="zh-CN" sz="2800" dirty="0" err="1" smtClean="0">
                <a:ea typeface="等线" panose="02010600030101010101" pitchFamily="2" charset="-122"/>
              </a:rPr>
              <a:t>c++</a:t>
            </a:r>
            <a:r>
              <a:rPr lang="en-US" altLang="zh-CN" sz="2800" dirty="0" smtClean="0">
                <a:ea typeface="等线" panose="02010600030101010101" pitchFamily="2" charset="-122"/>
              </a:rPr>
              <a:t>)</a:t>
            </a:r>
            <a:r>
              <a:rPr lang="zh-CN" altLang="en-US" sz="2800" dirty="0" smtClean="0">
                <a:ea typeface="等线" panose="02010600030101010101" pitchFamily="2" charset="-122"/>
              </a:rPr>
              <a:t>和它的输入，计算出它的输出。</a:t>
            </a:r>
            <a:endParaRPr lang="en-US" altLang="zh-CN" sz="280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5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怎么做提交答案？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如果一页</a:t>
            </a:r>
            <a:r>
              <a:rPr lang="en-US" altLang="zh-CN" sz="2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就说完了，这个讲座也太没价值了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吧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4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99127" y="159666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program1.cpp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#</a:t>
            </a:r>
            <a:r>
              <a:rPr lang="en-US" altLang="zh-CN" sz="2800" dirty="0"/>
              <a:t>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stdlib.h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void _() {</a:t>
            </a:r>
          </a:p>
          <a:p>
            <a:r>
              <a:rPr lang="en-US" altLang="zh-CN" sz="2800" dirty="0"/>
              <a:t>	unsigned long </a:t>
            </a:r>
            <a:r>
              <a:rPr lang="en-US" altLang="zh-CN" sz="2800" dirty="0" err="1"/>
              <a:t>long</a:t>
            </a:r>
            <a:r>
              <a:rPr lang="en-US" altLang="zh-CN" sz="2800" dirty="0"/>
              <a:t> a, b, c, d,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llu</a:t>
            </a:r>
            <a:r>
              <a:rPr lang="en-US" altLang="zh-CN" sz="2800" dirty="0"/>
              <a:t> %</a:t>
            </a:r>
            <a:r>
              <a:rPr lang="en-US" altLang="zh-CN" sz="2800" dirty="0" err="1"/>
              <a:t>llu</a:t>
            </a:r>
            <a:r>
              <a:rPr lang="en-US" altLang="zh-CN" sz="2800" dirty="0"/>
              <a:t> %</a:t>
            </a:r>
            <a:r>
              <a:rPr lang="en-US" altLang="zh-CN" sz="2800" dirty="0" err="1"/>
              <a:t>llu</a:t>
            </a:r>
            <a:r>
              <a:rPr lang="en-US" altLang="zh-CN" sz="2800" dirty="0"/>
              <a:t>", &amp;a, &amp;b, &amp;c);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0;</a:t>
            </a:r>
          </a:p>
          <a:p>
            <a:r>
              <a:rPr lang="en-US" altLang="zh-CN" sz="2800" dirty="0"/>
              <a:t>	d = 0;</a:t>
            </a:r>
          </a:p>
          <a:p>
            <a:r>
              <a:rPr lang="en-US" altLang="zh-CN" sz="2800" dirty="0"/>
              <a:t>	while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b) {</a:t>
            </a:r>
          </a:p>
          <a:p>
            <a:r>
              <a:rPr lang="en-US" altLang="zh-CN" sz="2800" dirty="0"/>
              <a:t>		d = d + a;</a:t>
            </a:r>
          </a:p>
          <a:p>
            <a:r>
              <a:rPr lang="en-US" altLang="zh-CN" sz="2800" dirty="0"/>
              <a:t>		d = d % c;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+ 1;</a:t>
            </a:r>
          </a:p>
          <a:p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llu</a:t>
            </a:r>
            <a:r>
              <a:rPr lang="en-US" altLang="zh-CN" sz="2800" dirty="0"/>
              <a:t>\n", d);</a:t>
            </a:r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3673" y="1413164"/>
            <a:ext cx="43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快速乘法？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99127" y="159666"/>
            <a:ext cx="6096000" cy="117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program4.cpp</a:t>
            </a:r>
          </a:p>
          <a:p>
            <a:endParaRPr lang="en-US" altLang="zh-CN" sz="2800" dirty="0"/>
          </a:p>
          <a:p>
            <a:r>
              <a:rPr lang="pt-BR" altLang="zh-CN" sz="2800" dirty="0"/>
              <a:t>#include &lt;stdio.h&gt;</a:t>
            </a:r>
          </a:p>
          <a:p>
            <a:r>
              <a:rPr lang="pt-BR" altLang="zh-CN" sz="2800" dirty="0"/>
              <a:t>unsigned long long s0, s1, s2, s3, s4, i, n;</a:t>
            </a:r>
          </a:p>
          <a:p>
            <a:r>
              <a:rPr lang="pt-BR" altLang="zh-CN" sz="2800" dirty="0"/>
              <a:t>int main() {</a:t>
            </a:r>
          </a:p>
          <a:p>
            <a:r>
              <a:rPr lang="pt-BR" altLang="zh-CN" sz="2800" dirty="0"/>
              <a:t>	scanf("%llu", &amp;n);</a:t>
            </a:r>
          </a:p>
          <a:p>
            <a:r>
              <a:rPr lang="pt-BR" altLang="zh-CN" sz="2800" dirty="0"/>
              <a:t>	i = 0;</a:t>
            </a:r>
          </a:p>
          <a:p>
            <a:r>
              <a:rPr lang="pt-BR" altLang="zh-CN" sz="2800" dirty="0"/>
              <a:t>	while (i &lt;= n) {</a:t>
            </a:r>
          </a:p>
          <a:p>
            <a:r>
              <a:rPr lang="pt-BR" altLang="zh-CN" sz="2800" dirty="0"/>
              <a:t>		s0 = s0 + 1;</a:t>
            </a:r>
          </a:p>
          <a:p>
            <a:r>
              <a:rPr lang="pt-BR" altLang="zh-CN" sz="2800" dirty="0"/>
              <a:t>		s1 = s1 + i;</a:t>
            </a:r>
          </a:p>
          <a:p>
            <a:r>
              <a:rPr lang="pt-BR" altLang="zh-CN" sz="2800" dirty="0"/>
              <a:t>		s2 = s2 + i * i;</a:t>
            </a:r>
          </a:p>
          <a:p>
            <a:r>
              <a:rPr lang="pt-BR" altLang="zh-CN" sz="2800" dirty="0"/>
              <a:t>		s3 = s3 + i * i * i;</a:t>
            </a:r>
          </a:p>
          <a:p>
            <a:r>
              <a:rPr lang="pt-BR" altLang="zh-CN" sz="2800" dirty="0"/>
              <a:t>		s4 = s4 + i * i * i * i;</a:t>
            </a:r>
          </a:p>
          <a:p>
            <a:r>
              <a:rPr lang="pt-BR" altLang="zh-CN" sz="2800" dirty="0"/>
              <a:t>		i = i + 1;</a:t>
            </a:r>
          </a:p>
          <a:p>
            <a:r>
              <a:rPr lang="pt-BR" altLang="zh-CN" sz="2800" dirty="0"/>
              <a:t>	}</a:t>
            </a:r>
          </a:p>
          <a:p>
            <a:r>
              <a:rPr lang="pt-BR" altLang="zh-CN" sz="2800" dirty="0"/>
              <a:t>	printf("%llu\n", s0);</a:t>
            </a:r>
          </a:p>
          <a:p>
            <a:r>
              <a:rPr lang="pt-BR" altLang="zh-CN" sz="2800" dirty="0"/>
              <a:t>	printf("%llu\n", s0);</a:t>
            </a:r>
          </a:p>
          <a:p>
            <a:r>
              <a:rPr lang="pt-BR" altLang="zh-CN" sz="2800" dirty="0"/>
              <a:t>	printf("%llu\n", s1);</a:t>
            </a:r>
          </a:p>
          <a:p>
            <a:r>
              <a:rPr lang="pt-BR" altLang="zh-CN" sz="2800" dirty="0"/>
              <a:t>	printf("%llu\n", s1);</a:t>
            </a:r>
          </a:p>
          <a:p>
            <a:r>
              <a:rPr lang="pt-BR" altLang="zh-CN" sz="2800" dirty="0"/>
              <a:t>	printf("%llu\n", s2);</a:t>
            </a:r>
          </a:p>
          <a:p>
            <a:r>
              <a:rPr lang="pt-BR" altLang="zh-CN" sz="2800" dirty="0"/>
              <a:t>	printf("%llu\n", s2);</a:t>
            </a:r>
          </a:p>
          <a:p>
            <a:r>
              <a:rPr lang="pt-BR" altLang="zh-CN" sz="2800" dirty="0"/>
              <a:t>	printf("%llu\n", s3);</a:t>
            </a:r>
          </a:p>
          <a:p>
            <a:r>
              <a:rPr lang="pt-BR" altLang="zh-CN" sz="2800" dirty="0"/>
              <a:t>	printf("%llu\n", s3);</a:t>
            </a:r>
          </a:p>
          <a:p>
            <a:r>
              <a:rPr lang="pt-BR" altLang="zh-CN" sz="2800" dirty="0"/>
              <a:t>	printf("%llu\n", s4);</a:t>
            </a:r>
          </a:p>
          <a:p>
            <a:r>
              <a:rPr lang="pt-BR" altLang="zh-CN" sz="2800" dirty="0"/>
              <a:t>	printf("%llu\n", s4);</a:t>
            </a:r>
          </a:p>
          <a:p>
            <a:r>
              <a:rPr lang="pt-BR" altLang="zh-CN" sz="2800" dirty="0"/>
              <a:t>	return 0;</a:t>
            </a:r>
          </a:p>
          <a:p>
            <a:r>
              <a:rPr lang="pt-BR" altLang="zh-CN" sz="2800" dirty="0"/>
              <a:t>}</a:t>
            </a:r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3673" y="1413164"/>
            <a:ext cx="43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次方和公式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0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99127" y="159666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program7.cpp</a:t>
            </a:r>
          </a:p>
          <a:p>
            <a:endParaRPr lang="en-US" altLang="zh-CN" sz="2800" dirty="0"/>
          </a:p>
          <a:p>
            <a:r>
              <a:rPr lang="pt-BR" altLang="zh-CN" sz="2800" dirty="0"/>
              <a:t>#include &lt;stdio.h&gt;</a:t>
            </a:r>
          </a:p>
          <a:p>
            <a:r>
              <a:rPr lang="pt-BR" altLang="zh-CN" sz="2800" dirty="0"/>
              <a:t>#include &lt;string.h&gt;</a:t>
            </a:r>
          </a:p>
          <a:p>
            <a:r>
              <a:rPr lang="pt-BR" altLang="zh-CN" sz="2800" dirty="0"/>
              <a:t>#include &lt;iostream&gt;</a:t>
            </a:r>
          </a:p>
          <a:p>
            <a:r>
              <a:rPr lang="pt-BR" altLang="zh-CN" sz="2800" dirty="0"/>
              <a:t>using namespace std;</a:t>
            </a:r>
          </a:p>
          <a:p>
            <a:r>
              <a:rPr lang="pt-BR" altLang="zh-CN" sz="2800" dirty="0"/>
              <a:t>char s[20][20];</a:t>
            </a:r>
          </a:p>
          <a:p>
            <a:r>
              <a:rPr lang="pt-BR" altLang="zh-CN" sz="2800" dirty="0"/>
              <a:t>bool check() {</a:t>
            </a:r>
          </a:p>
          <a:p>
            <a:r>
              <a:rPr lang="pt-BR" altLang="zh-CN" sz="2800" dirty="0"/>
              <a:t>	for (int i = 0; i &lt;= 15; i++) {</a:t>
            </a:r>
          </a:p>
          <a:p>
            <a:r>
              <a:rPr lang="pt-BR" altLang="zh-CN" sz="2800" dirty="0"/>
              <a:t>		bool v[16];</a:t>
            </a:r>
          </a:p>
          <a:p>
            <a:r>
              <a:rPr lang="pt-BR" altLang="zh-CN" sz="2800" dirty="0"/>
              <a:t>		memset(v, false, sizeof(v));</a:t>
            </a:r>
          </a:p>
          <a:p>
            <a:r>
              <a:rPr lang="pt-BR" altLang="zh-CN" sz="2800" dirty="0"/>
              <a:t>		for (int j = 0; j &lt;= 15; j++) {</a:t>
            </a:r>
          </a:p>
          <a:p>
            <a:r>
              <a:rPr lang="pt-BR" altLang="zh-CN" sz="2800" dirty="0"/>
              <a:t>			v[s[i][j] - 'A'] = true;</a:t>
            </a:r>
          </a:p>
          <a:p>
            <a:r>
              <a:rPr lang="pt-BR" altLang="zh-CN" sz="2800" dirty="0"/>
              <a:t>		}</a:t>
            </a:r>
          </a:p>
          <a:p>
            <a:r>
              <a:rPr lang="pt-BR" altLang="zh-CN" sz="2800" dirty="0"/>
              <a:t>		for (int j = 0; j &lt;= 15; j++) {</a:t>
            </a:r>
          </a:p>
          <a:p>
            <a:r>
              <a:rPr lang="pt-BR" altLang="zh-CN" sz="2800" dirty="0"/>
              <a:t>			if (!v[j]) </a:t>
            </a:r>
            <a:r>
              <a:rPr lang="pt-BR" altLang="zh-CN" sz="2800" dirty="0" smtClean="0"/>
              <a:t>{</a:t>
            </a:r>
            <a:endParaRPr lang="pt-BR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3673" y="1413164"/>
            <a:ext cx="43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什么鬼</a:t>
            </a:r>
            <a:r>
              <a:rPr lang="en-US" altLang="zh-CN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还有什么题目吗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ea typeface="等线" panose="02010600030101010101" pitchFamily="2" charset="-122"/>
              </a:rPr>
              <a:t>WC2014 </a:t>
            </a:r>
            <a:r>
              <a:rPr lang="zh-CN" altLang="en-US" sz="2800" dirty="0" smtClean="0">
                <a:ea typeface="等线" panose="02010600030101010101" pitchFamily="2" charset="-122"/>
              </a:rPr>
              <a:t>非确定机</a:t>
            </a:r>
            <a:endParaRPr lang="en-US" altLang="zh-CN" sz="2800" dirty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ea typeface="等线" panose="02010600030101010101" pitchFamily="2" charset="-122"/>
              </a:rPr>
              <a:t>反转</a:t>
            </a:r>
            <a:r>
              <a:rPr lang="zh-CN" altLang="en-US" sz="2800" dirty="0" smtClean="0">
                <a:ea typeface="等线" panose="02010600030101010101" pitchFamily="2" charset="-122"/>
              </a:rPr>
              <a:t>运行一个程序，根据输出，找到对应的输入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ea typeface="等线" panose="02010600030101010101" pitchFamily="2" charset="-122"/>
              </a:rPr>
              <a:t>APIO2013 </a:t>
            </a:r>
            <a:r>
              <a:rPr lang="zh-CN" altLang="en-US" sz="2800" dirty="0" smtClean="0">
                <a:ea typeface="等线" panose="02010600030101010101" pitchFamily="2" charset="-122"/>
              </a:rPr>
              <a:t>出题人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ea typeface="等线" panose="02010600030101010101" pitchFamily="2" charset="-122"/>
              </a:rPr>
              <a:t>对于给定的几个最短路算法的程序，造出数据卡掉某一个而另外一个可以过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ea typeface="等线" panose="02010600030101010101" pitchFamily="2" charset="-122"/>
              </a:rPr>
              <a:t>NOI 2014 </a:t>
            </a:r>
            <a:r>
              <a:rPr lang="zh-CN" altLang="en-US" sz="2800" dirty="0" smtClean="0">
                <a:ea typeface="等线" panose="02010600030101010101" pitchFamily="2" charset="-122"/>
              </a:rPr>
              <a:t>消除游戏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ea typeface="等线" panose="02010600030101010101" pitchFamily="2" charset="-122"/>
              </a:rPr>
              <a:t>A game for </a:t>
            </a:r>
            <a:r>
              <a:rPr lang="en-US" altLang="zh-CN" sz="2800" dirty="0" err="1" smtClean="0">
                <a:ea typeface="等线" panose="02010600030101010101" pitchFamily="2" charset="-122"/>
              </a:rPr>
              <a:t>nannan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6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简单的总结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同时</a:t>
            </a:r>
            <a:r>
              <a:rPr lang="zh-CN" altLang="en-US" sz="2800" dirty="0" smtClean="0">
                <a:ea typeface="等线" panose="02010600030101010101" pitchFamily="2" charset="-122"/>
              </a:rPr>
              <a:t>关注题面和输入数据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对不同的数据进行不同的处理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熟悉基本的操作</a:t>
            </a:r>
            <a:endParaRPr lang="en-US" altLang="zh-CN" sz="280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16728" y="2355272"/>
            <a:ext cx="7860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zh-CN" altLang="en-US" sz="9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6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16728" y="2355272"/>
            <a:ext cx="7860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完结撒</a:t>
            </a:r>
            <a:r>
              <a:rPr lang="zh-CN" altLang="en-US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花</a:t>
            </a:r>
            <a:r>
              <a:rPr lang="en-US" altLang="zh-CN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~</a:t>
            </a:r>
            <a:endParaRPr lang="zh-CN" altLang="en-US" sz="9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494213" y="4375728"/>
            <a:ext cx="8689976" cy="22190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清华大学  交叉信息研究院 </a:t>
            </a:r>
            <a:endParaRPr lang="en-US" altLang="zh-CN" sz="3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 algn="ctr"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赵金昊</a:t>
            </a:r>
            <a:endParaRPr lang="en-US" altLang="zh-CN" sz="3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 algn="ctr"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完成于 </a:t>
            </a:r>
            <a:r>
              <a:rPr lang="en-US" altLang="zh-CN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2016.5.6   02:00</a:t>
            </a:r>
            <a:endParaRPr lang="zh-CN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0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快速上手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举个栗子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等线" panose="02010600030101010101" pitchFamily="2" charset="-122"/>
              </a:rPr>
              <a:t>NOI2012 DAY2 </a:t>
            </a:r>
            <a:r>
              <a:rPr lang="zh-CN" altLang="en-US" sz="2800" dirty="0" smtClean="0">
                <a:ea typeface="等线" panose="02010600030101010101" pitchFamily="2" charset="-122"/>
              </a:rPr>
              <a:t>三重镇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2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提交答案题目的做法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题目是第一位的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，每道题都有其独特的解法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当然以下这些算法很通用啦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6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常用算法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——1.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手算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留意输入文件中特别小的数据，往往是可以手算的。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（而且手算比写代码快得多呀）</a:t>
            </a:r>
            <a:endParaRPr lang="en-US" altLang="zh-CN" sz="28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2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65" y="193645"/>
            <a:ext cx="10364451" cy="1596177"/>
          </a:xfrm>
        </p:spPr>
        <p:txBody>
          <a:bodyPr>
            <a:normAutofit/>
          </a:bodyPr>
          <a:lstStyle/>
          <a:p>
            <a:pPr algn="just"/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常用算法</a:t>
            </a:r>
            <a:r>
              <a:rPr lang="en-US" altLang="zh-CN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——2.</a:t>
            </a:r>
            <a:r>
              <a:rPr lang="zh-CN" alt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搜索</a:t>
            </a:r>
            <a:endParaRPr lang="zh-CN" altLang="en-US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63781" y="1618944"/>
            <a:ext cx="10363826" cy="52390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等线" panose="02010600030101010101" pitchFamily="2" charset="-122"/>
              </a:rPr>
              <a:t>暴力可以战胜一切！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对于有些数据，搜索就是正确的做法。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对于另外一些数据，搜索可以得到漂亮的部分分。</a:t>
            </a:r>
            <a:endParaRPr lang="en-US" altLang="zh-CN" sz="2800" dirty="0" smtClean="0"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ea typeface="等线" panose="02010600030101010101" pitchFamily="2" charset="-122"/>
              </a:rPr>
              <a:t>程序的运行时间可以是</a:t>
            </a:r>
            <a:r>
              <a:rPr lang="en-US" altLang="zh-CN" sz="2800" dirty="0" smtClean="0">
                <a:ea typeface="等线" panose="02010600030101010101" pitchFamily="2" charset="-122"/>
              </a:rPr>
              <a:t>5</a:t>
            </a:r>
            <a:r>
              <a:rPr lang="zh-CN" altLang="en-US" sz="2800" dirty="0" smtClean="0">
                <a:ea typeface="等线" panose="02010600030101010101" pitchFamily="2" charset="-122"/>
              </a:rPr>
              <a:t>个小时！</a:t>
            </a:r>
            <a:endParaRPr lang="en-US" altLang="zh-CN" sz="280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3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358</TotalTime>
  <Words>3335</Words>
  <Application>Microsoft Office PowerPoint</Application>
  <PresentationFormat>宽屏</PresentationFormat>
  <Paragraphs>446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等线</vt:lpstr>
      <vt:lpstr>方正姚体</vt:lpstr>
      <vt:lpstr>华文行楷</vt:lpstr>
      <vt:lpstr>宋体</vt:lpstr>
      <vt:lpstr>造字工房典黑（非商用）常规体</vt:lpstr>
      <vt:lpstr>Arial</vt:lpstr>
      <vt:lpstr>Cambria Math</vt:lpstr>
      <vt:lpstr>Tw Cen MT</vt:lpstr>
      <vt:lpstr>水滴</vt:lpstr>
      <vt:lpstr>提交答案型题目解题方法</vt:lpstr>
      <vt:lpstr>写在最前面…</vt:lpstr>
      <vt:lpstr>提交答案是什么？</vt:lpstr>
      <vt:lpstr>为什么要学习提交答案？</vt:lpstr>
      <vt:lpstr>怎么做提交答案？</vt:lpstr>
      <vt:lpstr>快速上手——举个栗子</vt:lpstr>
      <vt:lpstr>提交答案题目的做法</vt:lpstr>
      <vt:lpstr>常用算法——1.手算</vt:lpstr>
      <vt:lpstr>常用算法——2.搜索</vt:lpstr>
      <vt:lpstr>常用算法——3.非完美程序</vt:lpstr>
      <vt:lpstr>常用算法——4.程序辅助构造</vt:lpstr>
      <vt:lpstr>常用算法——5.骗分</vt:lpstr>
      <vt:lpstr>常用算法——6.启发式搜索</vt:lpstr>
      <vt:lpstr>常用算法——6.启发式搜索</vt:lpstr>
      <vt:lpstr>6.1 爬山算法</vt:lpstr>
      <vt:lpstr>6.1 爬山算法</vt:lpstr>
      <vt:lpstr>6.1 爬山算法</vt:lpstr>
      <vt:lpstr>6.1 爬山算法</vt:lpstr>
      <vt:lpstr>6.1 爬山算法</vt:lpstr>
      <vt:lpstr>6.2 模拟退火</vt:lpstr>
      <vt:lpstr>6.2 模拟退火</vt:lpstr>
      <vt:lpstr>6.2 模拟退火</vt:lpstr>
      <vt:lpstr>6.2 模拟退火</vt:lpstr>
      <vt:lpstr>6.2 模拟退火</vt:lpstr>
      <vt:lpstr>6.2 模拟退火</vt:lpstr>
      <vt:lpstr>6.3 蚁群算法</vt:lpstr>
      <vt:lpstr>6.3 蚁群算法</vt:lpstr>
      <vt:lpstr>6.3 蚁群算法</vt:lpstr>
      <vt:lpstr>6.3 蚁群算法</vt:lpstr>
      <vt:lpstr>6.3 蚁群算法</vt:lpstr>
      <vt:lpstr>6.3 蚁群算法</vt:lpstr>
      <vt:lpstr>6.4 遗传算法</vt:lpstr>
      <vt:lpstr>6.4 遗传算法</vt:lpstr>
      <vt:lpstr>6.4 遗传算法</vt:lpstr>
      <vt:lpstr>PowerPoint 演示文稿</vt:lpstr>
      <vt:lpstr>提交答案题目特点</vt:lpstr>
      <vt:lpstr>经常被坑的地方…</vt:lpstr>
      <vt:lpstr>一些小技巧</vt:lpstr>
      <vt:lpstr>一些小技巧</vt:lpstr>
      <vt:lpstr>回到刚才的题目…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还有什么题目吗</vt:lpstr>
      <vt:lpstr>PowerPoint 演示文稿</vt:lpstr>
      <vt:lpstr>PowerPoint 演示文稿</vt:lpstr>
      <vt:lpstr>PowerPoint 演示文稿</vt:lpstr>
      <vt:lpstr>还有什么题目吗</vt:lpstr>
      <vt:lpstr>简单的总结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提交答案型题目解题方法</dc:title>
  <dc:creator>赵金昊</dc:creator>
  <cp:lastModifiedBy>赵金昊</cp:lastModifiedBy>
  <cp:revision>69</cp:revision>
  <dcterms:created xsi:type="dcterms:W3CDTF">2016-05-05T06:23:14Z</dcterms:created>
  <dcterms:modified xsi:type="dcterms:W3CDTF">2016-05-05T18:00:26Z</dcterms:modified>
</cp:coreProperties>
</file>