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70" r:id="rId3"/>
    <p:sldId id="269" r:id="rId4"/>
    <p:sldId id="296" r:id="rId5"/>
    <p:sldId id="295" r:id="rId6"/>
    <p:sldId id="293" r:id="rId7"/>
    <p:sldId id="294" r:id="rId8"/>
    <p:sldId id="291" r:id="rId9"/>
    <p:sldId id="292" r:id="rId10"/>
    <p:sldId id="271" r:id="rId11"/>
    <p:sldId id="273" r:id="rId12"/>
    <p:sldId id="272" r:id="rId13"/>
    <p:sldId id="274" r:id="rId14"/>
    <p:sldId id="275" r:id="rId15"/>
    <p:sldId id="276" r:id="rId16"/>
    <p:sldId id="277" r:id="rId17"/>
    <p:sldId id="278" r:id="rId18"/>
    <p:sldId id="297" r:id="rId19"/>
    <p:sldId id="298" r:id="rId20"/>
    <p:sldId id="283" r:id="rId21"/>
    <p:sldId id="284" r:id="rId22"/>
    <p:sldId id="279" r:id="rId23"/>
    <p:sldId id="280" r:id="rId24"/>
    <p:sldId id="289" r:id="rId25"/>
    <p:sldId id="290" r:id="rId26"/>
    <p:sldId id="299"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t>2014.7.12</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t>2014.7.12</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2014.7.12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t>2014.7.12</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动态规划及其应用（二）</a:t>
            </a:r>
            <a:endParaRPr lang="zh-CN" altLang="en-US" dirty="0"/>
          </a:p>
        </p:txBody>
      </p:sp>
      <p:sp>
        <p:nvSpPr>
          <p:cNvPr id="3" name="副标题 2"/>
          <p:cNvSpPr>
            <a:spLocks noGrp="1"/>
          </p:cNvSpPr>
          <p:nvPr>
            <p:ph type="subTitle" idx="1"/>
          </p:nvPr>
        </p:nvSpPr>
        <p:spPr/>
        <p:txBody>
          <a:bodyPr/>
          <a:lstStyle/>
          <a:p>
            <a:r>
              <a:rPr lang="zh-CN" altLang="en-US" dirty="0" smtClean="0"/>
              <a:t>清华大学 杨志灿</a:t>
            </a:r>
            <a:endParaRPr lang="zh-CN" altLang="en-US" dirty="0"/>
          </a:p>
        </p:txBody>
      </p:sp>
    </p:spTree>
    <p:extLst>
      <p:ext uri="{BB962C8B-B14F-4D97-AF65-F5344CB8AC3E}">
        <p14:creationId xmlns:p14="http://schemas.microsoft.com/office/powerpoint/2010/main" val="35391183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花匠</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zh-CN" altLang="en-US" dirty="0">
                <a:latin typeface="Bookman Old Style" panose="02050604050505020204" pitchFamily="18" charset="0"/>
              </a:rPr>
              <a:t>栋栋的花的高度可以看成一列</a:t>
            </a:r>
            <a:r>
              <a:rPr lang="zh-CN" altLang="en-US" dirty="0" smtClean="0">
                <a:latin typeface="Bookman Old Style" panose="02050604050505020204" pitchFamily="18" charset="0"/>
              </a:rPr>
              <a:t>整数</a:t>
            </a:r>
            <a:r>
              <a:rPr lang="en-US" altLang="zh-CN" dirty="0" smtClean="0">
                <a:latin typeface="Bookman Old Style" panose="02050604050505020204" pitchFamily="18" charset="0"/>
              </a:rPr>
              <a:t>h1</a:t>
            </a:r>
            <a:r>
              <a:rPr lang="en-US" altLang="zh-CN" dirty="0">
                <a:latin typeface="Bookman Old Style" panose="02050604050505020204" pitchFamily="18" charset="0"/>
              </a:rPr>
              <a:t> </a:t>
            </a:r>
            <a:r>
              <a:rPr lang="en-US" altLang="zh-CN" dirty="0" smtClean="0">
                <a:latin typeface="Bookman Old Style" panose="02050604050505020204" pitchFamily="18" charset="0"/>
              </a:rPr>
              <a:t>h2,</a:t>
            </a:r>
            <a:r>
              <a:rPr lang="en-US" altLang="zh-CN" dirty="0">
                <a:latin typeface="Bookman Old Style" panose="02050604050505020204" pitchFamily="18" charset="0"/>
              </a:rPr>
              <a:t> </a:t>
            </a:r>
            <a:r>
              <a:rPr lang="en-US" altLang="zh-CN" dirty="0" smtClean="0">
                <a:latin typeface="Bookman Old Style" panose="02050604050505020204" pitchFamily="18" charset="0"/>
              </a:rPr>
              <a:t>…,</a:t>
            </a:r>
            <a:r>
              <a:rPr lang="en-US" altLang="zh-CN" dirty="0">
                <a:latin typeface="Bookman Old Style" panose="02050604050505020204" pitchFamily="18" charset="0"/>
              </a:rPr>
              <a:t> </a:t>
            </a:r>
            <a:r>
              <a:rPr lang="en-US" altLang="zh-CN" dirty="0" err="1" smtClean="0">
                <a:latin typeface="Bookman Old Style" panose="02050604050505020204" pitchFamily="18" charset="0"/>
              </a:rPr>
              <a:t>hn</a:t>
            </a:r>
            <a:r>
              <a:rPr lang="zh-CN" altLang="en-US" dirty="0" smtClean="0">
                <a:latin typeface="Bookman Old Style" panose="02050604050505020204" pitchFamily="18" charset="0"/>
              </a:rPr>
              <a:t>。</a:t>
            </a:r>
            <a:r>
              <a:rPr lang="zh-CN" altLang="en-US" dirty="0">
                <a:latin typeface="Bookman Old Style" panose="02050604050505020204" pitchFamily="18" charset="0"/>
              </a:rPr>
              <a:t> </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设</a:t>
            </a:r>
            <a:r>
              <a:rPr lang="zh-CN" altLang="en-US" dirty="0">
                <a:latin typeface="Bookman Old Style" panose="02050604050505020204" pitchFamily="18" charset="0"/>
              </a:rPr>
              <a:t>当一部分花被移走后，剩下的花的高度依次</a:t>
            </a:r>
            <a:r>
              <a:rPr lang="zh-CN" altLang="en-US" dirty="0" smtClean="0">
                <a:latin typeface="Bookman Old Style" panose="02050604050505020204" pitchFamily="18" charset="0"/>
              </a:rPr>
              <a:t>为</a:t>
            </a:r>
            <a:r>
              <a:rPr lang="en-US" altLang="zh-CN" dirty="0" smtClean="0">
                <a:latin typeface="Bookman Old Style" panose="02050604050505020204" pitchFamily="18" charset="0"/>
              </a:rPr>
              <a:t>g1</a:t>
            </a:r>
            <a:r>
              <a:rPr lang="en-US" altLang="zh-CN" dirty="0">
                <a:latin typeface="Bookman Old Style" panose="02050604050505020204" pitchFamily="18" charset="0"/>
              </a:rPr>
              <a:t>, </a:t>
            </a:r>
            <a:r>
              <a:rPr lang="en-US" altLang="zh-CN" dirty="0" smtClean="0">
                <a:latin typeface="Bookman Old Style" panose="02050604050505020204" pitchFamily="18" charset="0"/>
              </a:rPr>
              <a:t>g2</a:t>
            </a:r>
            <a:r>
              <a:rPr lang="en-US" altLang="zh-CN" dirty="0">
                <a:latin typeface="Bookman Old Style" panose="02050604050505020204" pitchFamily="18" charset="0"/>
              </a:rPr>
              <a:t>, … , </a:t>
            </a:r>
            <a:r>
              <a:rPr lang="en-US" altLang="zh-CN" dirty="0" smtClean="0">
                <a:latin typeface="Bookman Old Style" panose="02050604050505020204" pitchFamily="18" charset="0"/>
              </a:rPr>
              <a:t>g</a:t>
            </a:r>
            <a:r>
              <a:rPr lang="zh-CN" altLang="en-US" dirty="0" smtClean="0">
                <a:latin typeface="Bookman Old Style" panose="02050604050505020204" pitchFamily="18" charset="0"/>
              </a:rPr>
              <a:t>𝑚</a:t>
            </a:r>
            <a:r>
              <a:rPr lang="zh-CN" altLang="en-US" dirty="0">
                <a:latin typeface="Bookman Old Style" panose="02050604050505020204" pitchFamily="18" charset="0"/>
              </a:rPr>
              <a:t> ，则栋栋希望下面两个条件中至少有一个满足</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条件</a:t>
            </a:r>
            <a:r>
              <a:rPr lang="zh-CN" altLang="en-US" dirty="0">
                <a:latin typeface="Bookman Old Style" panose="02050604050505020204" pitchFamily="18" charset="0"/>
              </a:rPr>
              <a:t> </a:t>
            </a:r>
            <a:r>
              <a:rPr lang="en-US" altLang="zh-CN" dirty="0">
                <a:latin typeface="Bookman Old Style" panose="02050604050505020204" pitchFamily="18" charset="0"/>
              </a:rPr>
              <a:t>A</a:t>
            </a:r>
            <a:r>
              <a:rPr lang="zh-CN" altLang="en-US" dirty="0">
                <a:latin typeface="Bookman Old Style" panose="02050604050505020204" pitchFamily="18" charset="0"/>
              </a:rPr>
              <a:t>：对于所有</a:t>
            </a:r>
            <a:r>
              <a:rPr lang="zh-CN" altLang="en-US" dirty="0" smtClean="0">
                <a:latin typeface="Bookman Old Style" panose="02050604050505020204" pitchFamily="18" charset="0"/>
              </a:rPr>
              <a:t>的</a:t>
            </a:r>
            <a:r>
              <a:rPr lang="en-US" altLang="zh-CN" dirty="0" err="1" smtClean="0">
                <a:latin typeface="Bookman Old Style" panose="02050604050505020204" pitchFamily="18" charset="0"/>
              </a:rPr>
              <a:t>i</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g2</a:t>
            </a:r>
            <a:r>
              <a:rPr lang="zh-CN" altLang="en-US" dirty="0">
                <a:latin typeface="Bookman Old Style" panose="02050604050505020204" pitchFamily="18" charset="0"/>
              </a:rPr>
              <a:t>𝑖  </a:t>
            </a:r>
            <a:r>
              <a:rPr lang="en-US" altLang="zh-CN" dirty="0">
                <a:latin typeface="Bookman Old Style" panose="02050604050505020204" pitchFamily="18" charset="0"/>
              </a:rPr>
              <a:t>&gt; </a:t>
            </a:r>
            <a:r>
              <a:rPr lang="en-US" altLang="zh-CN" dirty="0" smtClean="0">
                <a:latin typeface="Bookman Old Style" panose="02050604050505020204" pitchFamily="18" charset="0"/>
              </a:rPr>
              <a:t>g2</a:t>
            </a:r>
            <a:r>
              <a:rPr lang="zh-CN" altLang="en-US" dirty="0">
                <a:latin typeface="Bookman Old Style" panose="02050604050505020204" pitchFamily="18" charset="0"/>
              </a:rPr>
              <a:t>𝑖 −</a:t>
            </a:r>
            <a:r>
              <a:rPr lang="en-US" altLang="zh-CN" dirty="0">
                <a:latin typeface="Bookman Old Style" panose="02050604050505020204" pitchFamily="18" charset="0"/>
              </a:rPr>
              <a:t>1</a:t>
            </a:r>
            <a:r>
              <a:rPr lang="zh-CN" altLang="en-US" dirty="0">
                <a:latin typeface="Bookman Old Style" panose="02050604050505020204" pitchFamily="18" charset="0"/>
              </a:rPr>
              <a:t>，</a:t>
            </a:r>
            <a:r>
              <a:rPr lang="zh-CN" altLang="en-US" dirty="0" smtClean="0">
                <a:latin typeface="Bookman Old Style" panose="02050604050505020204" pitchFamily="18" charset="0"/>
              </a:rPr>
              <a:t>且</a:t>
            </a:r>
            <a:r>
              <a:rPr lang="en-US" altLang="zh-CN" dirty="0" smtClean="0">
                <a:latin typeface="Bookman Old Style" panose="02050604050505020204" pitchFamily="18" charset="0"/>
              </a:rPr>
              <a:t>g2</a:t>
            </a:r>
            <a:r>
              <a:rPr lang="zh-CN" altLang="en-US" dirty="0" smtClean="0">
                <a:latin typeface="Bookman Old Style" panose="02050604050505020204" pitchFamily="18" charset="0"/>
              </a:rPr>
              <a:t>𝑖 </a:t>
            </a:r>
            <a:r>
              <a:rPr lang="zh-CN" altLang="en-US" dirty="0">
                <a:latin typeface="Bookman Old Style" panose="02050604050505020204" pitchFamily="18" charset="0"/>
              </a:rPr>
              <a:t> </a:t>
            </a:r>
            <a:r>
              <a:rPr lang="en-US" altLang="zh-CN" dirty="0">
                <a:latin typeface="Bookman Old Style" panose="02050604050505020204" pitchFamily="18" charset="0"/>
              </a:rPr>
              <a:t>&gt; </a:t>
            </a:r>
            <a:r>
              <a:rPr lang="en-US" altLang="zh-CN" dirty="0" smtClean="0">
                <a:latin typeface="Bookman Old Style" panose="02050604050505020204" pitchFamily="18" charset="0"/>
              </a:rPr>
              <a:t>g2</a:t>
            </a:r>
            <a:r>
              <a:rPr lang="zh-CN" altLang="en-US" dirty="0">
                <a:latin typeface="Bookman Old Style" panose="02050604050505020204" pitchFamily="18" charset="0"/>
              </a:rPr>
              <a:t>𝑖 </a:t>
            </a:r>
            <a:r>
              <a:rPr lang="en-US" altLang="zh-CN" dirty="0">
                <a:latin typeface="Bookman Old Style" panose="02050604050505020204" pitchFamily="18" charset="0"/>
              </a:rPr>
              <a:t>+1</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条件</a:t>
            </a:r>
            <a:r>
              <a:rPr lang="zh-CN" altLang="en-US" dirty="0">
                <a:latin typeface="Bookman Old Style" panose="02050604050505020204" pitchFamily="18" charset="0"/>
              </a:rPr>
              <a:t> </a:t>
            </a:r>
            <a:r>
              <a:rPr lang="en-US" altLang="zh-CN" dirty="0">
                <a:latin typeface="Bookman Old Style" panose="02050604050505020204" pitchFamily="18" charset="0"/>
              </a:rPr>
              <a:t>B</a:t>
            </a:r>
            <a:r>
              <a:rPr lang="zh-CN" altLang="en-US" dirty="0">
                <a:latin typeface="Bookman Old Style" panose="02050604050505020204" pitchFamily="18" charset="0"/>
              </a:rPr>
              <a:t>：对于所有</a:t>
            </a:r>
            <a:r>
              <a:rPr lang="zh-CN" altLang="en-US" dirty="0" smtClean="0">
                <a:latin typeface="Bookman Old Style" panose="02050604050505020204" pitchFamily="18" charset="0"/>
              </a:rPr>
              <a:t>的</a:t>
            </a:r>
            <a:r>
              <a:rPr lang="en-US" altLang="zh-CN" dirty="0" err="1" smtClean="0">
                <a:latin typeface="Bookman Old Style" panose="02050604050505020204" pitchFamily="18" charset="0"/>
              </a:rPr>
              <a:t>i</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g2</a:t>
            </a:r>
            <a:r>
              <a:rPr lang="zh-CN" altLang="en-US" dirty="0">
                <a:latin typeface="Bookman Old Style" panose="02050604050505020204" pitchFamily="18" charset="0"/>
              </a:rPr>
              <a:t>𝑖  </a:t>
            </a:r>
            <a:r>
              <a:rPr lang="en-US" altLang="zh-CN" dirty="0">
                <a:latin typeface="Bookman Old Style" panose="02050604050505020204" pitchFamily="18" charset="0"/>
              </a:rPr>
              <a:t>&lt; </a:t>
            </a:r>
            <a:r>
              <a:rPr lang="en-US" altLang="zh-CN" dirty="0" smtClean="0">
                <a:latin typeface="Bookman Old Style" panose="02050604050505020204" pitchFamily="18" charset="0"/>
              </a:rPr>
              <a:t>g2</a:t>
            </a:r>
            <a:r>
              <a:rPr lang="zh-CN" altLang="en-US" dirty="0">
                <a:latin typeface="Bookman Old Style" panose="02050604050505020204" pitchFamily="18" charset="0"/>
              </a:rPr>
              <a:t>𝑖 −</a:t>
            </a:r>
            <a:r>
              <a:rPr lang="en-US" altLang="zh-CN" dirty="0">
                <a:latin typeface="Bookman Old Style" panose="02050604050505020204" pitchFamily="18" charset="0"/>
              </a:rPr>
              <a:t>1</a:t>
            </a:r>
            <a:r>
              <a:rPr lang="zh-CN" altLang="en-US" dirty="0">
                <a:latin typeface="Bookman Old Style" panose="02050604050505020204" pitchFamily="18" charset="0"/>
              </a:rPr>
              <a:t>，</a:t>
            </a:r>
            <a:r>
              <a:rPr lang="zh-CN" altLang="en-US" dirty="0" smtClean="0">
                <a:latin typeface="Bookman Old Style" panose="02050604050505020204" pitchFamily="18" charset="0"/>
              </a:rPr>
              <a:t>且</a:t>
            </a:r>
            <a:r>
              <a:rPr lang="en-US" altLang="zh-CN" dirty="0" smtClean="0">
                <a:latin typeface="Bookman Old Style" panose="02050604050505020204" pitchFamily="18" charset="0"/>
              </a:rPr>
              <a:t>g2</a:t>
            </a:r>
            <a:r>
              <a:rPr lang="zh-CN" altLang="en-US" dirty="0" smtClean="0">
                <a:latin typeface="Bookman Old Style" panose="02050604050505020204" pitchFamily="18" charset="0"/>
              </a:rPr>
              <a:t>𝑖  </a:t>
            </a:r>
            <a:r>
              <a:rPr lang="en-US" altLang="zh-CN" dirty="0" smtClean="0">
                <a:latin typeface="Bookman Old Style" panose="02050604050505020204" pitchFamily="18" charset="0"/>
              </a:rPr>
              <a:t>&lt; g2</a:t>
            </a:r>
            <a:r>
              <a:rPr lang="zh-CN" altLang="en-US" dirty="0" smtClean="0">
                <a:latin typeface="Bookman Old Style" panose="02050604050505020204" pitchFamily="18" charset="0"/>
              </a:rPr>
              <a:t>𝑖</a:t>
            </a:r>
            <a:r>
              <a:rPr lang="zh-CN" altLang="en-US" dirty="0">
                <a:latin typeface="Bookman Old Style" panose="02050604050505020204" pitchFamily="18" charset="0"/>
              </a:rPr>
              <a:t> </a:t>
            </a:r>
            <a:r>
              <a:rPr lang="en-US" altLang="zh-CN" dirty="0">
                <a:latin typeface="Bookman Old Style" panose="02050604050505020204" pitchFamily="18" charset="0"/>
              </a:rPr>
              <a:t>+1</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请问，栋栋最多能将多少株花留在原地</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1 &lt;= n &lt;= 100,000, 0 &lt;= hi &lt;= 1,000,000</a:t>
            </a:r>
          </a:p>
          <a:p>
            <a:r>
              <a:rPr lang="en-US" altLang="zh-CN" dirty="0" smtClean="0">
                <a:latin typeface="Bookman Old Style" panose="02050604050505020204" pitchFamily="18" charset="0"/>
              </a:rPr>
              <a:t>NOIP 2013 senior day2 p2</a:t>
            </a:r>
            <a:endParaRPr lang="en-US" altLang="zh-CN" dirty="0">
              <a:latin typeface="Bookman Old Style" panose="02050604050505020204" pitchFamily="18" charset="0"/>
            </a:endParaRPr>
          </a:p>
        </p:txBody>
      </p:sp>
    </p:spTree>
    <p:extLst>
      <p:ext uri="{BB962C8B-B14F-4D97-AF65-F5344CB8AC3E}">
        <p14:creationId xmlns:p14="http://schemas.microsoft.com/office/powerpoint/2010/main" val="9930074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53" presetClass="entr" presetSubtype="16" fill="hold" grpId="0" nodeType="with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iterate type="lt">
                                    <p:tmPct val="10000"/>
                                  </p:iterate>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iterate type="lt">
                                    <p:tmPct val="10000"/>
                                  </p:iterate>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iterate type="lt">
                                    <p:tmPct val="10000"/>
                                  </p:iterate>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iterate type="lt">
                                    <p:tmPct val="10000"/>
                                  </p:iterate>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p:cTn id="4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花匠</a:t>
            </a:r>
            <a:endParaRPr lang="zh-CN" altLang="en-US" dirty="0">
              <a:latin typeface="+mn-ea"/>
              <a:ea typeface="+mn-ea"/>
            </a:endParaRPr>
          </a:p>
        </p:txBody>
      </p:sp>
      <p:sp>
        <p:nvSpPr>
          <p:cNvPr id="3" name="内容占位符 2"/>
          <p:cNvSpPr>
            <a:spLocks noGrp="1"/>
          </p:cNvSpPr>
          <p:nvPr>
            <p:ph sz="quarter" idx="1"/>
          </p:nvPr>
        </p:nvSpPr>
        <p:spPr/>
        <p:txBody>
          <a:bodyPr>
            <a:normAutofit lnSpcReduction="10000"/>
          </a:bodyPr>
          <a:lstStyle/>
          <a:p>
            <a:r>
              <a:rPr lang="zh-CN" altLang="en-US" dirty="0" smtClean="0">
                <a:latin typeface="Bookman Old Style" panose="02050604050505020204" pitchFamily="18" charset="0"/>
              </a:rPr>
              <a:t>朴素</a:t>
            </a:r>
            <a:r>
              <a:rPr lang="en-US" altLang="zh-CN" dirty="0" smtClean="0">
                <a:latin typeface="Bookman Old Style" panose="02050604050505020204" pitchFamily="18" charset="0"/>
              </a:rPr>
              <a:t>DP</a:t>
            </a:r>
          </a:p>
          <a:p>
            <a:pPr lvl="1"/>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][0]/f[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][1]</a:t>
            </a:r>
            <a:r>
              <a:rPr lang="zh-CN" altLang="en-US" dirty="0" smtClean="0">
                <a:latin typeface="Bookman Old Style" panose="02050604050505020204" pitchFamily="18" charset="0"/>
              </a:rPr>
              <a:t>分别表示以第</a:t>
            </a:r>
            <a:r>
              <a:rPr lang="en-US" altLang="zh-CN" dirty="0" err="1" smtClean="0">
                <a:latin typeface="Bookman Old Style" panose="02050604050505020204" pitchFamily="18" charset="0"/>
              </a:rPr>
              <a:t>i</a:t>
            </a:r>
            <a:r>
              <a:rPr lang="zh-CN" altLang="en-US" dirty="0" smtClean="0">
                <a:latin typeface="Bookman Old Style" panose="02050604050505020204" pitchFamily="18" charset="0"/>
              </a:rPr>
              <a:t>株花作为末尾最高</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低点的最优解</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if (h[</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 &gt; h[j])</a:t>
            </a:r>
          </a:p>
          <a:p>
            <a:pPr lvl="2"/>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][0] = max(f[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][0], f[j][1] + 1);</a:t>
            </a:r>
          </a:p>
          <a:p>
            <a:pPr lvl="1"/>
            <a:r>
              <a:rPr lang="en-US" altLang="zh-CN" dirty="0" smtClean="0">
                <a:latin typeface="Bookman Old Style" panose="02050604050505020204" pitchFamily="18" charset="0"/>
              </a:rPr>
              <a:t>else</a:t>
            </a:r>
          </a:p>
          <a:p>
            <a:pPr lvl="2"/>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][1] = max(f[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][1], f[j][0] + 1);</a:t>
            </a:r>
          </a:p>
          <a:p>
            <a:pPr lvl="1"/>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n^2</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用线段树</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树状数组加速转移</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err="1" smtClean="0">
                <a:latin typeface="Bookman Old Style" panose="02050604050505020204" pitchFamily="18" charset="0"/>
              </a:rPr>
              <a:t>nlogn</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计算拐点个数</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n</a:t>
            </a:r>
            <a:r>
              <a:rPr lang="zh-CN" altLang="en-US" dirty="0" smtClean="0">
                <a:latin typeface="Bookman Old Style" panose="02050604050505020204" pitchFamily="18" charset="0"/>
              </a:rPr>
              <a:t>）</a:t>
            </a:r>
            <a:endParaRPr lang="en-US" altLang="zh-CN" dirty="0">
              <a:latin typeface="Bookman Old Style" panose="02050604050505020204" pitchFamily="18" charset="0"/>
            </a:endParaRPr>
          </a:p>
        </p:txBody>
      </p:sp>
    </p:spTree>
    <p:extLst>
      <p:ext uri="{BB962C8B-B14F-4D97-AF65-F5344CB8AC3E}">
        <p14:creationId xmlns:p14="http://schemas.microsoft.com/office/powerpoint/2010/main" val="20224552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iterate type="lt">
                                    <p:tmPct val="10000"/>
                                  </p:iterate>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iterate type="lt">
                                    <p:tmPct val="10000"/>
                                  </p:iterate>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iterate type="lt">
                                    <p:tmPct val="10000"/>
                                  </p:iterate>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iterate type="lt">
                                    <p:tmPct val="10000"/>
                                  </p:iterate>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iterate type="lt">
                                    <p:tmPct val="10000"/>
                                  </p:iterate>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p:cTn id="7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乌龟棋</a:t>
            </a:r>
            <a:endParaRPr lang="zh-CN" altLang="en-US" dirty="0">
              <a:latin typeface="+mn-ea"/>
              <a:ea typeface="+mn-ea"/>
            </a:endParaRPr>
          </a:p>
        </p:txBody>
      </p:sp>
      <p:sp>
        <p:nvSpPr>
          <p:cNvPr id="3" name="内容占位符 2"/>
          <p:cNvSpPr>
            <a:spLocks noGrp="1"/>
          </p:cNvSpPr>
          <p:nvPr>
            <p:ph sz="quarter" idx="1"/>
          </p:nvPr>
        </p:nvSpPr>
        <p:spPr/>
        <p:txBody>
          <a:bodyPr>
            <a:normAutofit fontScale="92500"/>
          </a:bodyPr>
          <a:lstStyle/>
          <a:p>
            <a:r>
              <a:rPr lang="zh-CN" altLang="en-US" dirty="0">
                <a:latin typeface="Bookman Old Style" panose="02050604050505020204" pitchFamily="18" charset="0"/>
              </a:rPr>
              <a:t>乌龟棋的棋盘是一行</a:t>
            </a:r>
            <a:r>
              <a:rPr lang="en-US" altLang="zh-CN" dirty="0">
                <a:latin typeface="Bookman Old Style" panose="02050604050505020204" pitchFamily="18" charset="0"/>
              </a:rPr>
              <a:t>N</a:t>
            </a:r>
            <a:r>
              <a:rPr lang="zh-CN" altLang="en-US" dirty="0">
                <a:latin typeface="Bookman Old Style" panose="02050604050505020204" pitchFamily="18" charset="0"/>
              </a:rPr>
              <a:t>个格子，每个格子上一个分数（非负整数）。棋盘第</a:t>
            </a:r>
            <a:r>
              <a:rPr lang="en-US" altLang="zh-CN" dirty="0">
                <a:latin typeface="Bookman Old Style" panose="02050604050505020204" pitchFamily="18" charset="0"/>
              </a:rPr>
              <a:t>1</a:t>
            </a:r>
            <a:r>
              <a:rPr lang="zh-CN" altLang="en-US" dirty="0">
                <a:latin typeface="Bookman Old Style" panose="02050604050505020204" pitchFamily="18" charset="0"/>
              </a:rPr>
              <a:t>格是唯一的起点，第</a:t>
            </a:r>
            <a:r>
              <a:rPr lang="en-US" altLang="zh-CN" dirty="0">
                <a:latin typeface="Bookman Old Style" panose="02050604050505020204" pitchFamily="18" charset="0"/>
              </a:rPr>
              <a:t>N</a:t>
            </a:r>
            <a:r>
              <a:rPr lang="zh-CN" altLang="en-US" dirty="0">
                <a:latin typeface="Bookman Old Style" panose="02050604050505020204" pitchFamily="18" charset="0"/>
              </a:rPr>
              <a:t>格是</a:t>
            </a:r>
            <a:r>
              <a:rPr lang="zh-CN" altLang="en-US" dirty="0" smtClean="0">
                <a:latin typeface="Bookman Old Style" panose="02050604050505020204" pitchFamily="18" charset="0"/>
              </a:rPr>
              <a:t>终点。</a:t>
            </a:r>
            <a:endParaRPr lang="zh-CN" altLang="en-US" dirty="0">
              <a:latin typeface="Bookman Old Style" panose="02050604050505020204" pitchFamily="18" charset="0"/>
            </a:endParaRPr>
          </a:p>
          <a:p>
            <a:r>
              <a:rPr lang="zh-CN" altLang="en-US" dirty="0" smtClean="0">
                <a:latin typeface="Bookman Old Style" panose="02050604050505020204" pitchFamily="18" charset="0"/>
              </a:rPr>
              <a:t>乌龟</a:t>
            </a:r>
            <a:r>
              <a:rPr lang="zh-CN" altLang="en-US" dirty="0">
                <a:latin typeface="Bookman Old Style" panose="02050604050505020204" pitchFamily="18" charset="0"/>
              </a:rPr>
              <a:t>棋有</a:t>
            </a:r>
            <a:r>
              <a:rPr lang="en-US" altLang="zh-CN" dirty="0">
                <a:latin typeface="Bookman Old Style" panose="02050604050505020204" pitchFamily="18" charset="0"/>
              </a:rPr>
              <a:t>M</a:t>
            </a:r>
            <a:r>
              <a:rPr lang="zh-CN" altLang="en-US" dirty="0">
                <a:latin typeface="Bookman Old Style" panose="02050604050505020204" pitchFamily="18" charset="0"/>
              </a:rPr>
              <a:t>张爬行卡片，分成</a:t>
            </a:r>
            <a:r>
              <a:rPr lang="en-US" altLang="zh-CN" dirty="0">
                <a:latin typeface="Bookman Old Style" panose="02050604050505020204" pitchFamily="18" charset="0"/>
              </a:rPr>
              <a:t>4</a:t>
            </a:r>
            <a:r>
              <a:rPr lang="zh-CN" altLang="en-US" dirty="0">
                <a:latin typeface="Bookman Old Style" panose="02050604050505020204" pitchFamily="18" charset="0"/>
              </a:rPr>
              <a:t>种不同的</a:t>
            </a:r>
            <a:r>
              <a:rPr lang="zh-CN" altLang="en-US" dirty="0" smtClean="0">
                <a:latin typeface="Bookman Old Style" panose="02050604050505020204" pitchFamily="18" charset="0"/>
              </a:rPr>
              <a:t>类型。</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每</a:t>
            </a:r>
            <a:r>
              <a:rPr lang="zh-CN" altLang="en-US" dirty="0">
                <a:latin typeface="Bookman Old Style" panose="02050604050505020204" pitchFamily="18" charset="0"/>
              </a:rPr>
              <a:t>种类型的卡片上分别标有</a:t>
            </a:r>
            <a:r>
              <a:rPr lang="en-US" altLang="zh-CN" dirty="0">
                <a:latin typeface="Bookman Old Style" panose="02050604050505020204" pitchFamily="18" charset="0"/>
              </a:rPr>
              <a:t>1</a:t>
            </a:r>
            <a:r>
              <a:rPr lang="zh-CN" altLang="en-US" dirty="0">
                <a:latin typeface="Bookman Old Style" panose="02050604050505020204" pitchFamily="18" charset="0"/>
              </a:rPr>
              <a:t>、</a:t>
            </a:r>
            <a:r>
              <a:rPr lang="en-US" altLang="zh-CN" dirty="0">
                <a:latin typeface="Bookman Old Style" panose="02050604050505020204" pitchFamily="18" charset="0"/>
              </a:rPr>
              <a:t>2</a:t>
            </a:r>
            <a:r>
              <a:rPr lang="zh-CN" altLang="en-US" dirty="0">
                <a:latin typeface="Bookman Old Style" panose="02050604050505020204" pitchFamily="18" charset="0"/>
              </a:rPr>
              <a:t>、</a:t>
            </a:r>
            <a:r>
              <a:rPr lang="en-US" altLang="zh-CN" dirty="0">
                <a:latin typeface="Bookman Old Style" panose="02050604050505020204" pitchFamily="18" charset="0"/>
              </a:rPr>
              <a:t>3</a:t>
            </a:r>
            <a:r>
              <a:rPr lang="zh-CN" altLang="en-US" dirty="0">
                <a:latin typeface="Bookman Old Style" panose="02050604050505020204" pitchFamily="18" charset="0"/>
              </a:rPr>
              <a:t>、</a:t>
            </a:r>
            <a:r>
              <a:rPr lang="en-US" altLang="zh-CN" dirty="0">
                <a:latin typeface="Bookman Old Style" panose="02050604050505020204" pitchFamily="18" charset="0"/>
              </a:rPr>
              <a:t>4</a:t>
            </a:r>
            <a:r>
              <a:rPr lang="zh-CN" altLang="en-US" dirty="0">
                <a:latin typeface="Bookman Old Style" panose="02050604050505020204" pitchFamily="18" charset="0"/>
              </a:rPr>
              <a:t>四个数字之一，表示使用这种卡片后，乌龟棋子将向前爬行相应的格子数</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游戏</a:t>
            </a:r>
            <a:r>
              <a:rPr lang="zh-CN" altLang="en-US" dirty="0">
                <a:latin typeface="Bookman Old Style" panose="02050604050505020204" pitchFamily="18" charset="0"/>
              </a:rPr>
              <a:t>中，玩家每次需要从所有的爬行卡片中选择一张之前没有使用过的爬行卡片，控制乌龟棋子前进相应的格子</a:t>
            </a:r>
            <a:r>
              <a:rPr lang="zh-CN" altLang="en-US" dirty="0" smtClean="0">
                <a:latin typeface="Bookman Old Style" panose="02050604050505020204" pitchFamily="18" charset="0"/>
              </a:rPr>
              <a:t>数。</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游戏</a:t>
            </a:r>
            <a:r>
              <a:rPr lang="zh-CN" altLang="en-US" dirty="0">
                <a:latin typeface="Bookman Old Style" panose="02050604050505020204" pitchFamily="18" charset="0"/>
              </a:rPr>
              <a:t>中，乌龟棋子自动获得起点格子的分数，并且在后续的爬行中每到达一个格子，就</a:t>
            </a:r>
            <a:r>
              <a:rPr lang="zh-CN" altLang="en-US" dirty="0" smtClean="0">
                <a:latin typeface="Bookman Old Style" panose="02050604050505020204" pitchFamily="18" charset="0"/>
              </a:rPr>
              <a:t>得到该</a:t>
            </a:r>
            <a:r>
              <a:rPr lang="zh-CN" altLang="en-US" dirty="0">
                <a:latin typeface="Bookman Old Style" panose="02050604050505020204" pitchFamily="18" charset="0"/>
              </a:rPr>
              <a:t>格子相应的分数</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求小明最多</a:t>
            </a:r>
            <a:r>
              <a:rPr lang="zh-CN" altLang="en-US" dirty="0">
                <a:latin typeface="Bookman Old Style" panose="02050604050505020204" pitchFamily="18" charset="0"/>
              </a:rPr>
              <a:t>能</a:t>
            </a:r>
            <a:r>
              <a:rPr lang="zh-CN" altLang="en-US" dirty="0" smtClean="0">
                <a:latin typeface="Bookman Old Style" panose="02050604050505020204" pitchFamily="18" charset="0"/>
              </a:rPr>
              <a:t>得到多少分</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N &lt;= 350</a:t>
            </a:r>
            <a:r>
              <a:rPr lang="zh-CN" altLang="en-US" dirty="0" smtClean="0">
                <a:latin typeface="Bookman Old Style" panose="02050604050505020204" pitchFamily="18" charset="0"/>
              </a:rPr>
              <a:t>， </a:t>
            </a:r>
            <a:r>
              <a:rPr lang="en-US" altLang="zh-CN" dirty="0" smtClean="0">
                <a:latin typeface="Bookman Old Style" panose="02050604050505020204" pitchFamily="18" charset="0"/>
              </a:rPr>
              <a:t>M &lt;= 120</a:t>
            </a:r>
          </a:p>
          <a:p>
            <a:r>
              <a:rPr lang="en-US" altLang="zh-CN" dirty="0" smtClean="0">
                <a:latin typeface="Bookman Old Style" panose="02050604050505020204" pitchFamily="18" charset="0"/>
              </a:rPr>
              <a:t>NOIP2010 senior p2</a:t>
            </a:r>
            <a:endParaRPr lang="en-US" altLang="zh-CN" dirty="0">
              <a:latin typeface="Bookman Old Style" panose="02050604050505020204" pitchFamily="18" charset="0"/>
            </a:endParaRPr>
          </a:p>
          <a:p>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12695037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53" presetClass="entr" presetSubtype="16" fill="hold" grpId="0" nodeType="with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iterate type="lt">
                                    <p:tmPct val="10000"/>
                                  </p:iterate>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iterate type="lt">
                                    <p:tmPct val="10000"/>
                                  </p:iterate>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iterate type="lt">
                                    <p:tmPct val="10000"/>
                                  </p:iterate>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iterate type="lt">
                                    <p:tmPct val="10000"/>
                                  </p:iterate>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p:cTn id="4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iterate type="lt">
                                    <p:tmPct val="10000"/>
                                  </p:iterate>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p:cTn id="5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乌龟棋</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en-US" altLang="zh-CN" dirty="0" smtClean="0">
                <a:latin typeface="Bookman Old Style" panose="02050604050505020204" pitchFamily="18" charset="0"/>
              </a:rPr>
              <a:t>F[</a:t>
            </a:r>
            <a:r>
              <a:rPr lang="en-US" altLang="zh-CN" dirty="0">
                <a:latin typeface="Bookman Old Style" panose="02050604050505020204" pitchFamily="18" charset="0"/>
              </a:rPr>
              <a:t>n</a:t>
            </a:r>
            <a:r>
              <a:rPr lang="en-US" altLang="zh-CN" dirty="0" smtClean="0">
                <a:latin typeface="Bookman Old Style" panose="02050604050505020204" pitchFamily="18" charset="0"/>
              </a:rPr>
              <a:t>][i1][i2][i3][i4]</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状态</a:t>
            </a:r>
            <a:r>
              <a:rPr lang="zh-CN" altLang="en-US" dirty="0" smtClean="0">
                <a:latin typeface="Bookman Old Style" panose="02050604050505020204" pitchFamily="18" charset="0"/>
              </a:rPr>
              <a:t>数：</a:t>
            </a:r>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n*30^4</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F[n][i1][i2][i3]</a:t>
            </a:r>
            <a:r>
              <a:rPr lang="zh-CN" altLang="en-US" dirty="0">
                <a:latin typeface="Bookman Old Style" panose="02050604050505020204" pitchFamily="18" charset="0"/>
              </a:rPr>
              <a:t>？</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第四</a:t>
            </a:r>
            <a:r>
              <a:rPr lang="zh-CN" altLang="en-US" dirty="0" smtClean="0">
                <a:latin typeface="Bookman Old Style" panose="02050604050505020204" pitchFamily="18" charset="0"/>
              </a:rPr>
              <a:t>种卡片使用数量可以通过格子数和另外三种卡片使用数量计算得出</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状态</a:t>
            </a:r>
            <a:r>
              <a:rPr lang="zh-CN" altLang="en-US" dirty="0" smtClean="0">
                <a:latin typeface="Bookman Old Style" panose="02050604050505020204" pitchFamily="18" charset="0"/>
              </a:rPr>
              <a:t>数：</a:t>
            </a:r>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n*30^3</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F[i1][i2][i3][i4]</a:t>
            </a:r>
          </a:p>
          <a:p>
            <a:pPr lvl="1"/>
            <a:r>
              <a:rPr lang="zh-CN" altLang="en-US" dirty="0">
                <a:latin typeface="Bookman Old Style" panose="02050604050505020204" pitchFamily="18" charset="0"/>
              </a:rPr>
              <a:t>格子</a:t>
            </a:r>
            <a:r>
              <a:rPr lang="zh-CN" altLang="en-US" dirty="0" smtClean="0">
                <a:latin typeface="Bookman Old Style" panose="02050604050505020204" pitchFamily="18" charset="0"/>
              </a:rPr>
              <a:t>数可以通过已使用的四种卡片数量计算得出</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状态</a:t>
            </a:r>
            <a:r>
              <a:rPr lang="zh-CN" altLang="en-US" dirty="0" smtClean="0">
                <a:latin typeface="Bookman Old Style" panose="02050604050505020204" pitchFamily="18" charset="0"/>
              </a:rPr>
              <a:t>数：</a:t>
            </a:r>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30^4</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时间</a:t>
            </a:r>
            <a:r>
              <a:rPr lang="zh-CN" altLang="en-US" dirty="0">
                <a:latin typeface="Bookman Old Style" panose="02050604050505020204" pitchFamily="18" charset="0"/>
              </a:rPr>
              <a:t>复杂</a:t>
            </a:r>
            <a:r>
              <a:rPr lang="zh-CN" altLang="en-US" dirty="0" smtClean="0">
                <a:latin typeface="Bookman Old Style" panose="02050604050505020204" pitchFamily="18" charset="0"/>
              </a:rPr>
              <a:t>度</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zh-CN" altLang="en-US" dirty="0">
                <a:latin typeface="Bookman Old Style" panose="02050604050505020204" pitchFamily="18" charset="0"/>
              </a:rPr>
              <a:t>状态数</a:t>
            </a:r>
            <a:r>
              <a:rPr lang="zh-CN" altLang="en-US" dirty="0" smtClean="0">
                <a:latin typeface="Bookman Old Style" panose="02050604050505020204" pitchFamily="18" charset="0"/>
              </a:rPr>
              <a:t>）</a:t>
            </a:r>
            <a:endParaRPr lang="en-US" altLang="zh-CN" dirty="0">
              <a:latin typeface="Bookman Old Style" panose="02050604050505020204" pitchFamily="18" charset="0"/>
            </a:endParaRPr>
          </a:p>
          <a:p>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34385865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par>
                                <p:cTn id="45" presetID="53" presetClass="entr" presetSubtype="16" fill="hold" grpId="0" nodeType="withEffect">
                                  <p:stCondLst>
                                    <p:cond delay="0"/>
                                  </p:stCondLst>
                                  <p:iterate type="lt">
                                    <p:tmPct val="10000"/>
                                  </p:iterate>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p:cTn id="4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9" dur="500"/>
                                        <p:tgtEl>
                                          <p:spTgt spid="3">
                                            <p:txEl>
                                              <p:pRg st="6" end="6"/>
                                            </p:txEl>
                                          </p:spTgt>
                                        </p:tgtEl>
                                      </p:cBhvr>
                                    </p:animEffect>
                                  </p:childTnLst>
                                </p:cTn>
                              </p:par>
                              <p:par>
                                <p:cTn id="50" presetID="53" presetClass="entr" presetSubtype="16" fill="hold" grpId="0" nodeType="withEffect">
                                  <p:stCondLst>
                                    <p:cond delay="0"/>
                                  </p:stCondLst>
                                  <p:iterate type="lt">
                                    <p:tmPct val="10000"/>
                                  </p:iterate>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p:cTn id="5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4" dur="5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iterate type="lt">
                                    <p:tmPct val="10000"/>
                                  </p:iterate>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p:cTn id="5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1" dur="500"/>
                                        <p:tgtEl>
                                          <p:spTgt spid="3">
                                            <p:txEl>
                                              <p:pRg st="8" end="8"/>
                                            </p:txEl>
                                          </p:spTgt>
                                        </p:tgtEl>
                                      </p:cBhvr>
                                    </p:animEffect>
                                  </p:childTnLst>
                                </p:cTn>
                              </p:par>
                              <p:par>
                                <p:cTn id="62" presetID="53" presetClass="entr" presetSubtype="16" fill="hold" grpId="0" nodeType="withEffect">
                                  <p:stCondLst>
                                    <p:cond delay="0"/>
                                  </p:stCondLst>
                                  <p:iterate type="lt">
                                    <p:tmPct val="10000"/>
                                  </p:iterate>
                                  <p:childTnLst>
                                    <p:set>
                                      <p:cBhvr>
                                        <p:cTn id="63" dur="1" fill="hold">
                                          <p:stCondLst>
                                            <p:cond delay="0"/>
                                          </p:stCondLst>
                                        </p:cTn>
                                        <p:tgtEl>
                                          <p:spTgt spid="3">
                                            <p:txEl>
                                              <p:pRg st="9" end="9"/>
                                            </p:txEl>
                                          </p:spTgt>
                                        </p:tgtEl>
                                        <p:attrNameLst>
                                          <p:attrName>style.visibility</p:attrName>
                                        </p:attrNameLst>
                                      </p:cBhvr>
                                      <p:to>
                                        <p:strVal val="visible"/>
                                      </p:to>
                                    </p:set>
                                    <p:anim calcmode="lin" valueType="num">
                                      <p:cBhvr>
                                        <p:cTn id="64"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5"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传纸条</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en-US" altLang="zh-CN" dirty="0" smtClean="0">
                <a:latin typeface="Bookman Old Style" panose="02050604050505020204" pitchFamily="18" charset="0"/>
              </a:rPr>
              <a:t>n*m</a:t>
            </a:r>
            <a:r>
              <a:rPr lang="zh-CN" altLang="en-US" dirty="0" smtClean="0">
                <a:latin typeface="Bookman Old Style" panose="02050604050505020204" pitchFamily="18" charset="0"/>
              </a:rPr>
              <a:t>格子有权网格，从左上角（</a:t>
            </a:r>
            <a:r>
              <a:rPr lang="en-US" altLang="zh-CN" dirty="0" smtClean="0">
                <a:latin typeface="Bookman Old Style" panose="02050604050505020204" pitchFamily="18" charset="0"/>
              </a:rPr>
              <a:t>1, 1</a:t>
            </a:r>
            <a:r>
              <a:rPr lang="zh-CN" altLang="en-US" dirty="0" smtClean="0">
                <a:latin typeface="Bookman Old Style" panose="02050604050505020204" pitchFamily="18" charset="0"/>
              </a:rPr>
              <a:t>）到右下角（</a:t>
            </a:r>
            <a:r>
              <a:rPr lang="en-US" altLang="zh-CN" dirty="0" smtClean="0">
                <a:latin typeface="Bookman Old Style" panose="02050604050505020204" pitchFamily="18" charset="0"/>
              </a:rPr>
              <a:t>n, m</a:t>
            </a:r>
            <a:r>
              <a:rPr lang="zh-CN" altLang="en-US" dirty="0" smtClean="0">
                <a:latin typeface="Bookman Old Style" panose="02050604050505020204" pitchFamily="18" charset="0"/>
              </a:rPr>
              <a:t>）传两次纸条。</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纸条只能向右或向下传</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一</a:t>
            </a:r>
            <a:r>
              <a:rPr lang="zh-CN" altLang="en-US" dirty="0" smtClean="0">
                <a:latin typeface="Bookman Old Style" panose="02050604050505020204" pitchFamily="18" charset="0"/>
              </a:rPr>
              <a:t>个格子只能经过一次</a:t>
            </a:r>
            <a:endParaRPr lang="en-US" altLang="zh-CN" dirty="0" smtClean="0">
              <a:latin typeface="Bookman Old Style" panose="02050604050505020204" pitchFamily="18" charset="0"/>
            </a:endParaRPr>
          </a:p>
          <a:p>
            <a:pPr lvl="2"/>
            <a:r>
              <a:rPr lang="zh-CN" altLang="en-US" dirty="0" smtClean="0">
                <a:latin typeface="Bookman Old Style" panose="02050604050505020204" pitchFamily="18" charset="0"/>
              </a:rPr>
              <a:t>两传纸条路径除起点、终点外无交</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最大化路径和</a:t>
            </a:r>
            <a:endParaRPr lang="en-US" altLang="zh-CN" dirty="0" smtClean="0">
              <a:latin typeface="Bookman Old Style" panose="02050604050505020204" pitchFamily="18" charset="0"/>
            </a:endParaRPr>
          </a:p>
          <a:p>
            <a:r>
              <a:rPr lang="en-US" altLang="zh-CN" dirty="0" err="1" smtClean="0">
                <a:latin typeface="Bookman Old Style" panose="02050604050505020204" pitchFamily="18" charset="0"/>
              </a:rPr>
              <a:t>n,m</a:t>
            </a:r>
            <a:r>
              <a:rPr lang="en-US" altLang="zh-CN" dirty="0" smtClean="0">
                <a:latin typeface="Bookman Old Style" panose="02050604050505020204" pitchFamily="18" charset="0"/>
              </a:rPr>
              <a:t> &lt;= 50</a:t>
            </a:r>
          </a:p>
          <a:p>
            <a:r>
              <a:rPr lang="en-US" altLang="zh-CN" dirty="0" smtClean="0">
                <a:latin typeface="Bookman Old Style" panose="02050604050505020204" pitchFamily="18" charset="0"/>
              </a:rPr>
              <a:t>NOIP2008 senior p3</a:t>
            </a:r>
            <a:endParaRPr lang="en-US" altLang="zh-CN" dirty="0">
              <a:latin typeface="Bookman Old Style" panose="02050604050505020204" pitchFamily="18" charset="0"/>
            </a:endParaRPr>
          </a:p>
          <a:p>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959202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iterate type="lt">
                                    <p:tmPct val="10000"/>
                                  </p:iterate>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iterate type="lt">
                                    <p:tmPct val="10000"/>
                                  </p:iterate>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传纸条</a:t>
            </a:r>
            <a:endParaRPr lang="zh-CN" altLang="en-US" dirty="0">
              <a:latin typeface="+mn-ea"/>
              <a:ea typeface="+mn-ea"/>
            </a:endParaRPr>
          </a:p>
        </p:txBody>
      </p:sp>
      <p:sp>
        <p:nvSpPr>
          <p:cNvPr id="3" name="内容占位符 2"/>
          <p:cNvSpPr>
            <a:spLocks noGrp="1"/>
          </p:cNvSpPr>
          <p:nvPr>
            <p:ph sz="quarter" idx="1"/>
          </p:nvPr>
        </p:nvSpPr>
        <p:spPr/>
        <p:txBody>
          <a:bodyPr>
            <a:normAutofit lnSpcReduction="10000"/>
          </a:bodyPr>
          <a:lstStyle/>
          <a:p>
            <a:r>
              <a:rPr lang="zh-CN" altLang="en-US" dirty="0" smtClean="0">
                <a:latin typeface="Bookman Old Style" panose="02050604050505020204" pitchFamily="18" charset="0"/>
              </a:rPr>
              <a:t>双进程动态规划</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仅一条路径</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a:t>
            </a:r>
          </a:p>
          <a:p>
            <a:r>
              <a:rPr lang="zh-CN" altLang="en-US" dirty="0">
                <a:latin typeface="Bookman Old Style" panose="02050604050505020204" pitchFamily="18" charset="0"/>
              </a:rPr>
              <a:t>两</a:t>
            </a:r>
            <a:r>
              <a:rPr lang="zh-CN" altLang="en-US" dirty="0" smtClean="0">
                <a:latin typeface="Bookman Old Style" panose="02050604050505020204" pitchFamily="18" charset="0"/>
              </a:rPr>
              <a:t>条路径</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][j][i2][j2]</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保证两路径无交：</a:t>
            </a:r>
            <a:endParaRPr lang="en-US" altLang="zh-CN" dirty="0" smtClean="0">
              <a:latin typeface="Bookman Old Style" panose="02050604050505020204" pitchFamily="18" charset="0"/>
            </a:endParaRPr>
          </a:p>
          <a:p>
            <a:pPr lvl="2"/>
            <a:r>
              <a:rPr lang="zh-CN" altLang="en-US" dirty="0" smtClean="0">
                <a:latin typeface="Bookman Old Style" panose="02050604050505020204" pitchFamily="18" charset="0"/>
              </a:rPr>
              <a:t>（</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 j</a:t>
            </a:r>
            <a:r>
              <a:rPr lang="zh-CN" altLang="en-US" dirty="0" smtClean="0">
                <a:latin typeface="Bookman Old Style" panose="02050604050505020204" pitchFamily="18" charset="0"/>
              </a:rPr>
              <a:t>）和（</a:t>
            </a:r>
            <a:r>
              <a:rPr lang="en-US" altLang="zh-CN" dirty="0" smtClean="0">
                <a:latin typeface="Bookman Old Style" panose="02050604050505020204" pitchFamily="18" charset="0"/>
              </a:rPr>
              <a:t>i2, j2</a:t>
            </a:r>
            <a:r>
              <a:rPr lang="zh-CN" altLang="en-US" dirty="0" smtClean="0">
                <a:latin typeface="Bookman Old Style" panose="02050604050505020204" pitchFamily="18" charset="0"/>
              </a:rPr>
              <a:t>）必须在同一阶段（斜线）</a:t>
            </a:r>
            <a:endParaRPr lang="en-US" altLang="zh-CN" dirty="0" smtClean="0">
              <a:latin typeface="Bookman Old Style" panose="02050604050505020204" pitchFamily="18" charset="0"/>
            </a:endParaRPr>
          </a:p>
          <a:p>
            <a:pPr lvl="2"/>
            <a:r>
              <a:rPr lang="zh-CN" altLang="en-US" dirty="0" smtClean="0">
                <a:latin typeface="Bookman Old Style" panose="02050604050505020204" pitchFamily="18" charset="0"/>
              </a:rPr>
              <a:t>有废状态</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f[x][</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a:t>
            </a:r>
          </a:p>
          <a:p>
            <a:pPr lvl="1"/>
            <a:r>
              <a:rPr lang="zh-CN" altLang="en-US" dirty="0" smtClean="0">
                <a:latin typeface="Bookman Old Style" panose="02050604050505020204" pitchFamily="18" charset="0"/>
              </a:rPr>
              <a:t>两点分别位于第</a:t>
            </a:r>
            <a:r>
              <a:rPr lang="en-US" altLang="zh-CN" dirty="0" smtClean="0">
                <a:latin typeface="Bookman Old Style" panose="02050604050505020204" pitchFamily="18" charset="0"/>
              </a:rPr>
              <a:t>x</a:t>
            </a:r>
            <a:r>
              <a:rPr lang="zh-CN" altLang="en-US" dirty="0" smtClean="0">
                <a:latin typeface="Bookman Old Style" panose="02050604050505020204" pitchFamily="18" charset="0"/>
              </a:rPr>
              <a:t>斜线第</a:t>
            </a:r>
            <a:r>
              <a:rPr lang="en-US" altLang="zh-CN" dirty="0" err="1" smtClean="0">
                <a:latin typeface="Bookman Old Style" panose="02050604050505020204" pitchFamily="18" charset="0"/>
              </a:rPr>
              <a:t>i</a:t>
            </a:r>
            <a:r>
              <a:rPr lang="zh-CN" altLang="en-US" dirty="0" smtClean="0">
                <a:latin typeface="Bookman Old Style" panose="02050604050505020204" pitchFamily="18" charset="0"/>
              </a:rPr>
              <a:t>和第</a:t>
            </a:r>
            <a:r>
              <a:rPr lang="en-US" altLang="zh-CN" dirty="0" smtClean="0">
                <a:latin typeface="Bookman Old Style" panose="02050604050505020204" pitchFamily="18" charset="0"/>
              </a:rPr>
              <a:t>j</a:t>
            </a:r>
            <a:r>
              <a:rPr lang="zh-CN" altLang="en-US" dirty="0" smtClean="0">
                <a:latin typeface="Bookman Old Style" panose="02050604050505020204" pitchFamily="18" charset="0"/>
              </a:rPr>
              <a:t>位置</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无废状态</a:t>
            </a:r>
            <a:endParaRPr lang="en-US" altLang="zh-CN" dirty="0" smtClean="0">
              <a:latin typeface="Bookman Old Style" panose="02050604050505020204" pitchFamily="18" charset="0"/>
            </a:endParaRPr>
          </a:p>
          <a:p>
            <a:r>
              <a:rPr lang="zh-CN" altLang="en-US" dirty="0">
                <a:latin typeface="Bookman Old Style" panose="02050604050505020204" pitchFamily="18" charset="0"/>
              </a:rPr>
              <a:t>时间复杂</a:t>
            </a:r>
            <a:r>
              <a:rPr lang="zh-CN" altLang="en-US" dirty="0" smtClean="0">
                <a:latin typeface="Bookman Old Style" panose="02050604050505020204" pitchFamily="18" charset="0"/>
              </a:rPr>
              <a:t>度 </a:t>
            </a:r>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n^3</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2"/>
            <a:endParaRPr lang="en-US" altLang="zh-CN" dirty="0" smtClean="0">
              <a:latin typeface="Bookman Old Style" panose="02050604050505020204" pitchFamily="18" charset="0"/>
            </a:endParaRPr>
          </a:p>
          <a:p>
            <a:pPr lvl="2"/>
            <a:endParaRPr lang="en-US" altLang="zh-CN" dirty="0" smtClean="0">
              <a:latin typeface="Bookman Old Style" panose="020506040505050202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4264342"/>
              </p:ext>
            </p:extLst>
          </p:nvPr>
        </p:nvGraphicFramePr>
        <p:xfrm>
          <a:off x="5094348" y="985119"/>
          <a:ext cx="3600400" cy="2808312"/>
        </p:xfrm>
        <a:graphic>
          <a:graphicData uri="http://schemas.openxmlformats.org/drawingml/2006/table">
            <a:tbl>
              <a:tblPr firstRow="1" bandRow="1">
                <a:tableStyleId>{69CF1AB2-1976-4502-BF36-3FF5EA218861}</a:tableStyleId>
              </a:tblPr>
              <a:tblGrid>
                <a:gridCol w="900100"/>
                <a:gridCol w="900100"/>
                <a:gridCol w="900100"/>
                <a:gridCol w="900100"/>
              </a:tblGrid>
              <a:tr h="936104">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r h="936104">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936104">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cxnSp>
        <p:nvCxnSpPr>
          <p:cNvPr id="7" name="直接连接符 6"/>
          <p:cNvCxnSpPr/>
          <p:nvPr/>
        </p:nvCxnSpPr>
        <p:spPr>
          <a:xfrm rot="18900000">
            <a:off x="3439689" y="1243273"/>
            <a:ext cx="4599888"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rot="18900000">
            <a:off x="3877011" y="1680596"/>
            <a:ext cx="4599888"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rot="18900000">
            <a:off x="4365075" y="2168659"/>
            <a:ext cx="4599888"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rot="18900000">
            <a:off x="4783102" y="2640867"/>
            <a:ext cx="4599888"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rot="18900000">
            <a:off x="5277565" y="3081149"/>
            <a:ext cx="4599888"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18900000">
            <a:off x="5754434" y="3513308"/>
            <a:ext cx="4599888"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50093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iterate type="lt">
                                    <p:tmPct val="10000"/>
                                  </p:iterate>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par>
                          <p:cTn id="57" fill="hold">
                            <p:stCondLst>
                              <p:cond delay="500"/>
                            </p:stCondLst>
                            <p:childTnLst>
                              <p:par>
                                <p:cTn id="58" presetID="16" presetClass="entr" presetSubtype="21" fill="hold"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barn(inVertical)">
                                      <p:cBhvr>
                                        <p:cTn id="60" dur="500"/>
                                        <p:tgtEl>
                                          <p:spTgt spid="12"/>
                                        </p:tgtEl>
                                      </p:cBhvr>
                                    </p:animEffect>
                                  </p:childTnLst>
                                </p:cTn>
                              </p:par>
                              <p:par>
                                <p:cTn id="61" presetID="16" presetClass="entr" presetSubtype="21"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inVertical)">
                                      <p:cBhvr>
                                        <p:cTn id="63" dur="500"/>
                                        <p:tgtEl>
                                          <p:spTgt spid="11"/>
                                        </p:tgtEl>
                                      </p:cBhvr>
                                    </p:animEffect>
                                  </p:childTnLst>
                                </p:cTn>
                              </p:par>
                              <p:par>
                                <p:cTn id="64" presetID="16" presetClass="entr" presetSubtype="21"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barn(inVertical)">
                                      <p:cBhvr>
                                        <p:cTn id="66" dur="500"/>
                                        <p:tgtEl>
                                          <p:spTgt spid="10"/>
                                        </p:tgtEl>
                                      </p:cBhvr>
                                    </p:animEffect>
                                  </p:childTnLst>
                                </p:cTn>
                              </p:par>
                              <p:par>
                                <p:cTn id="67" presetID="16" presetClass="entr" presetSubtype="21" fill="hold"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barn(inVertical)">
                                      <p:cBhvr>
                                        <p:cTn id="69" dur="500"/>
                                        <p:tgtEl>
                                          <p:spTgt spid="9"/>
                                        </p:tgtEl>
                                      </p:cBhvr>
                                    </p:animEffect>
                                  </p:childTnLst>
                                </p:cTn>
                              </p:par>
                              <p:par>
                                <p:cTn id="70" presetID="16" presetClass="entr" presetSubtype="21" fill="hold" nodeType="with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arn(inVertical)">
                                      <p:cBhvr>
                                        <p:cTn id="72" dur="500"/>
                                        <p:tgtEl>
                                          <p:spTgt spid="8"/>
                                        </p:tgtEl>
                                      </p:cBhvr>
                                    </p:animEffect>
                                  </p:childTnLst>
                                </p:cTn>
                              </p:par>
                              <p:par>
                                <p:cTn id="73" presetID="16" presetClass="entr" presetSubtype="21" fill="hold" nodeType="with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barn(inVertical)">
                                      <p:cBhvr>
                                        <p:cTn id="75" dur="500"/>
                                        <p:tgtEl>
                                          <p:spTgt spid="7"/>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iterate type="lt">
                                    <p:tmPct val="10000"/>
                                  </p:iterate>
                                  <p:childTnLst>
                                    <p:set>
                                      <p:cBhvr>
                                        <p:cTn id="79" dur="1" fill="hold">
                                          <p:stCondLst>
                                            <p:cond delay="0"/>
                                          </p:stCondLst>
                                        </p:cTn>
                                        <p:tgtEl>
                                          <p:spTgt spid="3">
                                            <p:txEl>
                                              <p:pRg st="7" end="7"/>
                                            </p:txEl>
                                          </p:spTgt>
                                        </p:tgtEl>
                                        <p:attrNameLst>
                                          <p:attrName>style.visibility</p:attrName>
                                        </p:attrNameLst>
                                      </p:cBhvr>
                                      <p:to>
                                        <p:strVal val="visible"/>
                                      </p:to>
                                    </p:set>
                                    <p:anim calcmode="lin" valueType="num">
                                      <p:cBhvr>
                                        <p:cTn id="8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8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82" dur="500"/>
                                        <p:tgtEl>
                                          <p:spTgt spid="3">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iterate type="lt">
                                    <p:tmPct val="10000"/>
                                  </p:iterate>
                                  <p:childTnLst>
                                    <p:set>
                                      <p:cBhvr>
                                        <p:cTn id="86" dur="1" fill="hold">
                                          <p:stCondLst>
                                            <p:cond delay="0"/>
                                          </p:stCondLst>
                                        </p:cTn>
                                        <p:tgtEl>
                                          <p:spTgt spid="3">
                                            <p:txEl>
                                              <p:pRg st="8" end="8"/>
                                            </p:txEl>
                                          </p:spTgt>
                                        </p:tgtEl>
                                        <p:attrNameLst>
                                          <p:attrName>style.visibility</p:attrName>
                                        </p:attrNameLst>
                                      </p:cBhvr>
                                      <p:to>
                                        <p:strVal val="visible"/>
                                      </p:to>
                                    </p:set>
                                    <p:anim calcmode="lin" valueType="num">
                                      <p:cBhvr>
                                        <p:cTn id="8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8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89" dur="500"/>
                                        <p:tgtEl>
                                          <p:spTgt spid="3">
                                            <p:txEl>
                                              <p:pRg st="8" end="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iterate type="lt">
                                    <p:tmPct val="10000"/>
                                  </p:iterate>
                                  <p:childTnLst>
                                    <p:set>
                                      <p:cBhvr>
                                        <p:cTn id="93" dur="1" fill="hold">
                                          <p:stCondLst>
                                            <p:cond delay="0"/>
                                          </p:stCondLst>
                                        </p:cTn>
                                        <p:tgtEl>
                                          <p:spTgt spid="3">
                                            <p:txEl>
                                              <p:pRg st="9" end="9"/>
                                            </p:txEl>
                                          </p:spTgt>
                                        </p:tgtEl>
                                        <p:attrNameLst>
                                          <p:attrName>style.visibility</p:attrName>
                                        </p:attrNameLst>
                                      </p:cBhvr>
                                      <p:to>
                                        <p:strVal val="visible"/>
                                      </p:to>
                                    </p:set>
                                    <p:anim calcmode="lin" valueType="num">
                                      <p:cBhvr>
                                        <p:cTn id="94"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95"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96" dur="500"/>
                                        <p:tgtEl>
                                          <p:spTgt spid="3">
                                            <p:txEl>
                                              <p:pRg st="9" end="9"/>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iterate type="lt">
                                    <p:tmPct val="10000"/>
                                  </p:iterate>
                                  <p:childTnLst>
                                    <p:set>
                                      <p:cBhvr>
                                        <p:cTn id="100" dur="1" fill="hold">
                                          <p:stCondLst>
                                            <p:cond delay="0"/>
                                          </p:stCondLst>
                                        </p:cTn>
                                        <p:tgtEl>
                                          <p:spTgt spid="3">
                                            <p:txEl>
                                              <p:pRg st="10" end="10"/>
                                            </p:txEl>
                                          </p:spTgt>
                                        </p:tgtEl>
                                        <p:attrNameLst>
                                          <p:attrName>style.visibility</p:attrName>
                                        </p:attrNameLst>
                                      </p:cBhvr>
                                      <p:to>
                                        <p:strVal val="visible"/>
                                      </p:to>
                                    </p:set>
                                    <p:anim calcmode="lin" valueType="num">
                                      <p:cBhvr>
                                        <p:cTn id="101"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102"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103" dur="500"/>
                                        <p:tgtEl>
                                          <p:spTgt spid="3">
                                            <p:txEl>
                                              <p:pRg st="10" end="1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iterate type="lt">
                                    <p:tmPct val="10000"/>
                                  </p:iterate>
                                  <p:childTnLst>
                                    <p:set>
                                      <p:cBhvr>
                                        <p:cTn id="107" dur="1" fill="hold">
                                          <p:stCondLst>
                                            <p:cond delay="0"/>
                                          </p:stCondLst>
                                        </p:cTn>
                                        <p:tgtEl>
                                          <p:spTgt spid="3">
                                            <p:txEl>
                                              <p:pRg st="11" end="11"/>
                                            </p:txEl>
                                          </p:spTgt>
                                        </p:tgtEl>
                                        <p:attrNameLst>
                                          <p:attrName>style.visibility</p:attrName>
                                        </p:attrNameLst>
                                      </p:cBhvr>
                                      <p:to>
                                        <p:strVal val="visible"/>
                                      </p:to>
                                    </p:set>
                                    <p:anim calcmode="lin" valueType="num">
                                      <p:cBhvr>
                                        <p:cTn id="108"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109"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11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矩阵取数游戏</a:t>
            </a:r>
            <a:endParaRPr lang="zh-CN" altLang="en-US" dirty="0">
              <a:latin typeface="+mn-ea"/>
              <a:ea typeface="+mn-ea"/>
            </a:endParaRPr>
          </a:p>
        </p:txBody>
      </p:sp>
      <p:sp>
        <p:nvSpPr>
          <p:cNvPr id="3" name="内容占位符 2"/>
          <p:cNvSpPr>
            <a:spLocks noGrp="1"/>
          </p:cNvSpPr>
          <p:nvPr>
            <p:ph sz="quarter" idx="1"/>
          </p:nvPr>
        </p:nvSpPr>
        <p:spPr/>
        <p:txBody>
          <a:bodyPr>
            <a:normAutofit fontScale="92500" lnSpcReduction="10000"/>
          </a:bodyPr>
          <a:lstStyle/>
          <a:p>
            <a:r>
              <a:rPr lang="zh-CN" altLang="en-US" dirty="0" smtClean="0">
                <a:latin typeface="Bookman Old Style" panose="02050604050505020204" pitchFamily="18" charset="0"/>
              </a:rPr>
              <a:t>对于</a:t>
            </a:r>
            <a:r>
              <a:rPr lang="zh-CN" altLang="en-US" dirty="0">
                <a:latin typeface="Bookman Old Style" panose="02050604050505020204" pitchFamily="18" charset="0"/>
              </a:rPr>
              <a:t>一个给定的</a:t>
            </a:r>
            <a:r>
              <a:rPr lang="en-US" altLang="zh-CN" dirty="0">
                <a:latin typeface="Bookman Old Style" panose="02050604050505020204" pitchFamily="18" charset="0"/>
              </a:rPr>
              <a:t>n*m</a:t>
            </a:r>
            <a:r>
              <a:rPr lang="zh-CN" altLang="en-US" dirty="0">
                <a:latin typeface="Bookman Old Style" panose="02050604050505020204" pitchFamily="18" charset="0"/>
              </a:rPr>
              <a:t>的矩阵，矩阵中的每个元素</a:t>
            </a:r>
            <a:r>
              <a:rPr lang="en-US" altLang="zh-CN" dirty="0" err="1">
                <a:latin typeface="Bookman Old Style" panose="02050604050505020204" pitchFamily="18" charset="0"/>
              </a:rPr>
              <a:t>aij</a:t>
            </a:r>
            <a:r>
              <a:rPr lang="zh-CN" altLang="en-US" dirty="0">
                <a:latin typeface="Bookman Old Style" panose="02050604050505020204" pitchFamily="18" charset="0"/>
              </a:rPr>
              <a:t>均为非负整数</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zh-CN" altLang="en-US" dirty="0">
                <a:latin typeface="Bookman Old Style" panose="02050604050505020204" pitchFamily="18" charset="0"/>
              </a:rPr>
              <a:t> </a:t>
            </a:r>
            <a:r>
              <a:rPr lang="en-US" altLang="zh-CN" dirty="0">
                <a:latin typeface="Bookman Old Style" panose="02050604050505020204" pitchFamily="18" charset="0"/>
              </a:rPr>
              <a:t>1. </a:t>
            </a:r>
            <a:r>
              <a:rPr lang="zh-CN" altLang="en-US" dirty="0">
                <a:latin typeface="Bookman Old Style" panose="02050604050505020204" pitchFamily="18" charset="0"/>
              </a:rPr>
              <a:t>每次取数时须从每行各取走一个元素，共</a:t>
            </a:r>
            <a:r>
              <a:rPr lang="en-US" altLang="zh-CN" dirty="0">
                <a:latin typeface="Bookman Old Style" panose="02050604050505020204" pitchFamily="18" charset="0"/>
              </a:rPr>
              <a:t>n</a:t>
            </a:r>
            <a:r>
              <a:rPr lang="zh-CN" altLang="en-US" dirty="0">
                <a:latin typeface="Bookman Old Style" panose="02050604050505020204" pitchFamily="18" charset="0"/>
              </a:rPr>
              <a:t>个。</a:t>
            </a:r>
            <a:r>
              <a:rPr lang="en-US" altLang="zh-CN" dirty="0">
                <a:latin typeface="Bookman Old Style" panose="02050604050505020204" pitchFamily="18" charset="0"/>
              </a:rPr>
              <a:t>m</a:t>
            </a:r>
            <a:r>
              <a:rPr lang="zh-CN" altLang="en-US" dirty="0">
                <a:latin typeface="Bookman Old Style" panose="02050604050505020204" pitchFamily="18" charset="0"/>
              </a:rPr>
              <a:t>次后取完矩阵所有元素； </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2</a:t>
            </a:r>
            <a:r>
              <a:rPr lang="en-US" altLang="zh-CN" dirty="0">
                <a:latin typeface="Bookman Old Style" panose="02050604050505020204" pitchFamily="18" charset="0"/>
              </a:rPr>
              <a:t>. </a:t>
            </a:r>
            <a:r>
              <a:rPr lang="zh-CN" altLang="en-US" dirty="0">
                <a:latin typeface="Bookman Old Style" panose="02050604050505020204" pitchFamily="18" charset="0"/>
              </a:rPr>
              <a:t>每次取走的各个元素只能是该元素所在行的行首或行尾； </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3</a:t>
            </a:r>
            <a:r>
              <a:rPr lang="en-US" altLang="zh-CN" dirty="0">
                <a:latin typeface="Bookman Old Style" panose="02050604050505020204" pitchFamily="18" charset="0"/>
              </a:rPr>
              <a:t>. </a:t>
            </a:r>
            <a:r>
              <a:rPr lang="zh-CN" altLang="en-US" dirty="0">
                <a:latin typeface="Bookman Old Style" panose="02050604050505020204" pitchFamily="18" charset="0"/>
              </a:rPr>
              <a:t>每次取数都有一个得分值，为每行取数的得分之和，每行取数的得分 </a:t>
            </a:r>
            <a:r>
              <a:rPr lang="en-US" altLang="zh-CN" dirty="0">
                <a:latin typeface="Bookman Old Style" panose="02050604050505020204" pitchFamily="18" charset="0"/>
              </a:rPr>
              <a:t>= </a:t>
            </a:r>
            <a:r>
              <a:rPr lang="zh-CN" altLang="en-US" dirty="0">
                <a:latin typeface="Bookman Old Style" panose="02050604050505020204" pitchFamily="18" charset="0"/>
              </a:rPr>
              <a:t>被取走的元素值*</a:t>
            </a:r>
            <a:r>
              <a:rPr lang="en-US" altLang="zh-CN" dirty="0" smtClean="0">
                <a:latin typeface="Bookman Old Style" panose="02050604050505020204" pitchFamily="18" charset="0"/>
              </a:rPr>
              <a:t>2^i</a:t>
            </a:r>
            <a:r>
              <a:rPr lang="zh-CN" altLang="en-US" dirty="0">
                <a:latin typeface="Bookman Old Style" panose="02050604050505020204" pitchFamily="18" charset="0"/>
              </a:rPr>
              <a:t>，其中</a:t>
            </a:r>
            <a:r>
              <a:rPr lang="en-US" altLang="zh-CN" dirty="0" err="1">
                <a:latin typeface="Bookman Old Style" panose="02050604050505020204" pitchFamily="18" charset="0"/>
              </a:rPr>
              <a:t>i</a:t>
            </a:r>
            <a:r>
              <a:rPr lang="zh-CN" altLang="en-US" dirty="0">
                <a:latin typeface="Bookman Old Style" panose="02050604050505020204" pitchFamily="18" charset="0"/>
              </a:rPr>
              <a:t>表示第</a:t>
            </a:r>
            <a:r>
              <a:rPr lang="en-US" altLang="zh-CN" dirty="0" err="1">
                <a:latin typeface="Bookman Old Style" panose="02050604050505020204" pitchFamily="18" charset="0"/>
              </a:rPr>
              <a:t>i</a:t>
            </a:r>
            <a:r>
              <a:rPr lang="zh-CN" altLang="en-US" dirty="0">
                <a:latin typeface="Bookman Old Style" panose="02050604050505020204" pitchFamily="18" charset="0"/>
              </a:rPr>
              <a:t>次取数（从</a:t>
            </a:r>
            <a:r>
              <a:rPr lang="en-US" altLang="zh-CN" dirty="0">
                <a:latin typeface="Bookman Old Style" panose="02050604050505020204" pitchFamily="18" charset="0"/>
              </a:rPr>
              <a:t>1</a:t>
            </a:r>
            <a:r>
              <a:rPr lang="zh-CN" altLang="en-US" dirty="0">
                <a:latin typeface="Bookman Old Style" panose="02050604050505020204" pitchFamily="18" charset="0"/>
              </a:rPr>
              <a:t>开始编号）； </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4</a:t>
            </a:r>
            <a:r>
              <a:rPr lang="en-US" altLang="zh-CN" dirty="0">
                <a:latin typeface="Bookman Old Style" panose="02050604050505020204" pitchFamily="18" charset="0"/>
              </a:rPr>
              <a:t>. </a:t>
            </a:r>
            <a:r>
              <a:rPr lang="zh-CN" altLang="en-US" dirty="0">
                <a:latin typeface="Bookman Old Style" panose="02050604050505020204" pitchFamily="18" charset="0"/>
              </a:rPr>
              <a:t>游戏结束总得分为</a:t>
            </a:r>
            <a:r>
              <a:rPr lang="en-US" altLang="zh-CN" dirty="0">
                <a:latin typeface="Bookman Old Style" panose="02050604050505020204" pitchFamily="18" charset="0"/>
              </a:rPr>
              <a:t>m</a:t>
            </a:r>
            <a:r>
              <a:rPr lang="zh-CN" altLang="en-US" dirty="0">
                <a:latin typeface="Bookman Old Style" panose="02050604050505020204" pitchFamily="18" charset="0"/>
              </a:rPr>
              <a:t>次取数得分之和</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求出给定矩阵的最大</a:t>
            </a:r>
            <a:r>
              <a:rPr lang="zh-CN" altLang="en-US" dirty="0">
                <a:latin typeface="Bookman Old Style" panose="02050604050505020204" pitchFamily="18" charset="0"/>
              </a:rPr>
              <a:t>得分</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n, m &lt;= 80</a:t>
            </a:r>
            <a:r>
              <a:rPr lang="zh-CN" altLang="en-US" dirty="0" smtClean="0">
                <a:latin typeface="Bookman Old Style" panose="02050604050505020204" pitchFamily="18" charset="0"/>
              </a:rPr>
              <a:t>， </a:t>
            </a:r>
            <a:r>
              <a:rPr lang="en-US" altLang="zh-CN" dirty="0" smtClean="0">
                <a:latin typeface="Bookman Old Style" panose="02050604050505020204" pitchFamily="18" charset="0"/>
              </a:rPr>
              <a:t>0 &lt;= </a:t>
            </a:r>
            <a:r>
              <a:rPr lang="en-US" altLang="zh-CN" dirty="0" err="1" smtClean="0">
                <a:latin typeface="Bookman Old Style" panose="02050604050505020204" pitchFamily="18" charset="0"/>
              </a:rPr>
              <a:t>aij</a:t>
            </a:r>
            <a:r>
              <a:rPr lang="en-US" altLang="zh-CN" dirty="0" smtClean="0">
                <a:latin typeface="Bookman Old Style" panose="02050604050505020204" pitchFamily="18" charset="0"/>
              </a:rPr>
              <a:t> &lt;= 1000</a:t>
            </a:r>
          </a:p>
          <a:p>
            <a:r>
              <a:rPr lang="en-US" altLang="zh-CN" dirty="0" smtClean="0">
                <a:latin typeface="Bookman Old Style" panose="02050604050505020204" pitchFamily="18" charset="0"/>
              </a:rPr>
              <a:t>NOIP2007 senior p3</a:t>
            </a:r>
          </a:p>
        </p:txBody>
      </p:sp>
    </p:spTree>
    <p:extLst>
      <p:ext uri="{BB962C8B-B14F-4D97-AF65-F5344CB8AC3E}">
        <p14:creationId xmlns:p14="http://schemas.microsoft.com/office/powerpoint/2010/main" val="36030391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iterate type="lt">
                                    <p:tmPct val="10000"/>
                                  </p:iterate>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iterate type="lt">
                                    <p:tmPct val="10000"/>
                                  </p:iterate>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矩阵取数游戏</a:t>
            </a:r>
            <a:endParaRPr lang="zh-CN" altLang="en-US" dirty="0">
              <a:latin typeface="+mn-ea"/>
              <a:ea typeface="+mn-ea"/>
            </a:endParaRPr>
          </a:p>
        </p:txBody>
      </p:sp>
      <p:sp>
        <p:nvSpPr>
          <p:cNvPr id="3" name="内容占位符 2"/>
          <p:cNvSpPr>
            <a:spLocks noGrp="1"/>
          </p:cNvSpPr>
          <p:nvPr>
            <p:ph sz="quarter" idx="1"/>
          </p:nvPr>
        </p:nvSpPr>
        <p:spPr/>
        <p:txBody>
          <a:bodyPr>
            <a:normAutofit lnSpcReduction="10000"/>
          </a:bodyPr>
          <a:lstStyle/>
          <a:p>
            <a:r>
              <a:rPr lang="zh-CN" altLang="en-US" dirty="0" smtClean="0">
                <a:latin typeface="Bookman Old Style" panose="02050604050505020204" pitchFamily="18" charset="0"/>
              </a:rPr>
              <a:t>行与行之间独立</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相当于</a:t>
            </a:r>
            <a:r>
              <a:rPr lang="en-US" altLang="zh-CN" dirty="0" smtClean="0">
                <a:latin typeface="Bookman Old Style" panose="02050604050505020204" pitchFamily="18" charset="0"/>
              </a:rPr>
              <a:t>n</a:t>
            </a:r>
            <a:r>
              <a:rPr lang="zh-CN" altLang="en-US" dirty="0" smtClean="0">
                <a:latin typeface="Bookman Old Style" panose="02050604050505020204" pitchFamily="18" charset="0"/>
              </a:rPr>
              <a:t>组数据</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转化为一维问题</a:t>
            </a:r>
            <a:endParaRPr lang="en-US" altLang="zh-CN" dirty="0">
              <a:latin typeface="Bookman Old Style" panose="02050604050505020204" pitchFamily="18" charset="0"/>
            </a:endParaRPr>
          </a:p>
          <a:p>
            <a:r>
              <a:rPr lang="zh-CN" altLang="en-US" dirty="0" smtClean="0">
                <a:latin typeface="Bookman Old Style" panose="02050604050505020204" pitchFamily="18" charset="0"/>
              </a:rPr>
              <a:t>两端取数</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任何时候剩余的数都构成一个区间</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区间</a:t>
            </a:r>
            <a:r>
              <a:rPr lang="en-US" altLang="zh-CN" dirty="0" smtClean="0">
                <a:latin typeface="Bookman Old Style" panose="02050604050505020204" pitchFamily="18" charset="0"/>
              </a:rPr>
              <a:t>DP</a:t>
            </a:r>
          </a:p>
          <a:p>
            <a:pPr lvl="1"/>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a:t>
            </a:r>
            <a:r>
              <a:rPr lang="zh-CN" altLang="en-US" dirty="0" smtClean="0">
                <a:latin typeface="Bookman Old Style" panose="02050604050505020204" pitchFamily="18" charset="0"/>
              </a:rPr>
              <a:t>表示区间</a:t>
            </a:r>
            <a:r>
              <a:rPr lang="en-US" altLang="zh-CN" dirty="0" smtClean="0">
                <a:latin typeface="Bookman Old Style" panose="02050604050505020204" pitchFamily="18" charset="0"/>
              </a:rPr>
              <a:t>[</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 j]</a:t>
            </a:r>
            <a:r>
              <a:rPr lang="zh-CN" altLang="en-US" dirty="0" smtClean="0">
                <a:latin typeface="Bookman Old Style" panose="02050604050505020204" pitchFamily="18" charset="0"/>
              </a:rPr>
              <a:t>的最优解</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两种解法</a:t>
            </a:r>
            <a:endParaRPr lang="en-US" altLang="zh-CN" dirty="0" smtClean="0">
              <a:latin typeface="Bookman Old Style" panose="02050604050505020204" pitchFamily="18" charset="0"/>
            </a:endParaRPr>
          </a:p>
          <a:p>
            <a:pPr lvl="2"/>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 = max(a[</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  + 2 * f[i+1][j], a[j] + 2 * 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][j-1]);</a:t>
            </a:r>
          </a:p>
          <a:p>
            <a:pPr lvl="2"/>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 = max(a[</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]*2^(</a:t>
            </a:r>
            <a:r>
              <a:rPr lang="en-US" altLang="zh-CN" dirty="0" err="1" smtClean="0">
                <a:latin typeface="Bookman Old Style" panose="02050604050505020204" pitchFamily="18" charset="0"/>
              </a:rPr>
              <a:t>m-j+i</a:t>
            </a:r>
            <a:r>
              <a:rPr lang="en-US" altLang="zh-CN" dirty="0" smtClean="0">
                <a:latin typeface="Bookman Old Style" panose="02050604050505020204" pitchFamily="18" charset="0"/>
              </a:rPr>
              <a:t>) + f[i+1][j], a[j]*2^(</a:t>
            </a:r>
            <a:r>
              <a:rPr lang="en-US" altLang="zh-CN" dirty="0" err="1" smtClean="0">
                <a:latin typeface="Bookman Old Style" panose="02050604050505020204" pitchFamily="18" charset="0"/>
              </a:rPr>
              <a:t>m-j+i</a:t>
            </a:r>
            <a:r>
              <a:rPr lang="en-US" altLang="zh-CN" dirty="0" smtClean="0">
                <a:latin typeface="Bookman Old Style" panose="02050604050505020204" pitchFamily="18" charset="0"/>
              </a:rPr>
              <a:t>) + 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][j-1])</a:t>
            </a:r>
          </a:p>
          <a:p>
            <a:pPr lvl="1"/>
            <a:r>
              <a:rPr lang="zh-CN" altLang="en-US" dirty="0" smtClean="0">
                <a:latin typeface="Bookman Old Style" panose="02050604050505020204" pitchFamily="18" charset="0"/>
              </a:rPr>
              <a:t>上面两种解法的状态分别表示什么？</a:t>
            </a:r>
            <a:endParaRPr lang="en-US" altLang="zh-CN" dirty="0" smtClean="0">
              <a:latin typeface="Bookman Old Style" panose="02050604050505020204" pitchFamily="18" charset="0"/>
            </a:endParaRPr>
          </a:p>
          <a:p>
            <a:r>
              <a:rPr lang="zh-CN" altLang="en-US" dirty="0">
                <a:latin typeface="Bookman Old Style" panose="02050604050505020204" pitchFamily="18" charset="0"/>
              </a:rPr>
              <a:t>时间复杂</a:t>
            </a:r>
            <a:r>
              <a:rPr lang="zh-CN" altLang="en-US" dirty="0" smtClean="0">
                <a:latin typeface="Bookman Old Style" panose="02050604050505020204" pitchFamily="18" charset="0"/>
              </a:rPr>
              <a:t>度：</a:t>
            </a:r>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n*m^2</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endParaRPr lang="en-US" altLang="zh-CN" dirty="0" smtClean="0">
              <a:latin typeface="Bookman Old Style" panose="02050604050505020204" pitchFamily="18" charset="0"/>
            </a:endParaRPr>
          </a:p>
          <a:p>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29067944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iterate type="lt">
                                    <p:tmPct val="10000"/>
                                  </p:iterate>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iterate type="lt">
                                    <p:tmPct val="10000"/>
                                  </p:iterate>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iterate type="lt">
                                    <p:tmPct val="10000"/>
                                  </p:iterate>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iterate type="lt">
                                    <p:tmPct val="10000"/>
                                  </p:iterate>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iterate type="lt">
                                    <p:tmPct val="10000"/>
                                  </p:iterate>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p:cTn id="7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iterate type="lt">
                                    <p:tmPct val="10000"/>
                                  </p:iterate>
                                  <p:childTnLst>
                                    <p:set>
                                      <p:cBhvr>
                                        <p:cTn id="83" dur="1" fill="hold">
                                          <p:stCondLst>
                                            <p:cond delay="0"/>
                                          </p:stCondLst>
                                        </p:cTn>
                                        <p:tgtEl>
                                          <p:spTgt spid="3">
                                            <p:txEl>
                                              <p:pRg st="11" end="11"/>
                                            </p:txEl>
                                          </p:spTgt>
                                        </p:tgtEl>
                                        <p:attrNameLst>
                                          <p:attrName>style.visibility</p:attrName>
                                        </p:attrNameLst>
                                      </p:cBhvr>
                                      <p:to>
                                        <p:strVal val="visible"/>
                                      </p:to>
                                    </p:set>
                                    <p:anim calcmode="lin" valueType="num">
                                      <p:cBhvr>
                                        <p:cTn id="8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8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8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过河</a:t>
            </a:r>
            <a:endParaRPr lang="zh-CN" altLang="en-US" dirty="0">
              <a:latin typeface="+mn-ea"/>
              <a:ea typeface="+mn-ea"/>
            </a:endParaRPr>
          </a:p>
        </p:txBody>
      </p:sp>
      <p:sp>
        <p:nvSpPr>
          <p:cNvPr id="3" name="内容占位符 2"/>
          <p:cNvSpPr>
            <a:spLocks noGrp="1"/>
          </p:cNvSpPr>
          <p:nvPr>
            <p:ph sz="quarter" idx="1"/>
          </p:nvPr>
        </p:nvSpPr>
        <p:spPr/>
        <p:txBody>
          <a:bodyPr>
            <a:normAutofit fontScale="92500"/>
          </a:bodyPr>
          <a:lstStyle/>
          <a:p>
            <a:r>
              <a:rPr lang="zh-CN" altLang="en-US" dirty="0" smtClean="0">
                <a:latin typeface="Bookman Old Style" panose="02050604050505020204" pitchFamily="18" charset="0"/>
              </a:rPr>
              <a:t>青蛙</a:t>
            </a:r>
            <a:r>
              <a:rPr lang="zh-CN" altLang="en-US" dirty="0">
                <a:latin typeface="Bookman Old Style" panose="02050604050505020204" pitchFamily="18" charset="0"/>
              </a:rPr>
              <a:t>想沿着独木桥从河的一侧跳到另一侧</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由于</a:t>
            </a:r>
            <a:r>
              <a:rPr lang="zh-CN" altLang="en-US" dirty="0">
                <a:latin typeface="Bookman Old Style" panose="02050604050505020204" pitchFamily="18" charset="0"/>
              </a:rPr>
              <a:t>桥的长度和青蛙一次跳过的距离都是正整数，我们可以把独木桥上青蛙可能到达的点看成数轴上的一串整点：</a:t>
            </a:r>
            <a:r>
              <a:rPr lang="en-US" altLang="zh-CN" dirty="0">
                <a:latin typeface="Bookman Old Style" panose="02050604050505020204" pitchFamily="18" charset="0"/>
              </a:rPr>
              <a:t>0</a:t>
            </a:r>
            <a:r>
              <a:rPr lang="zh-CN" altLang="en-US" dirty="0">
                <a:latin typeface="Bookman Old Style" panose="02050604050505020204" pitchFamily="18" charset="0"/>
              </a:rPr>
              <a:t>，</a:t>
            </a:r>
            <a:r>
              <a:rPr lang="en-US" altLang="zh-CN" dirty="0">
                <a:latin typeface="Bookman Old Style" panose="02050604050505020204" pitchFamily="18" charset="0"/>
              </a:rPr>
              <a:t>1</a:t>
            </a:r>
            <a:r>
              <a:rPr lang="zh-CN" altLang="en-US" dirty="0">
                <a:latin typeface="Bookman Old Style" panose="02050604050505020204" pitchFamily="18" charset="0"/>
              </a:rPr>
              <a:t>，</a:t>
            </a:r>
            <a:r>
              <a:rPr lang="en-US" altLang="zh-CN" dirty="0">
                <a:latin typeface="Bookman Old Style" panose="02050604050505020204" pitchFamily="18" charset="0"/>
              </a:rPr>
              <a:t>……</a:t>
            </a:r>
            <a:r>
              <a:rPr lang="zh-CN" altLang="en-US" dirty="0">
                <a:latin typeface="Bookman Old Style" panose="02050604050505020204" pitchFamily="18" charset="0"/>
              </a:rPr>
              <a:t>，</a:t>
            </a:r>
            <a:r>
              <a:rPr lang="en-US" altLang="zh-CN" dirty="0">
                <a:latin typeface="Bookman Old Style" panose="02050604050505020204" pitchFamily="18" charset="0"/>
              </a:rPr>
              <a:t>L</a:t>
            </a:r>
            <a:r>
              <a:rPr lang="zh-CN" altLang="en-US" dirty="0">
                <a:latin typeface="Bookman Old Style" panose="02050604050505020204" pitchFamily="18" charset="0"/>
              </a:rPr>
              <a:t>（其中</a:t>
            </a:r>
            <a:r>
              <a:rPr lang="en-US" altLang="zh-CN" dirty="0">
                <a:latin typeface="Bookman Old Style" panose="02050604050505020204" pitchFamily="18" charset="0"/>
              </a:rPr>
              <a:t>L</a:t>
            </a:r>
            <a:r>
              <a:rPr lang="zh-CN" altLang="en-US" dirty="0">
                <a:latin typeface="Bookman Old Style" panose="02050604050505020204" pitchFamily="18" charset="0"/>
              </a:rPr>
              <a:t>是桥的长度）。坐标为</a:t>
            </a:r>
            <a:r>
              <a:rPr lang="en-US" altLang="zh-CN" dirty="0">
                <a:latin typeface="Bookman Old Style" panose="02050604050505020204" pitchFamily="18" charset="0"/>
              </a:rPr>
              <a:t>0</a:t>
            </a:r>
            <a:r>
              <a:rPr lang="zh-CN" altLang="en-US" dirty="0">
                <a:latin typeface="Bookman Old Style" panose="02050604050505020204" pitchFamily="18" charset="0"/>
              </a:rPr>
              <a:t>的点表示桥的起点，坐标为</a:t>
            </a:r>
            <a:r>
              <a:rPr lang="en-US" altLang="zh-CN" dirty="0">
                <a:latin typeface="Bookman Old Style" panose="02050604050505020204" pitchFamily="18" charset="0"/>
              </a:rPr>
              <a:t>L</a:t>
            </a:r>
            <a:r>
              <a:rPr lang="zh-CN" altLang="en-US" dirty="0">
                <a:latin typeface="Bookman Old Style" panose="02050604050505020204" pitchFamily="18" charset="0"/>
              </a:rPr>
              <a:t>的点表示桥的终点</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青蛙</a:t>
            </a:r>
            <a:r>
              <a:rPr lang="zh-CN" altLang="en-US" dirty="0">
                <a:latin typeface="Bookman Old Style" panose="02050604050505020204" pitchFamily="18" charset="0"/>
              </a:rPr>
              <a:t>从桥的起点开始，不停的向终点方向跳跃。一次跳跃的距离是</a:t>
            </a:r>
            <a:r>
              <a:rPr lang="en-US" altLang="zh-CN" dirty="0">
                <a:latin typeface="Bookman Old Style" panose="02050604050505020204" pitchFamily="18" charset="0"/>
              </a:rPr>
              <a:t>S</a:t>
            </a:r>
            <a:r>
              <a:rPr lang="zh-CN" altLang="en-US" dirty="0">
                <a:latin typeface="Bookman Old Style" panose="02050604050505020204" pitchFamily="18" charset="0"/>
              </a:rPr>
              <a:t>到</a:t>
            </a:r>
            <a:r>
              <a:rPr lang="en-US" altLang="zh-CN" dirty="0">
                <a:latin typeface="Bookman Old Style" panose="02050604050505020204" pitchFamily="18" charset="0"/>
              </a:rPr>
              <a:t>T</a:t>
            </a:r>
            <a:r>
              <a:rPr lang="zh-CN" altLang="en-US" dirty="0">
                <a:latin typeface="Bookman Old Style" panose="02050604050505020204" pitchFamily="18" charset="0"/>
              </a:rPr>
              <a:t>之间的任意正整数（包括</a:t>
            </a:r>
            <a:r>
              <a:rPr lang="en-US" altLang="zh-CN" dirty="0">
                <a:latin typeface="Bookman Old Style" panose="02050604050505020204" pitchFamily="18" charset="0"/>
              </a:rPr>
              <a:t>S,T</a:t>
            </a:r>
            <a:r>
              <a:rPr lang="zh-CN" altLang="en-US" dirty="0">
                <a:latin typeface="Bookman Old Style" panose="02050604050505020204" pitchFamily="18" charset="0"/>
              </a:rPr>
              <a:t>）。当青蛙跳到或跳过坐标为</a:t>
            </a:r>
            <a:r>
              <a:rPr lang="en-US" altLang="zh-CN" dirty="0">
                <a:latin typeface="Bookman Old Style" panose="02050604050505020204" pitchFamily="18" charset="0"/>
              </a:rPr>
              <a:t>L</a:t>
            </a:r>
            <a:r>
              <a:rPr lang="zh-CN" altLang="en-US" dirty="0">
                <a:latin typeface="Bookman Old Style" panose="02050604050505020204" pitchFamily="18" charset="0"/>
              </a:rPr>
              <a:t>的点时，就算青蛙已经跳出了独木桥。 </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给出桥上</a:t>
            </a:r>
            <a:r>
              <a:rPr lang="en-US" altLang="zh-CN" dirty="0" smtClean="0">
                <a:latin typeface="Bookman Old Style" panose="02050604050505020204" pitchFamily="18" charset="0"/>
              </a:rPr>
              <a:t>m</a:t>
            </a:r>
            <a:r>
              <a:rPr lang="zh-CN" altLang="en-US" dirty="0" smtClean="0">
                <a:latin typeface="Bookman Old Style" panose="02050604050505020204" pitchFamily="18" charset="0"/>
              </a:rPr>
              <a:t>个石子</a:t>
            </a:r>
            <a:r>
              <a:rPr lang="zh-CN" altLang="en-US" dirty="0">
                <a:latin typeface="Bookman Old Style" panose="02050604050505020204" pitchFamily="18" charset="0"/>
              </a:rPr>
              <a:t>的位置。你的任务是确定青蛙要想过河，最少需要踩到的石子数</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L &lt;= 10^9</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1</a:t>
            </a:r>
            <a:r>
              <a:rPr lang="en-US" altLang="zh-CN" dirty="0">
                <a:latin typeface="Bookman Old Style" panose="02050604050505020204" pitchFamily="18" charset="0"/>
              </a:rPr>
              <a:t> &lt;= S &lt;= T &lt;= 10</a:t>
            </a:r>
            <a:r>
              <a:rPr lang="zh-CN" altLang="en-US" dirty="0">
                <a:latin typeface="Bookman Old Style" panose="02050604050505020204" pitchFamily="18" charset="0"/>
              </a:rPr>
              <a:t>，</a:t>
            </a:r>
            <a:r>
              <a:rPr lang="en-US" altLang="zh-CN" dirty="0">
                <a:latin typeface="Bookman Old Style" panose="02050604050505020204" pitchFamily="18" charset="0"/>
              </a:rPr>
              <a:t>1 &lt;= </a:t>
            </a:r>
            <a:r>
              <a:rPr lang="en-US" altLang="zh-CN" dirty="0" smtClean="0">
                <a:latin typeface="Bookman Old Style" panose="02050604050505020204" pitchFamily="18" charset="0"/>
              </a:rPr>
              <a:t>m</a:t>
            </a:r>
            <a:r>
              <a:rPr lang="en-US" altLang="zh-CN" dirty="0">
                <a:latin typeface="Bookman Old Style" panose="02050604050505020204" pitchFamily="18" charset="0"/>
              </a:rPr>
              <a:t> &lt;= </a:t>
            </a:r>
            <a:r>
              <a:rPr lang="en-US" altLang="zh-CN" dirty="0" smtClean="0">
                <a:latin typeface="Bookman Old Style" panose="02050604050505020204" pitchFamily="18" charset="0"/>
              </a:rPr>
              <a:t>100</a:t>
            </a:r>
          </a:p>
          <a:p>
            <a:r>
              <a:rPr lang="en-US" altLang="zh-CN" dirty="0" smtClean="0">
                <a:latin typeface="Bookman Old Style" panose="02050604050505020204" pitchFamily="18" charset="0"/>
              </a:rPr>
              <a:t>NOIP 2005 senior p2</a:t>
            </a:r>
          </a:p>
        </p:txBody>
      </p:sp>
    </p:spTree>
    <p:extLst>
      <p:ext uri="{BB962C8B-B14F-4D97-AF65-F5344CB8AC3E}">
        <p14:creationId xmlns:p14="http://schemas.microsoft.com/office/powerpoint/2010/main" val="36958024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过河</a:t>
            </a:r>
            <a:endParaRPr lang="zh-CN" altLang="en-US" dirty="0">
              <a:latin typeface="+mn-ea"/>
              <a:ea typeface="+mn-ea"/>
            </a:endParaRPr>
          </a:p>
        </p:txBody>
      </p:sp>
      <p:sp>
        <p:nvSpPr>
          <p:cNvPr id="3" name="内容占位符 2"/>
          <p:cNvSpPr>
            <a:spLocks noGrp="1"/>
          </p:cNvSpPr>
          <p:nvPr>
            <p:ph sz="quarter" idx="1"/>
          </p:nvPr>
        </p:nvSpPr>
        <p:spPr/>
        <p:txBody>
          <a:bodyPr>
            <a:normAutofit lnSpcReduction="10000"/>
          </a:bodyPr>
          <a:lstStyle/>
          <a:p>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表示跳到位置</a:t>
            </a:r>
            <a:r>
              <a:rPr lang="en-US" altLang="zh-CN" dirty="0" err="1" smtClean="0">
                <a:latin typeface="Bookman Old Style" panose="02050604050505020204" pitchFamily="18" charset="0"/>
              </a:rPr>
              <a:t>i</a:t>
            </a:r>
            <a:r>
              <a:rPr lang="zh-CN" altLang="en-US" dirty="0" smtClean="0">
                <a:latin typeface="Bookman Old Style" panose="02050604050505020204" pitchFamily="18" charset="0"/>
              </a:rPr>
              <a:t>至少要踩的石子数</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 = min { 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 - x] } + stone[</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  x</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[S, T]</a:t>
            </a:r>
          </a:p>
          <a:p>
            <a:pPr lvl="1"/>
            <a:r>
              <a:rPr lang="en-US" altLang="zh-CN" dirty="0" err="1" smtClean="0">
                <a:latin typeface="Bookman Old Style" panose="02050604050505020204" pitchFamily="18" charset="0"/>
              </a:rPr>
              <a:t>ans</a:t>
            </a:r>
            <a:r>
              <a:rPr lang="en-US" altLang="zh-CN" dirty="0" smtClean="0">
                <a:latin typeface="Bookman Old Style" panose="02050604050505020204" pitchFamily="18" charset="0"/>
              </a:rPr>
              <a:t> = min {f[j]};  j</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[L, L+T-1]</a:t>
            </a:r>
          </a:p>
          <a:p>
            <a:pPr lvl="1"/>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L</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(t – s + 1)</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L &lt;= 10^9</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m &lt;= 100</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离散化</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若两个相邻石子之间的距离大于</a:t>
            </a:r>
            <a:r>
              <a:rPr lang="en-US" altLang="zh-CN" dirty="0" smtClean="0">
                <a:latin typeface="Bookman Old Style" panose="02050604050505020204" pitchFamily="18" charset="0"/>
              </a:rPr>
              <a:t>T</a:t>
            </a:r>
            <a:r>
              <a:rPr lang="zh-CN" altLang="en-US" dirty="0" smtClean="0">
                <a:latin typeface="Bookman Old Style" panose="02050604050505020204" pitchFamily="18" charset="0"/>
              </a:rPr>
              <a:t>，则可以将两者之间的距离缩短</a:t>
            </a:r>
            <a:r>
              <a:rPr lang="en-US" altLang="zh-CN" dirty="0" smtClean="0">
                <a:latin typeface="Bookman Old Style" panose="02050604050505020204" pitchFamily="18" charset="0"/>
              </a:rPr>
              <a:t>T</a:t>
            </a:r>
            <a:endParaRPr lang="en-US" altLang="zh-CN" dirty="0">
              <a:latin typeface="Bookman Old Style" panose="02050604050505020204" pitchFamily="18" charset="0"/>
            </a:endParaRPr>
          </a:p>
          <a:p>
            <a:pPr lvl="2"/>
            <a:r>
              <a:rPr lang="zh-CN" altLang="en-US" dirty="0">
                <a:latin typeface="Bookman Old Style" panose="02050604050505020204" pitchFamily="18" charset="0"/>
              </a:rPr>
              <a:t>为什么</a:t>
            </a:r>
            <a:r>
              <a:rPr lang="zh-CN" altLang="en-US" dirty="0" smtClean="0">
                <a:latin typeface="Bookman Old Style" panose="02050604050505020204" pitchFamily="18" charset="0"/>
              </a:rPr>
              <a:t>不影响答案？</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L = 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m * t</a:t>
            </a:r>
            <a:r>
              <a:rPr lang="zh-CN" altLang="en-US" dirty="0" smtClean="0">
                <a:latin typeface="Bookman Old Style" panose="02050604050505020204" pitchFamily="18" charset="0"/>
              </a:rPr>
              <a:t>）</a:t>
            </a:r>
            <a:endParaRPr lang="en-US" altLang="zh-CN" dirty="0">
              <a:latin typeface="Bookman Old Style" panose="02050604050505020204" pitchFamily="18" charset="0"/>
            </a:endParaRPr>
          </a:p>
          <a:p>
            <a:r>
              <a:rPr lang="zh-CN" altLang="en-US" dirty="0" smtClean="0">
                <a:latin typeface="Bookman Old Style" panose="02050604050505020204" pitchFamily="18" charset="0"/>
              </a:rPr>
              <a:t>时间复杂度</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m * t^2</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38013868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iterate type="lt">
                                    <p:tmPct val="10000"/>
                                  </p:iterate>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par>
                                <p:cTn id="32" presetID="53" presetClass="entr" presetSubtype="16" fill="hold" grpId="0" nodeType="withEffect">
                                  <p:stCondLst>
                                    <p:cond delay="0"/>
                                  </p:stCondLst>
                                  <p:iterate type="lt">
                                    <p:tmPct val="10000"/>
                                  </p:iterate>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par>
                                <p:cTn id="37" presetID="53" presetClass="entr" presetSubtype="16" fill="hold" grpId="0" nodeType="withEffect">
                                  <p:stCondLst>
                                    <p:cond delay="0"/>
                                  </p:stCondLst>
                                  <p:iterate type="lt">
                                    <p:tmPct val="10000"/>
                                  </p:iterate>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3">
                                            <p:txEl>
                                              <p:pRg st="6" end="6"/>
                                            </p:txEl>
                                          </p:spTgt>
                                        </p:tgtEl>
                                      </p:cBhvr>
                                    </p:animEffect>
                                  </p:childTnLst>
                                </p:cTn>
                              </p:par>
                              <p:par>
                                <p:cTn id="42" presetID="53" presetClass="entr" presetSubtype="16" fill="hold" grpId="0" nodeType="withEffect">
                                  <p:stCondLst>
                                    <p:cond delay="0"/>
                                  </p:stCondLst>
                                  <p:iterate type="lt">
                                    <p:tmPct val="10000"/>
                                  </p:iterate>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par>
                                <p:cTn id="47" presetID="53" presetClass="entr" presetSubtype="16" fill="hold" grpId="0" nodeType="withEffect">
                                  <p:stCondLst>
                                    <p:cond delay="0"/>
                                  </p:stCondLst>
                                  <p:iterate type="lt">
                                    <p:tmPct val="10000"/>
                                  </p:iterate>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iterate type="lt">
                                    <p:tmPct val="10000"/>
                                  </p:iterate>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p:cTn id="56"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8" dur="500"/>
                                        <p:tgtEl>
                                          <p:spTgt spid="3">
                                            <p:txEl>
                                              <p:pRg st="9" end="9"/>
                                            </p:txEl>
                                          </p:spTgt>
                                        </p:tgtEl>
                                      </p:cBhvr>
                                    </p:animEffect>
                                  </p:childTnLst>
                                </p:cTn>
                              </p:par>
                              <p:par>
                                <p:cTn id="59" presetID="53" presetClass="entr" presetSubtype="16" fill="hold" grpId="0" nodeType="withEffect">
                                  <p:stCondLst>
                                    <p:cond delay="0"/>
                                  </p:stCondLst>
                                  <p:iterate type="lt">
                                    <p:tmPct val="10000"/>
                                  </p:iterate>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p:cTn id="61"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6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动态规划术语</a:t>
            </a:r>
            <a:endParaRPr lang="zh-CN" altLang="en-US" dirty="0">
              <a:latin typeface="+mn-ea"/>
              <a:ea typeface="+mn-ea"/>
            </a:endParaRPr>
          </a:p>
        </p:txBody>
      </p:sp>
      <p:sp>
        <p:nvSpPr>
          <p:cNvPr id="3" name="内容占位符 2"/>
          <p:cNvSpPr>
            <a:spLocks noGrp="1"/>
          </p:cNvSpPr>
          <p:nvPr>
            <p:ph sz="quarter" idx="1"/>
          </p:nvPr>
        </p:nvSpPr>
        <p:spPr/>
        <p:txBody>
          <a:bodyPr>
            <a:normAutofit fontScale="92500" lnSpcReduction="20000"/>
          </a:bodyPr>
          <a:lstStyle/>
          <a:p>
            <a:r>
              <a:rPr lang="zh-CN" altLang="en-US" dirty="0">
                <a:latin typeface="Bookman Old Style" panose="02050604050505020204" pitchFamily="18" charset="0"/>
              </a:rPr>
              <a:t>阶段</a:t>
            </a:r>
          </a:p>
          <a:p>
            <a:pPr lvl="1"/>
            <a:r>
              <a:rPr lang="zh-CN" altLang="en-US" dirty="0">
                <a:latin typeface="Bookman Old Style" panose="02050604050505020204" pitchFamily="18" charset="0"/>
              </a:rPr>
              <a:t>把所求解问题的过程恰当地分成若干个相互联系的阶段，以便于求解 </a:t>
            </a:r>
          </a:p>
          <a:p>
            <a:r>
              <a:rPr lang="zh-CN" altLang="en-US" dirty="0">
                <a:latin typeface="Bookman Old Style" panose="02050604050505020204" pitchFamily="18" charset="0"/>
              </a:rPr>
              <a:t>状态</a:t>
            </a:r>
          </a:p>
          <a:p>
            <a:pPr lvl="1"/>
            <a:r>
              <a:rPr lang="zh-CN" altLang="en-US" dirty="0">
                <a:latin typeface="Bookman Old Style" panose="02050604050505020204" pitchFamily="18" charset="0"/>
              </a:rPr>
              <a:t>状态表示每个阶段开始面临的自然状况或客观条件 </a:t>
            </a:r>
          </a:p>
          <a:p>
            <a:r>
              <a:rPr lang="zh-CN" altLang="en-US" dirty="0" smtClean="0">
                <a:latin typeface="Bookman Old Style" panose="02050604050505020204" pitchFamily="18" charset="0"/>
              </a:rPr>
              <a:t>决策（转移）</a:t>
            </a:r>
            <a:endParaRPr lang="zh-CN" altLang="en-US" dirty="0">
              <a:latin typeface="Bookman Old Style" panose="02050604050505020204" pitchFamily="18" charset="0"/>
            </a:endParaRPr>
          </a:p>
          <a:p>
            <a:pPr lvl="1"/>
            <a:r>
              <a:rPr lang="zh-CN" altLang="en-US" dirty="0">
                <a:latin typeface="Bookman Old Style" panose="02050604050505020204" pitchFamily="18" charset="0"/>
              </a:rPr>
              <a:t>一个阶段的状态给定以后，从该状态演变到下一阶段某个状态的一种选择（行动）称为决策。 </a:t>
            </a:r>
            <a:endParaRPr lang="en-US" altLang="zh-CN" dirty="0" smtClean="0">
              <a:latin typeface="Bookman Old Style" panose="02050604050505020204" pitchFamily="18" charset="0"/>
            </a:endParaRPr>
          </a:p>
          <a:p>
            <a:r>
              <a:rPr lang="zh-CN" altLang="en-US" dirty="0">
                <a:latin typeface="Bookman Old Style" panose="02050604050505020204" pitchFamily="18" charset="0"/>
              </a:rPr>
              <a:t>边界</a:t>
            </a:r>
            <a:endParaRPr lang="en-US" altLang="zh-CN" dirty="0">
              <a:latin typeface="Bookman Old Style" panose="02050604050505020204" pitchFamily="18" charset="0"/>
            </a:endParaRPr>
          </a:p>
          <a:p>
            <a:pPr lvl="1"/>
            <a:r>
              <a:rPr lang="zh-CN" altLang="en-US" dirty="0">
                <a:latin typeface="Bookman Old Style" panose="02050604050505020204" pitchFamily="18" charset="0"/>
              </a:rPr>
              <a:t>转移过程中的初始</a:t>
            </a:r>
            <a:r>
              <a:rPr lang="zh-CN" altLang="en-US" dirty="0" smtClean="0">
                <a:latin typeface="Bookman Old Style" panose="02050604050505020204" pitchFamily="18" charset="0"/>
              </a:rPr>
              <a:t>情况</a:t>
            </a:r>
            <a:endParaRPr lang="zh-CN" altLang="en-US" dirty="0">
              <a:latin typeface="Bookman Old Style" panose="02050604050505020204" pitchFamily="18" charset="0"/>
            </a:endParaRPr>
          </a:p>
          <a:p>
            <a:r>
              <a:rPr lang="zh-CN" altLang="en-US" dirty="0">
                <a:latin typeface="Bookman Old Style" panose="02050604050505020204" pitchFamily="18" charset="0"/>
              </a:rPr>
              <a:t>策略</a:t>
            </a:r>
          </a:p>
          <a:p>
            <a:pPr lvl="1"/>
            <a:r>
              <a:rPr lang="zh-CN" altLang="en-US" dirty="0">
                <a:latin typeface="Bookman Old Style" panose="02050604050505020204" pitchFamily="18" charset="0"/>
              </a:rPr>
              <a:t>由每个阶段的决策组成的序列称为策略。对于每一个实际的多阶段决策过程，</a:t>
            </a:r>
            <a:r>
              <a:rPr lang="zh-CN" altLang="en-US" dirty="0" smtClean="0">
                <a:latin typeface="Bookman Old Style" panose="02050604050505020204" pitchFamily="18" charset="0"/>
              </a:rPr>
              <a:t>可选取</a:t>
            </a:r>
            <a:r>
              <a:rPr lang="zh-CN" altLang="en-US" dirty="0">
                <a:latin typeface="Bookman Old Style" panose="02050604050505020204" pitchFamily="18" charset="0"/>
              </a:rPr>
              <a:t>的策略有一定的范围限制，这个范围称为允许策略集合。允许策略集合中达到最优效果的策略称为</a:t>
            </a:r>
            <a:r>
              <a:rPr lang="zh-CN" altLang="en-US" dirty="0" smtClean="0">
                <a:latin typeface="Bookman Old Style" panose="02050604050505020204" pitchFamily="18" charset="0"/>
              </a:rPr>
              <a:t>最优策略。 </a:t>
            </a:r>
            <a:endParaRPr lang="zh-CN" altLang="en-US" dirty="0">
              <a:latin typeface="Bookman Old Style" panose="02050604050505020204" pitchFamily="18" charset="0"/>
            </a:endParaRPr>
          </a:p>
        </p:txBody>
      </p:sp>
    </p:spTree>
    <p:extLst>
      <p:ext uri="{BB962C8B-B14F-4D97-AF65-F5344CB8AC3E}">
        <p14:creationId xmlns:p14="http://schemas.microsoft.com/office/powerpoint/2010/main" val="3849301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iterate type="lt">
                                    <p:tmPct val="10000"/>
                                  </p:iterate>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iterate type="lt">
                                    <p:tmPct val="10000"/>
                                  </p:iterate>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par>
                                <p:cTn id="34" presetID="53" presetClass="entr" presetSubtype="16" fill="hold" grpId="0" nodeType="withEffect">
                                  <p:stCondLst>
                                    <p:cond delay="0"/>
                                  </p:stCondLst>
                                  <p:iterate type="lt">
                                    <p:tmPct val="10000"/>
                                  </p:iterate>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par>
                                <p:cTn id="46" presetID="53" presetClass="entr" presetSubtype="16" fill="hold" grpId="0" nodeType="withEffect">
                                  <p:stCondLst>
                                    <p:cond delay="0"/>
                                  </p:stCondLst>
                                  <p:iterate type="lt">
                                    <p:tmPct val="10000"/>
                                  </p:iterate>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p:cTn id="48"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iterate type="lt">
                                    <p:tmPct val="10000"/>
                                  </p:iterate>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p:cTn id="5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7" dur="500"/>
                                        <p:tgtEl>
                                          <p:spTgt spid="3">
                                            <p:txEl>
                                              <p:pRg st="8" end="8"/>
                                            </p:txEl>
                                          </p:spTgt>
                                        </p:tgtEl>
                                      </p:cBhvr>
                                    </p:animEffect>
                                  </p:childTnLst>
                                </p:cTn>
                              </p:par>
                              <p:par>
                                <p:cTn id="58" presetID="53" presetClass="entr" presetSubtype="16" fill="hold" grpId="0" nodeType="withEffect">
                                  <p:stCondLst>
                                    <p:cond delay="0"/>
                                  </p:stCondLst>
                                  <p:iterate type="lt">
                                    <p:tmPct val="10000"/>
                                  </p:iterate>
                                  <p:childTnLst>
                                    <p:set>
                                      <p:cBhvr>
                                        <p:cTn id="59" dur="1" fill="hold">
                                          <p:stCondLst>
                                            <p:cond delay="0"/>
                                          </p:stCondLst>
                                        </p:cTn>
                                        <p:tgtEl>
                                          <p:spTgt spid="3">
                                            <p:txEl>
                                              <p:pRg st="9" end="9"/>
                                            </p:txEl>
                                          </p:spTgt>
                                        </p:tgtEl>
                                        <p:attrNameLst>
                                          <p:attrName>style.visibility</p:attrName>
                                        </p:attrNameLst>
                                      </p:cBhvr>
                                      <p:to>
                                        <p:strVal val="visible"/>
                                      </p:to>
                                    </p:set>
                                    <p:anim calcmode="lin" valueType="num">
                                      <p:cBhvr>
                                        <p:cTn id="6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能量项链</a:t>
            </a:r>
            <a:endParaRPr lang="zh-CN" altLang="en-US" dirty="0">
              <a:latin typeface="+mn-ea"/>
              <a:ea typeface="+mn-ea"/>
            </a:endParaRPr>
          </a:p>
        </p:txBody>
      </p:sp>
      <p:sp>
        <p:nvSpPr>
          <p:cNvPr id="3" name="内容占位符 2"/>
          <p:cNvSpPr>
            <a:spLocks noGrp="1"/>
          </p:cNvSpPr>
          <p:nvPr>
            <p:ph sz="quarter" idx="1"/>
          </p:nvPr>
        </p:nvSpPr>
        <p:spPr/>
        <p:txBody>
          <a:bodyPr>
            <a:normAutofit lnSpcReduction="10000"/>
          </a:bodyPr>
          <a:lstStyle/>
          <a:p>
            <a:r>
              <a:rPr lang="zh-CN" altLang="en-US" dirty="0" smtClean="0">
                <a:latin typeface="Bookman Old Style" panose="02050604050505020204" pitchFamily="18" charset="0"/>
              </a:rPr>
              <a:t>火星人的能量项链上有</a:t>
            </a:r>
            <a:r>
              <a:rPr lang="en-US" altLang="zh-CN" dirty="0" smtClean="0">
                <a:latin typeface="Bookman Old Style" panose="02050604050505020204" pitchFamily="18" charset="0"/>
              </a:rPr>
              <a:t>n</a:t>
            </a:r>
            <a:r>
              <a:rPr lang="zh-CN" altLang="en-US" dirty="0" smtClean="0">
                <a:latin typeface="Bookman Old Style" panose="02050604050505020204" pitchFamily="18" charset="0"/>
              </a:rPr>
              <a:t>颗能量珠，能量珠是一颗有头标记与尾标记的珠子，标记均为正整数</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n</a:t>
            </a:r>
            <a:r>
              <a:rPr lang="zh-CN" altLang="en-US" dirty="0" smtClean="0">
                <a:latin typeface="Bookman Old Style" panose="02050604050505020204" pitchFamily="18" charset="0"/>
              </a:rPr>
              <a:t>颗珠子串成一个环，且前一颗珠子的尾标记等于后一颗珠子的头标记</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相邻两颗珠子能聚合成一颗珠子，释放出</a:t>
            </a:r>
            <a:r>
              <a:rPr lang="en-US" altLang="zh-CN" dirty="0" smtClean="0">
                <a:latin typeface="Bookman Old Style" panose="02050604050505020204" pitchFamily="18" charset="0"/>
              </a:rPr>
              <a:t>m*r*n</a:t>
            </a:r>
            <a:r>
              <a:rPr lang="zh-CN" altLang="en-US" dirty="0" smtClean="0">
                <a:latin typeface="Bookman Old Style" panose="02050604050505020204" pitchFamily="18" charset="0"/>
              </a:rPr>
              <a:t>单位的能量</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前</a:t>
            </a:r>
            <a:r>
              <a:rPr lang="zh-CN" altLang="en-US" dirty="0" smtClean="0">
                <a:latin typeface="Bookman Old Style" panose="02050604050505020204" pitchFamily="18" charset="0"/>
              </a:rPr>
              <a:t>一颗珠子头标记为</a:t>
            </a:r>
            <a:r>
              <a:rPr lang="en-US" altLang="zh-CN" dirty="0" smtClean="0">
                <a:latin typeface="Bookman Old Style" panose="02050604050505020204" pitchFamily="18" charset="0"/>
              </a:rPr>
              <a:t>m</a:t>
            </a:r>
            <a:r>
              <a:rPr lang="zh-CN" altLang="en-US" dirty="0" smtClean="0">
                <a:latin typeface="Bookman Old Style" panose="02050604050505020204" pitchFamily="18" charset="0"/>
              </a:rPr>
              <a:t>，尾标记为</a:t>
            </a:r>
            <a:r>
              <a:rPr lang="en-US" altLang="zh-CN" dirty="0" smtClean="0">
                <a:latin typeface="Bookman Old Style" panose="02050604050505020204" pitchFamily="18" charset="0"/>
              </a:rPr>
              <a:t>r</a:t>
            </a:r>
          </a:p>
          <a:p>
            <a:pPr lvl="1"/>
            <a:r>
              <a:rPr lang="zh-CN" altLang="en-US" dirty="0">
                <a:latin typeface="Bookman Old Style" panose="02050604050505020204" pitchFamily="18" charset="0"/>
              </a:rPr>
              <a:t>后一</a:t>
            </a:r>
            <a:r>
              <a:rPr lang="zh-CN" altLang="en-US" dirty="0" smtClean="0">
                <a:latin typeface="Bookman Old Style" panose="02050604050505020204" pitchFamily="18" charset="0"/>
              </a:rPr>
              <a:t>颗珠子头标记为</a:t>
            </a:r>
            <a:r>
              <a:rPr lang="en-US" altLang="zh-CN" dirty="0" smtClean="0">
                <a:latin typeface="Bookman Old Style" panose="02050604050505020204" pitchFamily="18" charset="0"/>
              </a:rPr>
              <a:t>r</a:t>
            </a:r>
            <a:r>
              <a:rPr lang="zh-CN" altLang="en-US" dirty="0" smtClean="0">
                <a:latin typeface="Bookman Old Style" panose="02050604050505020204" pitchFamily="18" charset="0"/>
              </a:rPr>
              <a:t>，尾标记为</a:t>
            </a:r>
            <a:r>
              <a:rPr lang="en-US" altLang="zh-CN" dirty="0" smtClean="0">
                <a:latin typeface="Bookman Old Style" panose="02050604050505020204" pitchFamily="18" charset="0"/>
              </a:rPr>
              <a:t>n</a:t>
            </a:r>
          </a:p>
          <a:p>
            <a:pPr lvl="1"/>
            <a:r>
              <a:rPr lang="zh-CN" altLang="en-US" dirty="0">
                <a:latin typeface="Bookman Old Style" panose="02050604050505020204" pitchFamily="18" charset="0"/>
              </a:rPr>
              <a:t>聚合</a:t>
            </a:r>
            <a:r>
              <a:rPr lang="zh-CN" altLang="en-US" dirty="0" smtClean="0">
                <a:latin typeface="Bookman Old Style" panose="02050604050505020204" pitchFamily="18" charset="0"/>
              </a:rPr>
              <a:t>后的珠子头标记为</a:t>
            </a:r>
            <a:r>
              <a:rPr lang="en-US" altLang="zh-CN" dirty="0" smtClean="0">
                <a:latin typeface="Bookman Old Style" panose="02050604050505020204" pitchFamily="18" charset="0"/>
              </a:rPr>
              <a:t>m</a:t>
            </a:r>
            <a:r>
              <a:rPr lang="zh-CN" altLang="en-US" dirty="0" smtClean="0">
                <a:latin typeface="Bookman Old Style" panose="02050604050505020204" pitchFamily="18" charset="0"/>
              </a:rPr>
              <a:t>，尾标记为</a:t>
            </a:r>
            <a:r>
              <a:rPr lang="en-US" altLang="zh-CN" dirty="0" smtClean="0">
                <a:latin typeface="Bookman Old Style" panose="02050604050505020204" pitchFamily="18" charset="0"/>
              </a:rPr>
              <a:t>n</a:t>
            </a:r>
          </a:p>
          <a:p>
            <a:r>
              <a:rPr lang="zh-CN" altLang="en-US" dirty="0" smtClean="0">
                <a:latin typeface="Bookman Old Style" panose="02050604050505020204" pitchFamily="18" charset="0"/>
              </a:rPr>
              <a:t>给定一个项链，求最大能释放多少能量</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n &lt;= 100</a:t>
            </a:r>
          </a:p>
          <a:p>
            <a:r>
              <a:rPr lang="en-US" altLang="zh-CN" dirty="0" smtClean="0">
                <a:latin typeface="Bookman Old Style" panose="02050604050505020204" pitchFamily="18" charset="0"/>
              </a:rPr>
              <a:t>NOIP 2006 senior p1</a:t>
            </a:r>
          </a:p>
        </p:txBody>
      </p:sp>
    </p:spTree>
    <p:extLst>
      <p:ext uri="{BB962C8B-B14F-4D97-AF65-F5344CB8AC3E}">
        <p14:creationId xmlns:p14="http://schemas.microsoft.com/office/powerpoint/2010/main" val="8658797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par>
                                <p:cTn id="24" presetID="53" presetClass="entr" presetSubtype="16" fill="hold" grpId="0" nodeType="withEffect">
                                  <p:stCondLst>
                                    <p:cond delay="0"/>
                                  </p:stCondLst>
                                  <p:iterate type="lt">
                                    <p:tmPct val="10000"/>
                                  </p:iterate>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3">
                                            <p:txEl>
                                              <p:pRg st="3" end="3"/>
                                            </p:txEl>
                                          </p:spTgt>
                                        </p:tgtEl>
                                      </p:cBhvr>
                                    </p:animEffect>
                                  </p:childTnLst>
                                </p:cTn>
                              </p:par>
                              <p:par>
                                <p:cTn id="29" presetID="53" presetClass="entr" presetSubtype="16" fill="hold" grpId="0" nodeType="withEffect">
                                  <p:stCondLst>
                                    <p:cond delay="0"/>
                                  </p:stCondLst>
                                  <p:iterate type="lt">
                                    <p:tmPct val="10000"/>
                                  </p:iterate>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par>
                                <p:cTn id="34" presetID="53" presetClass="entr" presetSubtype="16" fill="hold" grpId="0" nodeType="withEffect">
                                  <p:stCondLst>
                                    <p:cond delay="0"/>
                                  </p:stCondLst>
                                  <p:iterate type="lt">
                                    <p:tmPct val="10000"/>
                                  </p:iterate>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iterate type="lt">
                                    <p:tmPct val="10000"/>
                                  </p:iterate>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p:cTn id="5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iterate type="lt">
                                    <p:tmPct val="10000"/>
                                  </p:iterate>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p:cTn id="5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能量项链</a:t>
            </a:r>
            <a:endParaRPr lang="zh-CN" altLang="en-US" dirty="0">
              <a:latin typeface="+mn-ea"/>
              <a:ea typeface="+mn-ea"/>
            </a:endParaRPr>
          </a:p>
        </p:txBody>
      </p:sp>
      <p:sp>
        <p:nvSpPr>
          <p:cNvPr id="3" name="内容占位符 2"/>
          <p:cNvSpPr>
            <a:spLocks noGrp="1"/>
          </p:cNvSpPr>
          <p:nvPr>
            <p:ph sz="quarter" idx="1"/>
          </p:nvPr>
        </p:nvSpPr>
        <p:spPr/>
        <p:txBody>
          <a:bodyPr>
            <a:normAutofit lnSpcReduction="10000"/>
          </a:bodyPr>
          <a:lstStyle/>
          <a:p>
            <a:r>
              <a:rPr lang="zh-CN" altLang="en-US" dirty="0" smtClean="0">
                <a:latin typeface="Bookman Old Style" panose="02050604050505020204" pitchFamily="18" charset="0"/>
              </a:rPr>
              <a:t>区间</a:t>
            </a:r>
            <a:r>
              <a:rPr lang="en-US" altLang="zh-CN" dirty="0" smtClean="0">
                <a:latin typeface="Bookman Old Style" panose="02050604050505020204" pitchFamily="18" charset="0"/>
              </a:rPr>
              <a:t>DP</a:t>
            </a:r>
          </a:p>
          <a:p>
            <a:pPr lvl="1"/>
            <a:r>
              <a:rPr lang="zh-CN" altLang="en-US" dirty="0">
                <a:latin typeface="Bookman Old Style" panose="02050604050505020204" pitchFamily="18" charset="0"/>
              </a:rPr>
              <a:t>先</a:t>
            </a:r>
            <a:r>
              <a:rPr lang="zh-CN" altLang="en-US" dirty="0" smtClean="0">
                <a:latin typeface="Bookman Old Style" panose="02050604050505020204" pitchFamily="18" charset="0"/>
              </a:rPr>
              <a:t>考虑链上的问题</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a:t>
            </a:r>
            <a:r>
              <a:rPr lang="zh-CN" altLang="en-US" dirty="0" smtClean="0">
                <a:latin typeface="Bookman Old Style" panose="02050604050505020204" pitchFamily="18" charset="0"/>
              </a:rPr>
              <a:t>表示区间</a:t>
            </a:r>
            <a:r>
              <a:rPr lang="en-US" altLang="zh-CN" dirty="0" smtClean="0">
                <a:latin typeface="Bookman Old Style" panose="02050604050505020204" pitchFamily="18" charset="0"/>
              </a:rPr>
              <a:t>[</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 j]</a:t>
            </a:r>
            <a:r>
              <a:rPr lang="zh-CN" altLang="en-US" dirty="0" smtClean="0">
                <a:latin typeface="Bookman Old Style" panose="02050604050505020204" pitchFamily="18" charset="0"/>
              </a:rPr>
              <a:t>的珠子能释放出的最大能量值</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区间</a:t>
            </a:r>
            <a:r>
              <a:rPr lang="en-US" altLang="zh-CN" dirty="0" smtClean="0">
                <a:latin typeface="Bookman Old Style" panose="02050604050505020204" pitchFamily="18" charset="0"/>
              </a:rPr>
              <a:t>[</a:t>
            </a:r>
            <a:r>
              <a:rPr lang="en-US" altLang="zh-CN" dirty="0" err="1" smtClean="0">
                <a:latin typeface="Bookman Old Style" panose="02050604050505020204" pitchFamily="18" charset="0"/>
              </a:rPr>
              <a:t>i,j</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无论如何操作，最后聚合出的珠子的标记是固定的</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枚举</a:t>
            </a:r>
            <a:r>
              <a:rPr lang="zh-CN" altLang="en-US" dirty="0">
                <a:latin typeface="Bookman Old Style" panose="02050604050505020204" pitchFamily="18" charset="0"/>
              </a:rPr>
              <a:t>决策</a:t>
            </a:r>
            <a:r>
              <a:rPr lang="zh-CN" altLang="en-US" dirty="0" smtClean="0">
                <a:latin typeface="Bookman Old Style" panose="02050604050505020204" pitchFamily="18" charset="0"/>
              </a:rPr>
              <a:t>分界点</a:t>
            </a:r>
            <a:r>
              <a:rPr lang="en-US" altLang="zh-CN" dirty="0" smtClean="0">
                <a:latin typeface="Bookman Old Style" panose="02050604050505020204" pitchFamily="18" charset="0"/>
              </a:rPr>
              <a:t>k</a:t>
            </a:r>
            <a:r>
              <a:rPr lang="zh-CN" altLang="en-US" dirty="0" smtClean="0">
                <a:latin typeface="Bookman Old Style" panose="02050604050505020204" pitchFamily="18" charset="0"/>
              </a:rPr>
              <a:t>，区间</a:t>
            </a:r>
            <a:r>
              <a:rPr lang="en-US" altLang="zh-CN" dirty="0" smtClean="0">
                <a:latin typeface="Bookman Old Style" panose="02050604050505020204" pitchFamily="18" charset="0"/>
              </a:rPr>
              <a:t>[</a:t>
            </a:r>
            <a:r>
              <a:rPr lang="en-US" altLang="zh-CN" dirty="0" err="1" smtClean="0">
                <a:latin typeface="Bookman Old Style" panose="02050604050505020204" pitchFamily="18" charset="0"/>
              </a:rPr>
              <a:t>i,k</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和区间</a:t>
            </a:r>
            <a:r>
              <a:rPr lang="en-US" altLang="zh-CN" dirty="0" smtClean="0">
                <a:latin typeface="Bookman Old Style" panose="02050604050505020204" pitchFamily="18" charset="0"/>
              </a:rPr>
              <a:t>[k+1,j]</a:t>
            </a:r>
            <a:r>
              <a:rPr lang="zh-CN" altLang="en-US" dirty="0" smtClean="0">
                <a:latin typeface="Bookman Old Style" panose="02050604050505020204" pitchFamily="18" charset="0"/>
              </a:rPr>
              <a:t>分别聚合成一颗珠子后，两者再聚合</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环上问题</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破环成</a:t>
            </a:r>
            <a:r>
              <a:rPr lang="zh-CN" altLang="en-US" dirty="0" smtClean="0">
                <a:latin typeface="Bookman Old Style" panose="02050604050505020204" pitchFamily="18" charset="0"/>
              </a:rPr>
              <a:t>链</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等长复制一遍</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DP</a:t>
            </a:r>
            <a:r>
              <a:rPr lang="zh-CN" altLang="en-US" dirty="0" smtClean="0">
                <a:latin typeface="Bookman Old Style" panose="02050604050505020204" pitchFamily="18" charset="0"/>
              </a:rPr>
              <a:t>一遍后取最值</a:t>
            </a:r>
            <a:endParaRPr lang="en-US" altLang="zh-CN" dirty="0" smtClean="0">
              <a:latin typeface="Bookman Old Style" panose="02050604050505020204" pitchFamily="18" charset="0"/>
            </a:endParaRPr>
          </a:p>
          <a:p>
            <a:pPr lvl="2"/>
            <a:r>
              <a:rPr lang="zh-CN" altLang="en-US" dirty="0" smtClean="0">
                <a:latin typeface="Bookman Old Style" panose="02050604050505020204" pitchFamily="18" charset="0"/>
              </a:rPr>
              <a:t>相当于枚举断点</a:t>
            </a:r>
            <a:endParaRPr lang="en-US" altLang="zh-CN" dirty="0" smtClean="0">
              <a:latin typeface="Bookman Old Style" panose="02050604050505020204" pitchFamily="18" charset="0"/>
            </a:endParaRPr>
          </a:p>
          <a:p>
            <a:r>
              <a:rPr lang="zh-CN" altLang="en-US" dirty="0">
                <a:latin typeface="Bookman Old Style" panose="02050604050505020204" pitchFamily="18" charset="0"/>
              </a:rPr>
              <a:t>时间复杂</a:t>
            </a:r>
            <a:r>
              <a:rPr lang="zh-CN" altLang="en-US" dirty="0" smtClean="0">
                <a:latin typeface="Bookman Old Style" panose="02050604050505020204" pitchFamily="18" charset="0"/>
              </a:rPr>
              <a:t>度 </a:t>
            </a:r>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n^3</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32582307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iterate type="lt">
                                    <p:tmPct val="10000"/>
                                  </p:iterate>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iterate type="lt">
                                    <p:tmPct val="10000"/>
                                  </p:iterate>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iterate type="lt">
                                    <p:tmPct val="10000"/>
                                  </p:iterate>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iterate type="lt">
                                    <p:tmPct val="10000"/>
                                  </p:iterate>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iterate type="lt">
                                    <p:tmPct val="10000"/>
                                  </p:iterate>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p:cTn id="7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ea"/>
                <a:ea typeface="+mn-ea"/>
              </a:rPr>
              <a:t>2^k</a:t>
            </a:r>
            <a:r>
              <a:rPr lang="zh-CN" altLang="en-US" dirty="0" smtClean="0">
                <a:latin typeface="+mn-ea"/>
                <a:ea typeface="+mn-ea"/>
              </a:rPr>
              <a:t>进制数</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zh-CN" altLang="en-US" dirty="0">
                <a:latin typeface="Bookman Old Style" panose="02050604050505020204" pitchFamily="18" charset="0"/>
              </a:rPr>
              <a:t>设</a:t>
            </a:r>
            <a:r>
              <a:rPr lang="en-US" altLang="zh-CN" dirty="0">
                <a:latin typeface="Bookman Old Style" panose="02050604050505020204" pitchFamily="18" charset="0"/>
              </a:rPr>
              <a:t>r</a:t>
            </a:r>
            <a:r>
              <a:rPr lang="zh-CN" altLang="en-US" dirty="0">
                <a:latin typeface="Bookman Old Style" panose="02050604050505020204" pitchFamily="18" charset="0"/>
              </a:rPr>
              <a:t>是个</a:t>
            </a:r>
            <a:r>
              <a:rPr lang="en-US" altLang="zh-CN" dirty="0" smtClean="0">
                <a:latin typeface="Bookman Old Style" panose="02050604050505020204" pitchFamily="18" charset="0"/>
              </a:rPr>
              <a:t>2^k</a:t>
            </a:r>
            <a:r>
              <a:rPr lang="en-US" altLang="zh-CN" dirty="0">
                <a:latin typeface="Bookman Old Style" panose="02050604050505020204" pitchFamily="18" charset="0"/>
              </a:rPr>
              <a:t> </a:t>
            </a:r>
            <a:r>
              <a:rPr lang="zh-CN" altLang="en-US" dirty="0">
                <a:latin typeface="Bookman Old Style" panose="02050604050505020204" pitchFamily="18" charset="0"/>
              </a:rPr>
              <a:t>进制数，并满足以下</a:t>
            </a:r>
            <a:r>
              <a:rPr lang="zh-CN" altLang="en-US" dirty="0" smtClean="0">
                <a:latin typeface="Bookman Old Style" panose="02050604050505020204" pitchFamily="18" charset="0"/>
              </a:rPr>
              <a:t>条件：</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r</a:t>
            </a:r>
            <a:r>
              <a:rPr lang="zh-CN" altLang="en-US" dirty="0">
                <a:latin typeface="Bookman Old Style" panose="02050604050505020204" pitchFamily="18" charset="0"/>
              </a:rPr>
              <a:t>至少是个</a:t>
            </a:r>
            <a:r>
              <a:rPr lang="en-US" altLang="zh-CN" dirty="0">
                <a:latin typeface="Bookman Old Style" panose="02050604050505020204" pitchFamily="18" charset="0"/>
              </a:rPr>
              <a:t>2</a:t>
            </a:r>
            <a:r>
              <a:rPr lang="zh-CN" altLang="en-US" dirty="0">
                <a:latin typeface="Bookman Old Style" panose="02050604050505020204" pitchFamily="18" charset="0"/>
              </a:rPr>
              <a:t>位的</a:t>
            </a:r>
            <a:r>
              <a:rPr lang="en-US" altLang="zh-CN" dirty="0">
                <a:latin typeface="Bookman Old Style" panose="02050604050505020204" pitchFamily="18" charset="0"/>
              </a:rPr>
              <a:t>2k </a:t>
            </a:r>
            <a:r>
              <a:rPr lang="zh-CN" altLang="en-US" dirty="0">
                <a:latin typeface="Bookman Old Style" panose="02050604050505020204" pitchFamily="18" charset="0"/>
              </a:rPr>
              <a:t>进制数。  </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作为</a:t>
            </a:r>
            <a:r>
              <a:rPr lang="en-US" altLang="zh-CN" dirty="0">
                <a:latin typeface="Bookman Old Style" panose="02050604050505020204" pitchFamily="18" charset="0"/>
              </a:rPr>
              <a:t>2k </a:t>
            </a:r>
            <a:r>
              <a:rPr lang="zh-CN" altLang="en-US" dirty="0">
                <a:latin typeface="Bookman Old Style" panose="02050604050505020204" pitchFamily="18" charset="0"/>
              </a:rPr>
              <a:t>进制数，除最后一位外，</a:t>
            </a:r>
            <a:r>
              <a:rPr lang="en-US" altLang="zh-CN" dirty="0">
                <a:latin typeface="Bookman Old Style" panose="02050604050505020204" pitchFamily="18" charset="0"/>
              </a:rPr>
              <a:t>r</a:t>
            </a:r>
            <a:r>
              <a:rPr lang="zh-CN" altLang="en-US" dirty="0">
                <a:latin typeface="Bookman Old Style" panose="02050604050505020204" pitchFamily="18" charset="0"/>
              </a:rPr>
              <a:t>的每一位严格小于它右边相邻的那一位。  </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将</a:t>
            </a:r>
            <a:r>
              <a:rPr lang="en-US" altLang="zh-CN" dirty="0">
                <a:latin typeface="Bookman Old Style" panose="02050604050505020204" pitchFamily="18" charset="0"/>
              </a:rPr>
              <a:t>r</a:t>
            </a:r>
            <a:r>
              <a:rPr lang="zh-CN" altLang="en-US" dirty="0">
                <a:latin typeface="Bookman Old Style" panose="02050604050505020204" pitchFamily="18" charset="0"/>
              </a:rPr>
              <a:t>转换为</a:t>
            </a:r>
            <a:r>
              <a:rPr lang="en-US" altLang="zh-CN" dirty="0">
                <a:latin typeface="Bookman Old Style" panose="02050604050505020204" pitchFamily="18" charset="0"/>
              </a:rPr>
              <a:t>2</a:t>
            </a:r>
            <a:r>
              <a:rPr lang="zh-CN" altLang="en-US" dirty="0">
                <a:latin typeface="Bookman Old Style" panose="02050604050505020204" pitchFamily="18" charset="0"/>
              </a:rPr>
              <a:t>进制数</a:t>
            </a:r>
            <a:r>
              <a:rPr lang="en-US" altLang="zh-CN" dirty="0">
                <a:latin typeface="Bookman Old Style" panose="02050604050505020204" pitchFamily="18" charset="0"/>
              </a:rPr>
              <a:t>q</a:t>
            </a:r>
            <a:r>
              <a:rPr lang="zh-CN" altLang="en-US" dirty="0">
                <a:latin typeface="Bookman Old Style" panose="02050604050505020204" pitchFamily="18" charset="0"/>
              </a:rPr>
              <a:t>后，则</a:t>
            </a:r>
            <a:r>
              <a:rPr lang="en-US" altLang="zh-CN" dirty="0">
                <a:latin typeface="Bookman Old Style" panose="02050604050505020204" pitchFamily="18" charset="0"/>
              </a:rPr>
              <a:t>q</a:t>
            </a:r>
            <a:r>
              <a:rPr lang="zh-CN" altLang="en-US" dirty="0">
                <a:latin typeface="Bookman Old Style" panose="02050604050505020204" pitchFamily="18" charset="0"/>
              </a:rPr>
              <a:t>的总位数不超过</a:t>
            </a:r>
            <a:r>
              <a:rPr lang="en-US" altLang="zh-CN" dirty="0">
                <a:latin typeface="Bookman Old Style" panose="02050604050505020204" pitchFamily="18" charset="0"/>
              </a:rPr>
              <a:t>w</a:t>
            </a:r>
            <a:r>
              <a:rPr lang="zh-CN" altLang="en-US" dirty="0">
                <a:latin typeface="Bookman Old Style" panose="02050604050505020204" pitchFamily="18" charset="0"/>
              </a:rPr>
              <a:t>。  </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在</a:t>
            </a:r>
            <a:r>
              <a:rPr lang="zh-CN" altLang="en-US" dirty="0">
                <a:latin typeface="Bookman Old Style" panose="02050604050505020204" pitchFamily="18" charset="0"/>
              </a:rPr>
              <a:t>这里，正整数</a:t>
            </a:r>
            <a:r>
              <a:rPr lang="en-US" altLang="zh-CN" dirty="0">
                <a:latin typeface="Bookman Old Style" panose="02050604050505020204" pitchFamily="18" charset="0"/>
              </a:rPr>
              <a:t>k</a:t>
            </a:r>
            <a:r>
              <a:rPr lang="zh-CN" altLang="en-US" dirty="0">
                <a:latin typeface="Bookman Old Style" panose="02050604050505020204" pitchFamily="18" charset="0"/>
              </a:rPr>
              <a:t>（</a:t>
            </a:r>
            <a:r>
              <a:rPr lang="en-US" altLang="zh-CN" dirty="0">
                <a:latin typeface="Bookman Old Style" panose="02050604050505020204" pitchFamily="18" charset="0"/>
              </a:rPr>
              <a:t>1≤k≤9</a:t>
            </a:r>
            <a:r>
              <a:rPr lang="zh-CN" altLang="en-US" dirty="0">
                <a:latin typeface="Bookman Old Style" panose="02050604050505020204" pitchFamily="18" charset="0"/>
              </a:rPr>
              <a:t>）和</a:t>
            </a:r>
            <a:r>
              <a:rPr lang="en-US" altLang="zh-CN" dirty="0">
                <a:latin typeface="Bookman Old Style" panose="02050604050505020204" pitchFamily="18" charset="0"/>
              </a:rPr>
              <a:t>w</a:t>
            </a:r>
            <a:r>
              <a:rPr lang="zh-CN" altLang="en-US" dirty="0">
                <a:latin typeface="Bookman Old Style" panose="02050604050505020204" pitchFamily="18" charset="0"/>
              </a:rPr>
              <a:t>（</a:t>
            </a:r>
            <a:r>
              <a:rPr lang="en-US" altLang="zh-CN" dirty="0" smtClean="0">
                <a:latin typeface="Bookman Old Style" panose="02050604050505020204" pitchFamily="18" charset="0"/>
              </a:rPr>
              <a:t>k&lt;w</a:t>
            </a:r>
            <a:r>
              <a:rPr lang="en-US" altLang="zh-CN" dirty="0">
                <a:latin typeface="Bookman Old Style" panose="02050604050505020204" pitchFamily="18" charset="0"/>
              </a:rPr>
              <a:t> ≤ </a:t>
            </a:r>
            <a:r>
              <a:rPr lang="en-US" altLang="zh-CN" dirty="0" smtClean="0">
                <a:latin typeface="Bookman Old Style" panose="02050604050505020204" pitchFamily="18" charset="0"/>
              </a:rPr>
              <a:t>30000</a:t>
            </a:r>
            <a:r>
              <a:rPr lang="zh-CN" altLang="en-US" dirty="0" smtClean="0">
                <a:latin typeface="Bookman Old Style" panose="02050604050505020204" pitchFamily="18" charset="0"/>
              </a:rPr>
              <a:t>）是事先给定的。</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满足</a:t>
            </a:r>
            <a:r>
              <a:rPr lang="zh-CN" altLang="en-US" dirty="0">
                <a:latin typeface="Bookman Old Style" panose="02050604050505020204" pitchFamily="18" charset="0"/>
              </a:rPr>
              <a:t>上述条件的不同的</a:t>
            </a:r>
            <a:r>
              <a:rPr lang="en-US" altLang="zh-CN" dirty="0">
                <a:latin typeface="Bookman Old Style" panose="02050604050505020204" pitchFamily="18" charset="0"/>
              </a:rPr>
              <a:t>r</a:t>
            </a:r>
            <a:r>
              <a:rPr lang="zh-CN" altLang="en-US" dirty="0">
                <a:latin typeface="Bookman Old Style" panose="02050604050505020204" pitchFamily="18" charset="0"/>
              </a:rPr>
              <a:t>共有多少个</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NOIP 2006 senior p4</a:t>
            </a:r>
          </a:p>
        </p:txBody>
      </p:sp>
    </p:spTree>
    <p:extLst>
      <p:ext uri="{BB962C8B-B14F-4D97-AF65-F5344CB8AC3E}">
        <p14:creationId xmlns:p14="http://schemas.microsoft.com/office/powerpoint/2010/main" val="12863767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iterate type="lt">
                                    <p:tmPct val="10000"/>
                                  </p:iterate>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iterate type="lt">
                                    <p:tmPct val="10000"/>
                                  </p:iterate>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ea"/>
                <a:ea typeface="+mn-ea"/>
              </a:rPr>
              <a:t>2^k</a:t>
            </a:r>
            <a:r>
              <a:rPr lang="zh-CN" altLang="en-US" dirty="0" smtClean="0">
                <a:latin typeface="+mn-ea"/>
                <a:ea typeface="+mn-ea"/>
              </a:rPr>
              <a:t>进制数</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zh-CN" altLang="en-US" dirty="0">
                <a:latin typeface="Bookman Old Style" panose="02050604050505020204" pitchFamily="18" charset="0"/>
              </a:rPr>
              <a:t>将</a:t>
            </a:r>
            <a:r>
              <a:rPr lang="en-US" altLang="zh-CN" dirty="0">
                <a:latin typeface="Bookman Old Style" panose="02050604050505020204" pitchFamily="18" charset="0"/>
              </a:rPr>
              <a:t>r</a:t>
            </a:r>
            <a:r>
              <a:rPr lang="zh-CN" altLang="en-US" dirty="0">
                <a:latin typeface="Bookman Old Style" panose="02050604050505020204" pitchFamily="18" charset="0"/>
              </a:rPr>
              <a:t>转换为</a:t>
            </a:r>
            <a:r>
              <a:rPr lang="en-US" altLang="zh-CN" dirty="0">
                <a:latin typeface="Bookman Old Style" panose="02050604050505020204" pitchFamily="18" charset="0"/>
              </a:rPr>
              <a:t>2</a:t>
            </a:r>
            <a:r>
              <a:rPr lang="zh-CN" altLang="en-US" dirty="0">
                <a:latin typeface="Bookman Old Style" panose="02050604050505020204" pitchFamily="18" charset="0"/>
              </a:rPr>
              <a:t>进制数</a:t>
            </a:r>
            <a:r>
              <a:rPr lang="en-US" altLang="zh-CN" dirty="0">
                <a:latin typeface="Bookman Old Style" panose="02050604050505020204" pitchFamily="18" charset="0"/>
              </a:rPr>
              <a:t>q</a:t>
            </a:r>
            <a:r>
              <a:rPr lang="zh-CN" altLang="en-US" dirty="0">
                <a:latin typeface="Bookman Old Style" panose="02050604050505020204" pitchFamily="18" charset="0"/>
              </a:rPr>
              <a:t>后，则</a:t>
            </a:r>
            <a:r>
              <a:rPr lang="en-US" altLang="zh-CN" dirty="0">
                <a:latin typeface="Bookman Old Style" panose="02050604050505020204" pitchFamily="18" charset="0"/>
              </a:rPr>
              <a:t>q</a:t>
            </a:r>
            <a:r>
              <a:rPr lang="zh-CN" altLang="en-US" dirty="0">
                <a:latin typeface="Bookman Old Style" panose="02050604050505020204" pitchFamily="18" charset="0"/>
              </a:rPr>
              <a:t>的总位数不超过</a:t>
            </a:r>
            <a:r>
              <a:rPr lang="en-US" altLang="zh-CN" dirty="0">
                <a:latin typeface="Bookman Old Style" panose="02050604050505020204" pitchFamily="18" charset="0"/>
              </a:rPr>
              <a:t>w</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r</a:t>
            </a:r>
            <a:r>
              <a:rPr lang="zh-CN" altLang="en-US" dirty="0" smtClean="0">
                <a:latin typeface="Bookman Old Style" panose="02050604050505020204" pitchFamily="18" charset="0"/>
              </a:rPr>
              <a:t>的位数最多为</a:t>
            </a:r>
            <a:r>
              <a:rPr lang="en-US" altLang="zh-CN" dirty="0" smtClean="0">
                <a:latin typeface="Bookman Old Style" panose="02050604050505020204" pitchFamily="18" charset="0"/>
              </a:rPr>
              <a:t>w/k  (</a:t>
            </a:r>
            <a:r>
              <a:rPr lang="zh-CN" altLang="en-US" dirty="0" smtClean="0">
                <a:latin typeface="Bookman Old Style" panose="02050604050505020204" pitchFamily="18" charset="0"/>
              </a:rPr>
              <a:t>上整除）</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k</a:t>
            </a:r>
            <a:r>
              <a:rPr lang="zh-CN" altLang="en-US" dirty="0" smtClean="0">
                <a:latin typeface="Bookman Old Style" panose="02050604050505020204" pitchFamily="18" charset="0"/>
              </a:rPr>
              <a:t>不整除</a:t>
            </a:r>
            <a:r>
              <a:rPr lang="en-US" altLang="zh-CN" dirty="0" smtClean="0">
                <a:latin typeface="Bookman Old Style" panose="02050604050505020204" pitchFamily="18" charset="0"/>
              </a:rPr>
              <a:t>w</a:t>
            </a:r>
            <a:r>
              <a:rPr lang="zh-CN" altLang="en-US" dirty="0" smtClean="0">
                <a:latin typeface="Bookman Old Style" panose="02050604050505020204" pitchFamily="18" charset="0"/>
              </a:rPr>
              <a:t>时，</a:t>
            </a:r>
            <a:r>
              <a:rPr lang="en-US" altLang="zh-CN" dirty="0" smtClean="0">
                <a:latin typeface="Bookman Old Style" panose="02050604050505020204" pitchFamily="18" charset="0"/>
              </a:rPr>
              <a:t>r</a:t>
            </a:r>
            <a:r>
              <a:rPr lang="zh-CN" altLang="en-US" dirty="0" smtClean="0">
                <a:latin typeface="Bookman Old Style" panose="02050604050505020204" pitchFamily="18" charset="0"/>
              </a:rPr>
              <a:t>的首位不超过</a:t>
            </a:r>
            <a:r>
              <a:rPr lang="en-US" altLang="zh-CN" dirty="0" smtClean="0">
                <a:latin typeface="Bookman Old Style" panose="02050604050505020204" pitchFamily="18" charset="0"/>
              </a:rPr>
              <a:t>2^(</a:t>
            </a:r>
            <a:r>
              <a:rPr lang="en-US" altLang="zh-CN" dirty="0" err="1" smtClean="0">
                <a:latin typeface="Bookman Old Style" panose="02050604050505020204" pitchFamily="18" charset="0"/>
              </a:rPr>
              <a:t>w%k</a:t>
            </a:r>
            <a:r>
              <a:rPr lang="en-US" altLang="zh-CN" dirty="0" smtClean="0">
                <a:latin typeface="Bookman Old Style" panose="02050604050505020204" pitchFamily="18" charset="0"/>
              </a:rPr>
              <a:t>) – 1</a:t>
            </a:r>
          </a:p>
          <a:p>
            <a:r>
              <a:rPr lang="zh-CN" altLang="en-US" dirty="0">
                <a:latin typeface="Bookman Old Style" panose="02050604050505020204" pitchFamily="18" charset="0"/>
              </a:rPr>
              <a:t>除最后一位外，</a:t>
            </a:r>
            <a:r>
              <a:rPr lang="en-US" altLang="zh-CN" dirty="0">
                <a:latin typeface="Bookman Old Style" panose="02050604050505020204" pitchFamily="18" charset="0"/>
              </a:rPr>
              <a:t>r</a:t>
            </a:r>
            <a:r>
              <a:rPr lang="zh-CN" altLang="en-US" dirty="0">
                <a:latin typeface="Bookman Old Style" panose="02050604050505020204" pitchFamily="18" charset="0"/>
              </a:rPr>
              <a:t>的每一位严格小于它右边相邻的那一位</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a:t>
            </a:r>
            <a:r>
              <a:rPr lang="zh-CN" altLang="en-US" dirty="0" smtClean="0">
                <a:latin typeface="Bookman Old Style" panose="02050604050505020204" pitchFamily="18" charset="0"/>
              </a:rPr>
              <a:t>表示长度为</a:t>
            </a:r>
            <a:r>
              <a:rPr lang="en-US" altLang="zh-CN" dirty="0" err="1" smtClean="0">
                <a:latin typeface="Bookman Old Style" panose="02050604050505020204" pitchFamily="18" charset="0"/>
              </a:rPr>
              <a:t>i</a:t>
            </a:r>
            <a:r>
              <a:rPr lang="zh-CN" altLang="en-US" dirty="0" smtClean="0">
                <a:latin typeface="Bookman Old Style" panose="02050604050505020204" pitchFamily="18" charset="0"/>
              </a:rPr>
              <a:t>且最低位不超过</a:t>
            </a:r>
            <a:r>
              <a:rPr lang="en-US" altLang="zh-CN" dirty="0" smtClean="0">
                <a:latin typeface="Bookman Old Style" panose="02050604050505020204" pitchFamily="18" charset="0"/>
              </a:rPr>
              <a:t>j</a:t>
            </a:r>
            <a:r>
              <a:rPr lang="zh-CN" altLang="en-US" dirty="0" smtClean="0">
                <a:latin typeface="Bookman Old Style" panose="02050604050505020204" pitchFamily="18" charset="0"/>
              </a:rPr>
              <a:t>的数的个数</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递推</a:t>
            </a:r>
            <a:r>
              <a:rPr lang="zh-CN" altLang="en-US" dirty="0" smtClean="0">
                <a:latin typeface="Bookman Old Style" panose="02050604050505020204" pitchFamily="18" charset="0"/>
              </a:rPr>
              <a:t>方程 </a:t>
            </a:r>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 = 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][j-1] + f[i-1][j-1]</a:t>
            </a:r>
          </a:p>
          <a:p>
            <a:r>
              <a:rPr lang="zh-CN" altLang="en-US" dirty="0">
                <a:latin typeface="Bookman Old Style" panose="02050604050505020204" pitchFamily="18" charset="0"/>
              </a:rPr>
              <a:t>答案</a:t>
            </a:r>
            <a:r>
              <a:rPr lang="zh-CN" altLang="en-US" dirty="0" smtClean="0">
                <a:latin typeface="Bookman Old Style" panose="02050604050505020204" pitchFamily="18" charset="0"/>
              </a:rPr>
              <a:t>统计</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Σ 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][2^k - 1]</a:t>
            </a:r>
            <a:r>
              <a:rPr lang="zh-CN" altLang="en-US" dirty="0" smtClean="0">
                <a:latin typeface="Bookman Old Style" panose="02050604050505020204" pitchFamily="18" charset="0"/>
              </a:rPr>
              <a:t>，</a:t>
            </a:r>
            <a:r>
              <a:rPr lang="en-US" altLang="zh-CN" dirty="0" err="1" smtClean="0">
                <a:latin typeface="Bookman Old Style" panose="02050604050505020204" pitchFamily="18" charset="0"/>
              </a:rPr>
              <a:t>i</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[1, w/k ] </a:t>
            </a:r>
            <a:r>
              <a:rPr lang="zh-CN" altLang="en-US" dirty="0" smtClean="0">
                <a:latin typeface="Bookman Old Style" panose="02050604050505020204" pitchFamily="18" charset="0"/>
              </a:rPr>
              <a:t>（下取整）</a:t>
            </a:r>
            <a:endParaRPr lang="en-US" altLang="zh-CN" dirty="0">
              <a:latin typeface="Bookman Old Style" panose="02050604050505020204" pitchFamily="18" charset="0"/>
            </a:endParaRPr>
          </a:p>
          <a:p>
            <a:pPr lvl="1"/>
            <a:r>
              <a:rPr lang="zh-CN" altLang="en-US" dirty="0" smtClean="0">
                <a:latin typeface="Bookman Old Style" panose="02050604050505020204" pitchFamily="18" charset="0"/>
              </a:rPr>
              <a:t>枚举最高位</a:t>
            </a:r>
            <a:r>
              <a:rPr lang="en-US" altLang="zh-CN" dirty="0" smtClean="0">
                <a:latin typeface="Bookman Old Style" panose="02050604050505020204" pitchFamily="18" charset="0"/>
              </a:rPr>
              <a:t>x</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Σ f[w/k][2^k – 1 - x]</a:t>
            </a:r>
          </a:p>
          <a:p>
            <a:r>
              <a:rPr lang="zh-CN" altLang="en-US" dirty="0">
                <a:latin typeface="Bookman Old Style" panose="02050604050505020204" pitchFamily="18" charset="0"/>
              </a:rPr>
              <a:t>高精度</a:t>
            </a:r>
            <a:endParaRPr lang="en-US" altLang="zh-CN" dirty="0" smtClean="0">
              <a:latin typeface="Bookman Old Style" panose="02050604050505020204" pitchFamily="18" charset="0"/>
            </a:endParaRPr>
          </a:p>
          <a:p>
            <a:pPr lvl="1"/>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33971404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iterate type="lt">
                                    <p:tmPct val="10000"/>
                                  </p:iterate>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iterate type="lt">
                                    <p:tmPct val="10000"/>
                                  </p:iterate>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iterate type="lt">
                                    <p:tmPct val="10000"/>
                                  </p:iterate>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iterate type="lt">
                                    <p:tmPct val="10000"/>
                                  </p:iterate>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加分二叉树</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zh-CN" altLang="en-US" dirty="0" smtClean="0">
                <a:latin typeface="Bookman Old Style" panose="02050604050505020204" pitchFamily="18" charset="0"/>
              </a:rPr>
              <a:t>一棵有点权的二叉树</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任一棵子树 </a:t>
            </a:r>
            <a:r>
              <a:rPr lang="en-US" altLang="zh-CN" dirty="0" err="1">
                <a:latin typeface="Bookman Old Style" panose="02050604050505020204" pitchFamily="18" charset="0"/>
              </a:rPr>
              <a:t>subtree</a:t>
            </a:r>
            <a:r>
              <a:rPr lang="en-US" altLang="zh-CN" dirty="0">
                <a:latin typeface="Bookman Old Style" panose="02050604050505020204" pitchFamily="18" charset="0"/>
              </a:rPr>
              <a:t> </a:t>
            </a:r>
            <a:r>
              <a:rPr lang="zh-CN" altLang="en-US" dirty="0">
                <a:latin typeface="Bookman Old Style" panose="02050604050505020204" pitchFamily="18" charset="0"/>
              </a:rPr>
              <a:t>（也包含 </a:t>
            </a:r>
            <a:r>
              <a:rPr lang="en-US" altLang="zh-CN" dirty="0">
                <a:latin typeface="Bookman Old Style" panose="02050604050505020204" pitchFamily="18" charset="0"/>
              </a:rPr>
              <a:t>tree </a:t>
            </a:r>
            <a:r>
              <a:rPr lang="zh-CN" altLang="en-US" dirty="0">
                <a:latin typeface="Bookman Old Style" panose="02050604050505020204" pitchFamily="18" charset="0"/>
              </a:rPr>
              <a:t>本身）的加分计算方法如下：  </a:t>
            </a:r>
            <a:r>
              <a:rPr lang="en-US" altLang="zh-CN" dirty="0" err="1">
                <a:latin typeface="Bookman Old Style" panose="02050604050505020204" pitchFamily="18" charset="0"/>
              </a:rPr>
              <a:t>subtree</a:t>
            </a:r>
            <a:r>
              <a:rPr lang="en-US" altLang="zh-CN" dirty="0">
                <a:latin typeface="Bookman Old Style" panose="02050604050505020204" pitchFamily="18" charset="0"/>
              </a:rPr>
              <a:t> </a:t>
            </a:r>
            <a:r>
              <a:rPr lang="zh-CN" altLang="en-US" dirty="0">
                <a:latin typeface="Bookman Old Style" panose="02050604050505020204" pitchFamily="18" charset="0"/>
              </a:rPr>
              <a:t>的左子树的加分 </a:t>
            </a:r>
            <a:r>
              <a:rPr lang="en-US" altLang="zh-CN" dirty="0">
                <a:latin typeface="Bookman Old Style" panose="02050604050505020204" pitchFamily="18" charset="0"/>
              </a:rPr>
              <a:t>× </a:t>
            </a:r>
            <a:r>
              <a:rPr lang="en-US" altLang="zh-CN" dirty="0" err="1">
                <a:latin typeface="Bookman Old Style" panose="02050604050505020204" pitchFamily="18" charset="0"/>
              </a:rPr>
              <a:t>subtree</a:t>
            </a:r>
            <a:r>
              <a:rPr lang="en-US" altLang="zh-CN" dirty="0">
                <a:latin typeface="Bookman Old Style" panose="02050604050505020204" pitchFamily="18" charset="0"/>
              </a:rPr>
              <a:t> </a:t>
            </a:r>
            <a:r>
              <a:rPr lang="zh-CN" altLang="en-US" dirty="0">
                <a:latin typeface="Bookman Old Style" panose="02050604050505020204" pitchFamily="18" charset="0"/>
              </a:rPr>
              <a:t>的右子树的加分＋ </a:t>
            </a:r>
            <a:r>
              <a:rPr lang="en-US" altLang="zh-CN" dirty="0" err="1">
                <a:latin typeface="Bookman Old Style" panose="02050604050505020204" pitchFamily="18" charset="0"/>
              </a:rPr>
              <a:t>subtree</a:t>
            </a:r>
            <a:r>
              <a:rPr lang="en-US" altLang="zh-CN" dirty="0">
                <a:latin typeface="Bookman Old Style" panose="02050604050505020204" pitchFamily="18" charset="0"/>
              </a:rPr>
              <a:t> </a:t>
            </a:r>
            <a:r>
              <a:rPr lang="zh-CN" altLang="en-US" dirty="0">
                <a:latin typeface="Bookman Old Style" panose="02050604050505020204" pitchFamily="18" charset="0"/>
              </a:rPr>
              <a:t>的根的分数 </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叶子的加分就是叶节点本身的权值</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给定一棵</a:t>
            </a:r>
            <a:r>
              <a:rPr lang="en-US" altLang="zh-CN" dirty="0" smtClean="0">
                <a:latin typeface="Bookman Old Style" panose="02050604050505020204" pitchFamily="18" charset="0"/>
              </a:rPr>
              <a:t>n</a:t>
            </a:r>
            <a:r>
              <a:rPr lang="zh-CN" altLang="en-US" dirty="0" smtClean="0">
                <a:latin typeface="Bookman Old Style" panose="02050604050505020204" pitchFamily="18" charset="0"/>
              </a:rPr>
              <a:t>节点的二叉树的中序遍历和每个点的权值</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求该树的最高加分以及其前序遍历</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NOIP 2003 senior p3</a:t>
            </a:r>
          </a:p>
        </p:txBody>
      </p:sp>
    </p:spTree>
    <p:extLst>
      <p:ext uri="{BB962C8B-B14F-4D97-AF65-F5344CB8AC3E}">
        <p14:creationId xmlns:p14="http://schemas.microsoft.com/office/powerpoint/2010/main" val="10633446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iterate type="lt">
                                    <p:tmPct val="10000"/>
                                  </p:iterate>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iterate type="lt">
                                    <p:tmPct val="10000"/>
                                  </p:iterate>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iterate type="lt">
                                    <p:tmPct val="10000"/>
                                  </p:iterate>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加分二叉树</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zh-CN" altLang="en-US" dirty="0" smtClean="0">
                <a:latin typeface="Bookman Old Style" panose="02050604050505020204" pitchFamily="18" charset="0"/>
              </a:rPr>
              <a:t>中序遍历？</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若</a:t>
            </a:r>
            <a:r>
              <a:rPr lang="en-US" altLang="zh-CN" dirty="0" smtClean="0">
                <a:latin typeface="Bookman Old Style" panose="02050604050505020204" pitchFamily="18" charset="0"/>
              </a:rPr>
              <a:t>a[</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为根，则</a:t>
            </a:r>
            <a:r>
              <a:rPr lang="en-US" altLang="zh-CN" dirty="0" smtClean="0">
                <a:latin typeface="Bookman Old Style" panose="02050604050505020204" pitchFamily="18" charset="0"/>
              </a:rPr>
              <a:t>a[1]..a[i-1]</a:t>
            </a:r>
            <a:r>
              <a:rPr lang="zh-CN" altLang="en-US" dirty="0" smtClean="0">
                <a:latin typeface="Bookman Old Style" panose="02050604050505020204" pitchFamily="18" charset="0"/>
              </a:rPr>
              <a:t>为</a:t>
            </a:r>
            <a:r>
              <a:rPr lang="en-US" altLang="zh-CN" dirty="0" smtClean="0">
                <a:latin typeface="Bookman Old Style" panose="02050604050505020204" pitchFamily="18" charset="0"/>
              </a:rPr>
              <a:t>a[</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的左子树，</a:t>
            </a:r>
            <a:r>
              <a:rPr lang="en-US" altLang="zh-CN" dirty="0" smtClean="0">
                <a:latin typeface="Bookman Old Style" panose="02050604050505020204" pitchFamily="18" charset="0"/>
              </a:rPr>
              <a:t>a[i+1]..a[n]</a:t>
            </a:r>
            <a:r>
              <a:rPr lang="zh-CN" altLang="en-US" dirty="0" smtClean="0">
                <a:latin typeface="Bookman Old Style" panose="02050604050505020204" pitchFamily="18" charset="0"/>
              </a:rPr>
              <a:t>为</a:t>
            </a:r>
            <a:r>
              <a:rPr lang="en-US" altLang="zh-CN" dirty="0" smtClean="0">
                <a:latin typeface="Bookman Old Style" panose="02050604050505020204" pitchFamily="18" charset="0"/>
              </a:rPr>
              <a:t>a[</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的右子树</a:t>
            </a:r>
            <a:endParaRPr lang="en-US" altLang="zh-CN" dirty="0" smtClean="0">
              <a:latin typeface="Bookman Old Style" panose="02050604050505020204" pitchFamily="18" charset="0"/>
            </a:endParaRPr>
          </a:p>
          <a:p>
            <a:pPr lvl="1"/>
            <a:r>
              <a:rPr lang="en-US" altLang="zh-CN" dirty="0" err="1">
                <a:latin typeface="Bookman Old Style" panose="02050604050505020204" pitchFamily="18" charset="0"/>
              </a:rPr>
              <a:t>subtree</a:t>
            </a:r>
            <a:r>
              <a:rPr lang="en-US" altLang="zh-CN" dirty="0">
                <a:latin typeface="Bookman Old Style" panose="02050604050505020204" pitchFamily="18" charset="0"/>
              </a:rPr>
              <a:t> </a:t>
            </a:r>
            <a:r>
              <a:rPr lang="zh-CN" altLang="en-US" dirty="0">
                <a:latin typeface="Bookman Old Style" panose="02050604050505020204" pitchFamily="18" charset="0"/>
              </a:rPr>
              <a:t>的左子树的加分 </a:t>
            </a:r>
            <a:r>
              <a:rPr lang="en-US" altLang="zh-CN" dirty="0">
                <a:latin typeface="Bookman Old Style" panose="02050604050505020204" pitchFamily="18" charset="0"/>
              </a:rPr>
              <a:t>× </a:t>
            </a:r>
            <a:r>
              <a:rPr lang="en-US" altLang="zh-CN" dirty="0" err="1">
                <a:latin typeface="Bookman Old Style" panose="02050604050505020204" pitchFamily="18" charset="0"/>
              </a:rPr>
              <a:t>subtree</a:t>
            </a:r>
            <a:r>
              <a:rPr lang="en-US" altLang="zh-CN" dirty="0">
                <a:latin typeface="Bookman Old Style" panose="02050604050505020204" pitchFamily="18" charset="0"/>
              </a:rPr>
              <a:t> </a:t>
            </a:r>
            <a:r>
              <a:rPr lang="zh-CN" altLang="en-US" dirty="0">
                <a:latin typeface="Bookman Old Style" panose="02050604050505020204" pitchFamily="18" charset="0"/>
              </a:rPr>
              <a:t>的右子树的加分＋ </a:t>
            </a:r>
            <a:r>
              <a:rPr lang="en-US" altLang="zh-CN" dirty="0" err="1">
                <a:latin typeface="Bookman Old Style" panose="02050604050505020204" pitchFamily="18" charset="0"/>
              </a:rPr>
              <a:t>subtree</a:t>
            </a:r>
            <a:r>
              <a:rPr lang="en-US" altLang="zh-CN" dirty="0">
                <a:latin typeface="Bookman Old Style" panose="02050604050505020204" pitchFamily="18" charset="0"/>
              </a:rPr>
              <a:t> </a:t>
            </a:r>
            <a:r>
              <a:rPr lang="zh-CN" altLang="en-US" dirty="0">
                <a:latin typeface="Bookman Old Style" panose="02050604050505020204" pitchFamily="18" charset="0"/>
              </a:rPr>
              <a:t>的根的分数 </a:t>
            </a:r>
          </a:p>
          <a:p>
            <a:pPr lvl="2"/>
            <a:r>
              <a:rPr lang="zh-CN" altLang="en-US" dirty="0" smtClean="0">
                <a:latin typeface="Bookman Old Style" panose="02050604050505020204" pitchFamily="18" charset="0"/>
              </a:rPr>
              <a:t>最优子结构性质</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区间</a:t>
            </a:r>
            <a:r>
              <a:rPr lang="en-US" altLang="zh-CN" dirty="0" smtClean="0">
                <a:latin typeface="Bookman Old Style" panose="02050604050505020204" pitchFamily="18" charset="0"/>
              </a:rPr>
              <a:t>DP</a:t>
            </a:r>
          </a:p>
          <a:p>
            <a:pPr lvl="1"/>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a:t>
            </a:r>
            <a:r>
              <a:rPr lang="zh-CN" altLang="en-US" dirty="0" smtClean="0">
                <a:latin typeface="Bookman Old Style" panose="02050604050505020204" pitchFamily="18" charset="0"/>
              </a:rPr>
              <a:t>为中序遍历区间</a:t>
            </a:r>
            <a:r>
              <a:rPr lang="en-US" altLang="zh-CN" dirty="0" smtClean="0">
                <a:latin typeface="Bookman Old Style" panose="02050604050505020204" pitchFamily="18" charset="0"/>
              </a:rPr>
              <a:t>[</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 j]</a:t>
            </a:r>
            <a:r>
              <a:rPr lang="zh-CN" altLang="en-US" dirty="0" smtClean="0">
                <a:latin typeface="Bookman Old Style" panose="02050604050505020204" pitchFamily="18" charset="0"/>
              </a:rPr>
              <a:t>中的节点所形成的子树的最高加分</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枚举根</a:t>
            </a:r>
            <a:r>
              <a:rPr lang="en-US" altLang="zh-CN" dirty="0" smtClean="0">
                <a:latin typeface="Bookman Old Style" panose="02050604050505020204" pitchFamily="18" charset="0"/>
              </a:rPr>
              <a:t>k</a:t>
            </a:r>
          </a:p>
          <a:p>
            <a:pPr lvl="1"/>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][j] = max { 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][k-1] * f[k+1][j] + value[k]}</a:t>
            </a:r>
          </a:p>
          <a:p>
            <a:r>
              <a:rPr lang="zh-CN" altLang="en-US" dirty="0">
                <a:latin typeface="Bookman Old Style" panose="02050604050505020204" pitchFamily="18" charset="0"/>
              </a:rPr>
              <a:t>时间复杂</a:t>
            </a:r>
            <a:r>
              <a:rPr lang="zh-CN" altLang="en-US" dirty="0" smtClean="0">
                <a:latin typeface="Bookman Old Style" panose="02050604050505020204" pitchFamily="18" charset="0"/>
              </a:rPr>
              <a:t>度 </a:t>
            </a:r>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smtClean="0">
                <a:latin typeface="Bookman Old Style" panose="02050604050505020204" pitchFamily="18" charset="0"/>
              </a:rPr>
              <a:t>n^3</a:t>
            </a:r>
            <a:r>
              <a:rPr lang="zh-CN" altLang="en-US" smtClean="0">
                <a:latin typeface="Bookman Old Style" panose="02050604050505020204" pitchFamily="18" charset="0"/>
              </a:rPr>
              <a:t>）</a:t>
            </a:r>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30443809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iterate type="lt">
                                    <p:tmPct val="10000"/>
                                  </p:iterate>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par>
                                <p:cTn id="32" presetID="53" presetClass="entr" presetSubtype="16" fill="hold" grpId="0" nodeType="withEffect">
                                  <p:stCondLst>
                                    <p:cond delay="0"/>
                                  </p:stCondLst>
                                  <p:iterate type="lt">
                                    <p:tmPct val="10000"/>
                                  </p:iterate>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par>
                                <p:cTn id="37" presetID="53" presetClass="entr" presetSubtype="16" fill="hold" grpId="0" nodeType="withEffect">
                                  <p:stCondLst>
                                    <p:cond delay="0"/>
                                  </p:stCondLst>
                                  <p:iterate type="lt">
                                    <p:tmPct val="10000"/>
                                  </p:iterate>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3">
                                            <p:txEl>
                                              <p:pRg st="6" end="6"/>
                                            </p:txEl>
                                          </p:spTgt>
                                        </p:tgtEl>
                                      </p:cBhvr>
                                    </p:animEffect>
                                  </p:childTnLst>
                                </p:cTn>
                              </p:par>
                              <p:par>
                                <p:cTn id="42" presetID="53" presetClass="entr" presetSubtype="16" fill="hold" grpId="0" nodeType="withEffect">
                                  <p:stCondLst>
                                    <p:cond delay="0"/>
                                  </p:stCondLst>
                                  <p:iterate type="lt">
                                    <p:tmPct val="10000"/>
                                  </p:iterate>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iterate type="lt">
                                    <p:tmPct val="10000"/>
                                  </p:iterate>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p:cTn id="5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Thanks for listening</a:t>
            </a:r>
            <a:endParaRPr lang="zh-CN" altLang="en-US" dirty="0"/>
          </a:p>
        </p:txBody>
      </p:sp>
      <p:sp>
        <p:nvSpPr>
          <p:cNvPr id="3" name="内容占位符 2"/>
          <p:cNvSpPr>
            <a:spLocks noGrp="1"/>
          </p:cNvSpPr>
          <p:nvPr>
            <p:ph sz="quarter" idx="1"/>
          </p:nvPr>
        </p:nvSpPr>
        <p:spPr/>
        <p:txBody>
          <a:bodyPr/>
          <a:lstStyle/>
          <a:p>
            <a:r>
              <a:rPr lang="zh-CN" altLang="en-US" dirty="0" smtClean="0"/>
              <a:t>欢迎提问</a:t>
            </a:r>
            <a:endParaRPr lang="zh-CN" altLang="en-US" dirty="0"/>
          </a:p>
        </p:txBody>
      </p:sp>
    </p:spTree>
    <p:extLst>
      <p:ext uri="{BB962C8B-B14F-4D97-AF65-F5344CB8AC3E}">
        <p14:creationId xmlns:p14="http://schemas.microsoft.com/office/powerpoint/2010/main" val="38222338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动态规划</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en-US" altLang="zh-CN" dirty="0" smtClean="0">
                <a:latin typeface="Bookman Old Style" panose="02050604050505020204" pitchFamily="18" charset="0"/>
              </a:rPr>
              <a:t>Dynamic Programming</a:t>
            </a:r>
          </a:p>
          <a:p>
            <a:pPr lvl="1"/>
            <a:r>
              <a:rPr lang="zh-CN" altLang="en-US" dirty="0" smtClean="0">
                <a:latin typeface="Bookman Old Style" panose="02050604050505020204" pitchFamily="18" charset="0"/>
              </a:rPr>
              <a:t>求解决策过程最优化的数学方法</a:t>
            </a:r>
            <a:endParaRPr lang="en-US" altLang="zh-CN" dirty="0" smtClean="0">
              <a:latin typeface="Bookman Old Style" panose="02050604050505020204" pitchFamily="18" charset="0"/>
            </a:endParaRPr>
          </a:p>
          <a:p>
            <a:r>
              <a:rPr lang="zh-CN" altLang="en-US" dirty="0">
                <a:latin typeface="Bookman Old Style" panose="02050604050505020204" pitchFamily="18" charset="0"/>
              </a:rPr>
              <a:t>适用</a:t>
            </a:r>
            <a:r>
              <a:rPr lang="zh-CN" altLang="en-US" dirty="0" smtClean="0">
                <a:latin typeface="Bookman Old Style" panose="02050604050505020204" pitchFamily="18" charset="0"/>
              </a:rPr>
              <a:t>条件</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最优化</a:t>
            </a:r>
            <a:r>
              <a:rPr lang="zh-CN" altLang="en-US" dirty="0" smtClean="0">
                <a:latin typeface="Bookman Old Style" panose="02050604050505020204" pitchFamily="18" charset="0"/>
              </a:rPr>
              <a:t>原理（最优子结构性质）</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无后效</a:t>
            </a:r>
            <a:r>
              <a:rPr lang="zh-CN" altLang="en-US" dirty="0" smtClean="0">
                <a:latin typeface="Bookman Old Style" panose="02050604050505020204" pitchFamily="18" charset="0"/>
              </a:rPr>
              <a:t>性</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子</a:t>
            </a:r>
            <a:r>
              <a:rPr lang="zh-CN" altLang="en-US" dirty="0" smtClean="0">
                <a:latin typeface="Bookman Old Style" panose="02050604050505020204" pitchFamily="18" charset="0"/>
              </a:rPr>
              <a:t>问题的重叠性</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范围</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因同样有状态、转移方程、无后效性等性质，故将递推等类型也纳入</a:t>
            </a:r>
            <a:r>
              <a:rPr lang="en-US" altLang="zh-CN" dirty="0" smtClean="0">
                <a:latin typeface="Bookman Old Style" panose="02050604050505020204" pitchFamily="18" charset="0"/>
              </a:rPr>
              <a:t>DP</a:t>
            </a:r>
            <a:r>
              <a:rPr lang="zh-CN" altLang="en-US" dirty="0" smtClean="0">
                <a:latin typeface="Bookman Old Style" panose="02050604050505020204" pitchFamily="18" charset="0"/>
              </a:rPr>
              <a:t>之下</a:t>
            </a:r>
            <a:endParaRPr lang="en-US" altLang="zh-CN" dirty="0" smtClean="0">
              <a:latin typeface="Bookman Old Style" panose="02050604050505020204" pitchFamily="18" charset="0"/>
            </a:endParaRPr>
          </a:p>
          <a:p>
            <a:pPr lvl="1"/>
            <a:r>
              <a:rPr lang="zh-CN" altLang="en-US" smtClean="0">
                <a:latin typeface="Bookman Old Style" panose="02050604050505020204" pitchFamily="18" charset="0"/>
              </a:rPr>
              <a:t>如计算方案数、期望值</a:t>
            </a:r>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17258299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iterate type="lt">
                                    <p:tmPct val="10000"/>
                                  </p:iterate>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par>
                                <p:cTn id="27" presetID="53" presetClass="entr" presetSubtype="16" fill="hold" grpId="0" nodeType="withEffect">
                                  <p:stCondLst>
                                    <p:cond delay="0"/>
                                  </p:stCondLst>
                                  <p:iterate type="lt">
                                    <p:tmPct val="10000"/>
                                  </p:iterate>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par>
                                <p:cTn id="32" presetID="53" presetClass="entr" presetSubtype="16" fill="hold" grpId="0" nodeType="withEffect">
                                  <p:stCondLst>
                                    <p:cond delay="0"/>
                                  </p:stCondLst>
                                  <p:iterate type="lt">
                                    <p:tmPct val="10000"/>
                                  </p:iterate>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iterate type="lt">
                                    <p:tmPct val="10000"/>
                                  </p:iterate>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3">
                                            <p:txEl>
                                              <p:pRg st="6" end="6"/>
                                            </p:txEl>
                                          </p:spTgt>
                                        </p:tgtEl>
                                      </p:cBhvr>
                                    </p:animEffect>
                                  </p:childTnLst>
                                </p:cTn>
                              </p:par>
                              <p:par>
                                <p:cTn id="44" presetID="53" presetClass="entr" presetSubtype="16" fill="hold" grpId="0" nodeType="withEffect">
                                  <p:stCondLst>
                                    <p:cond delay="0"/>
                                  </p:stCondLst>
                                  <p:iterate type="lt">
                                    <p:tmPct val="10000"/>
                                  </p:iterate>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p:cTn id="4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3">
                                            <p:txEl>
                                              <p:pRg st="7" end="7"/>
                                            </p:txEl>
                                          </p:spTgt>
                                        </p:tgtEl>
                                      </p:cBhvr>
                                    </p:animEffect>
                                  </p:childTnLst>
                                </p:cTn>
                              </p:par>
                              <p:par>
                                <p:cTn id="49" presetID="53" presetClass="entr" presetSubtype="16" fill="hold" grpId="0" nodeType="withEffect">
                                  <p:stCondLst>
                                    <p:cond delay="0"/>
                                  </p:stCondLst>
                                  <p:iterate type="lt">
                                    <p:tmPct val="10000"/>
                                  </p:iterate>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p:cTn id="5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拦截导弹</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zh-CN" altLang="en-US" dirty="0" smtClean="0">
                <a:latin typeface="Bookman Old Style" panose="02050604050505020204" pitchFamily="18" charset="0"/>
              </a:rPr>
              <a:t>第一问</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求</a:t>
            </a:r>
            <a:r>
              <a:rPr lang="en-US" altLang="zh-CN" dirty="0" smtClean="0">
                <a:latin typeface="Bookman Old Style" panose="02050604050505020204" pitchFamily="18" charset="0"/>
              </a:rPr>
              <a:t>LIS</a:t>
            </a:r>
            <a:r>
              <a:rPr lang="zh-CN" altLang="en-US" dirty="0" smtClean="0">
                <a:latin typeface="Bookman Old Style" panose="02050604050505020204" pitchFamily="18" charset="0"/>
              </a:rPr>
              <a:t>（最长上升子序列）</a:t>
            </a:r>
            <a:endParaRPr lang="en-US" altLang="zh-CN" dirty="0" smtClean="0">
              <a:latin typeface="Bookman Old Style" panose="02050604050505020204" pitchFamily="18" charset="0"/>
            </a:endParaRPr>
          </a:p>
          <a:p>
            <a:r>
              <a:rPr lang="zh-CN" altLang="en-US" dirty="0">
                <a:latin typeface="Bookman Old Style" panose="02050604050505020204" pitchFamily="18" charset="0"/>
              </a:rPr>
              <a:t>第二</a:t>
            </a:r>
            <a:r>
              <a:rPr lang="zh-CN" altLang="en-US" dirty="0" smtClean="0">
                <a:latin typeface="Bookman Old Style" panose="02050604050505020204" pitchFamily="18" charset="0"/>
              </a:rPr>
              <a:t>问</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数列最少能拆成几个上升子序列</a:t>
            </a:r>
            <a:endParaRPr lang="en-US" altLang="zh-CN" dirty="0" smtClean="0">
              <a:latin typeface="Bookman Old Style" panose="02050604050505020204" pitchFamily="18" charset="0"/>
            </a:endParaRPr>
          </a:p>
          <a:p>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NOIP 1999 senior p1</a:t>
            </a:r>
          </a:p>
        </p:txBody>
      </p:sp>
    </p:spTree>
    <p:extLst>
      <p:ext uri="{BB962C8B-B14F-4D97-AF65-F5344CB8AC3E}">
        <p14:creationId xmlns:p14="http://schemas.microsoft.com/office/powerpoint/2010/main" val="1686678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iterate type="lt">
                                    <p:tmPct val="10000"/>
                                  </p:iterate>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iterate type="lt">
                                    <p:tmPct val="10000"/>
                                  </p:iterate>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拦截导弹</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zh-CN" altLang="en-US" dirty="0" smtClean="0">
                <a:latin typeface="Bookman Old Style" panose="02050604050505020204" pitchFamily="18" charset="0"/>
              </a:rPr>
              <a:t>求</a:t>
            </a:r>
            <a:r>
              <a:rPr lang="en-US" altLang="zh-CN" dirty="0">
                <a:latin typeface="Bookman Old Style" panose="02050604050505020204" pitchFamily="18" charset="0"/>
              </a:rPr>
              <a:t>LIS</a:t>
            </a:r>
            <a:r>
              <a:rPr lang="zh-CN" altLang="en-US" dirty="0">
                <a:latin typeface="Bookman Old Style" panose="02050604050505020204" pitchFamily="18" charset="0"/>
              </a:rPr>
              <a:t>（最长上升子序列</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普通</a:t>
            </a:r>
            <a:r>
              <a:rPr lang="en-US" altLang="zh-CN" dirty="0">
                <a:latin typeface="Bookman Old Style" panose="02050604050505020204" pitchFamily="18" charset="0"/>
              </a:rPr>
              <a:t>DP</a:t>
            </a:r>
            <a:r>
              <a:rPr lang="zh-CN" altLang="en-US" dirty="0">
                <a:latin typeface="Bookman Old Style" panose="02050604050505020204" pitchFamily="18" charset="0"/>
              </a:rPr>
              <a:t>：</a:t>
            </a:r>
            <a:r>
              <a:rPr lang="en-US" altLang="zh-CN" dirty="0">
                <a:latin typeface="Bookman Old Style" panose="02050604050505020204" pitchFamily="18" charset="0"/>
              </a:rPr>
              <a:t>O</a:t>
            </a:r>
            <a:r>
              <a:rPr lang="zh-CN" altLang="en-US" dirty="0">
                <a:latin typeface="Bookman Old Style" panose="02050604050505020204" pitchFamily="18" charset="0"/>
              </a:rPr>
              <a:t>（</a:t>
            </a:r>
            <a:r>
              <a:rPr lang="en-US" altLang="zh-CN" dirty="0">
                <a:latin typeface="Bookman Old Style" panose="02050604050505020204" pitchFamily="18" charset="0"/>
              </a:rPr>
              <a:t>n^2</a:t>
            </a:r>
            <a:r>
              <a:rPr lang="zh-CN" altLang="en-US" dirty="0">
                <a:latin typeface="Bookman Old Style" panose="02050604050505020204" pitchFamily="18" charset="0"/>
              </a:rPr>
              <a:t>）</a:t>
            </a:r>
          </a:p>
          <a:p>
            <a:pPr lvl="1"/>
            <a:r>
              <a:rPr lang="zh-CN" altLang="en-US" dirty="0">
                <a:latin typeface="Bookman Old Style" panose="02050604050505020204" pitchFamily="18" charset="0"/>
              </a:rPr>
              <a:t>二分</a:t>
            </a:r>
            <a:r>
              <a:rPr lang="en-US" altLang="zh-CN" dirty="0">
                <a:latin typeface="Bookman Old Style" panose="02050604050505020204" pitchFamily="18" charset="0"/>
              </a:rPr>
              <a:t>/</a:t>
            </a:r>
            <a:r>
              <a:rPr lang="zh-CN" altLang="en-US" dirty="0">
                <a:latin typeface="Bookman Old Style" panose="02050604050505020204" pitchFamily="18" charset="0"/>
              </a:rPr>
              <a:t>数据结构</a:t>
            </a:r>
            <a:r>
              <a:rPr lang="en-US" altLang="zh-CN" dirty="0">
                <a:latin typeface="Bookman Old Style" panose="02050604050505020204" pitchFamily="18" charset="0"/>
              </a:rPr>
              <a:t>+DP</a:t>
            </a:r>
            <a:r>
              <a:rPr lang="zh-CN" altLang="en-US" dirty="0">
                <a:latin typeface="Bookman Old Style" panose="02050604050505020204" pitchFamily="18" charset="0"/>
              </a:rPr>
              <a:t>：</a:t>
            </a:r>
            <a:r>
              <a:rPr lang="en-US" altLang="zh-CN" dirty="0">
                <a:latin typeface="Bookman Old Style" panose="02050604050505020204" pitchFamily="18" charset="0"/>
              </a:rPr>
              <a:t>O</a:t>
            </a:r>
            <a:r>
              <a:rPr lang="zh-CN" altLang="en-US" dirty="0">
                <a:latin typeface="Bookman Old Style" panose="02050604050505020204" pitchFamily="18" charset="0"/>
              </a:rPr>
              <a:t>（</a:t>
            </a:r>
            <a:r>
              <a:rPr lang="en-US" altLang="zh-CN" dirty="0" err="1">
                <a:latin typeface="Bookman Old Style" panose="02050604050505020204" pitchFamily="18" charset="0"/>
              </a:rPr>
              <a:t>nlogn</a:t>
            </a:r>
            <a:r>
              <a:rPr lang="zh-CN" altLang="en-US" dirty="0">
                <a:latin typeface="Bookman Old Style" panose="02050604050505020204" pitchFamily="18" charset="0"/>
              </a:rPr>
              <a:t>）</a:t>
            </a:r>
          </a:p>
          <a:p>
            <a:r>
              <a:rPr lang="zh-CN" altLang="en-US" dirty="0" smtClean="0">
                <a:latin typeface="Bookman Old Style" panose="02050604050505020204" pitchFamily="18" charset="0"/>
              </a:rPr>
              <a:t>数列最少能拆成几个上升子序列</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贪心</a:t>
            </a:r>
            <a:endParaRPr lang="en-US" altLang="zh-CN" dirty="0" smtClean="0">
              <a:latin typeface="Bookman Old Style" panose="02050604050505020204" pitchFamily="18" charset="0"/>
            </a:endParaRPr>
          </a:p>
          <a:p>
            <a:pPr lvl="2"/>
            <a:r>
              <a:rPr lang="zh-CN" altLang="en-US" dirty="0" smtClean="0">
                <a:latin typeface="Bookman Old Style" panose="02050604050505020204" pitchFamily="18" charset="0"/>
              </a:rPr>
              <a:t>每次用“最经济”的系统去打导弹</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模拟：</a:t>
            </a:r>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n^2</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数据结构：</a:t>
            </a:r>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err="1" smtClean="0">
                <a:latin typeface="Bookman Old Style" panose="02050604050505020204" pitchFamily="18" charset="0"/>
              </a:rPr>
              <a:t>nlogn</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15723764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iterate type="lt">
                                    <p:tmPct val="10000"/>
                                  </p:iterate>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iterate type="lt">
                                    <p:tmPct val="10000"/>
                                  </p:iterate>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合唱队形</a:t>
            </a:r>
          </a:p>
        </p:txBody>
      </p:sp>
      <p:sp>
        <p:nvSpPr>
          <p:cNvPr id="3" name="内容占位符 2"/>
          <p:cNvSpPr>
            <a:spLocks noGrp="1"/>
          </p:cNvSpPr>
          <p:nvPr>
            <p:ph sz="quarter" idx="1"/>
          </p:nvPr>
        </p:nvSpPr>
        <p:spPr/>
        <p:txBody>
          <a:bodyPr>
            <a:normAutofit/>
          </a:bodyPr>
          <a:lstStyle/>
          <a:p>
            <a:r>
              <a:rPr lang="en-US" altLang="zh-CN" dirty="0">
                <a:latin typeface="Bookman Old Style" panose="02050604050505020204" pitchFamily="18" charset="0"/>
              </a:rPr>
              <a:t>N</a:t>
            </a:r>
            <a:r>
              <a:rPr lang="zh-CN" altLang="en-US" dirty="0">
                <a:latin typeface="Bookman Old Style" panose="02050604050505020204" pitchFamily="18" charset="0"/>
              </a:rPr>
              <a:t>位同学站成一排，音乐老师要请其中的</a:t>
            </a:r>
            <a:r>
              <a:rPr lang="en-US" altLang="zh-CN" dirty="0">
                <a:latin typeface="Bookman Old Style" panose="02050604050505020204" pitchFamily="18" charset="0"/>
              </a:rPr>
              <a:t>(N-K)</a:t>
            </a:r>
            <a:r>
              <a:rPr lang="zh-CN" altLang="en-US" dirty="0">
                <a:latin typeface="Bookman Old Style" panose="02050604050505020204" pitchFamily="18" charset="0"/>
              </a:rPr>
              <a:t>位同学出列，使得剩下的</a:t>
            </a:r>
            <a:r>
              <a:rPr lang="en-US" altLang="zh-CN" dirty="0">
                <a:latin typeface="Bookman Old Style" panose="02050604050505020204" pitchFamily="18" charset="0"/>
              </a:rPr>
              <a:t>K</a:t>
            </a:r>
            <a:r>
              <a:rPr lang="zh-CN" altLang="en-US" dirty="0">
                <a:latin typeface="Bookman Old Style" panose="02050604050505020204" pitchFamily="18" charset="0"/>
              </a:rPr>
              <a:t>位同学排成合唱队形。 </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合唱队形</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设</a:t>
            </a:r>
            <a:r>
              <a:rPr lang="en-US" altLang="zh-CN" dirty="0">
                <a:latin typeface="Bookman Old Style" panose="02050604050505020204" pitchFamily="18" charset="0"/>
              </a:rPr>
              <a:t>K</a:t>
            </a:r>
            <a:r>
              <a:rPr lang="zh-CN" altLang="en-US" dirty="0">
                <a:latin typeface="Bookman Old Style" panose="02050604050505020204" pitchFamily="18" charset="0"/>
              </a:rPr>
              <a:t>位同学从左到右依次编号为</a:t>
            </a:r>
            <a:r>
              <a:rPr lang="en-US" altLang="zh-CN" dirty="0">
                <a:latin typeface="Bookman Old Style" panose="02050604050505020204" pitchFamily="18" charset="0"/>
              </a:rPr>
              <a:t>1</a:t>
            </a:r>
            <a:r>
              <a:rPr lang="zh-CN" altLang="en-US" dirty="0">
                <a:latin typeface="Bookman Old Style" panose="02050604050505020204" pitchFamily="18" charset="0"/>
              </a:rPr>
              <a:t>，</a:t>
            </a:r>
            <a:r>
              <a:rPr lang="en-US" altLang="zh-CN" dirty="0">
                <a:latin typeface="Bookman Old Style" panose="02050604050505020204" pitchFamily="18" charset="0"/>
              </a:rPr>
              <a:t>2…</a:t>
            </a:r>
            <a:r>
              <a:rPr lang="zh-CN" altLang="en-US" dirty="0">
                <a:latin typeface="Bookman Old Style" panose="02050604050505020204" pitchFamily="18" charset="0"/>
              </a:rPr>
              <a:t>，</a:t>
            </a:r>
            <a:r>
              <a:rPr lang="en-US" altLang="zh-CN" dirty="0">
                <a:latin typeface="Bookman Old Style" panose="02050604050505020204" pitchFamily="18" charset="0"/>
              </a:rPr>
              <a:t>K</a:t>
            </a:r>
            <a:r>
              <a:rPr lang="zh-CN" altLang="en-US" dirty="0">
                <a:latin typeface="Bookman Old Style" panose="02050604050505020204" pitchFamily="18" charset="0"/>
              </a:rPr>
              <a:t>，他们的身高分别为</a:t>
            </a:r>
            <a:r>
              <a:rPr lang="en-US" altLang="zh-CN" dirty="0">
                <a:latin typeface="Bookman Old Style" panose="02050604050505020204" pitchFamily="18" charset="0"/>
              </a:rPr>
              <a:t>T1</a:t>
            </a:r>
            <a:r>
              <a:rPr lang="zh-CN" altLang="en-US" dirty="0">
                <a:latin typeface="Bookman Old Style" panose="02050604050505020204" pitchFamily="18" charset="0"/>
              </a:rPr>
              <a:t>，</a:t>
            </a:r>
            <a:r>
              <a:rPr lang="en-US" altLang="zh-CN" dirty="0">
                <a:latin typeface="Bookman Old Style" panose="02050604050505020204" pitchFamily="18" charset="0"/>
              </a:rPr>
              <a:t>T2</a:t>
            </a:r>
            <a:r>
              <a:rPr lang="zh-CN" altLang="en-US" dirty="0">
                <a:latin typeface="Bookman Old Style" panose="02050604050505020204" pitchFamily="18" charset="0"/>
              </a:rPr>
              <a:t>，</a:t>
            </a:r>
            <a:r>
              <a:rPr lang="en-US" altLang="zh-CN" dirty="0">
                <a:latin typeface="Bookman Old Style" panose="02050604050505020204" pitchFamily="18" charset="0"/>
              </a:rPr>
              <a:t>…</a:t>
            </a:r>
            <a:r>
              <a:rPr lang="zh-CN" altLang="en-US" dirty="0">
                <a:latin typeface="Bookman Old Style" panose="02050604050505020204" pitchFamily="18" charset="0"/>
              </a:rPr>
              <a:t>，</a:t>
            </a:r>
            <a:r>
              <a:rPr lang="en-US" altLang="zh-CN" dirty="0" smtClean="0">
                <a:latin typeface="Bookman Old Style" panose="02050604050505020204" pitchFamily="18" charset="0"/>
              </a:rPr>
              <a:t>TK</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则</a:t>
            </a:r>
            <a:r>
              <a:rPr lang="zh-CN" altLang="en-US" dirty="0">
                <a:latin typeface="Bookman Old Style" panose="02050604050505020204" pitchFamily="18" charset="0"/>
              </a:rPr>
              <a:t>他们的身高满足</a:t>
            </a:r>
            <a:r>
              <a:rPr lang="en-US" altLang="zh-CN" dirty="0">
                <a:latin typeface="Bookman Old Style" panose="02050604050505020204" pitchFamily="18" charset="0"/>
              </a:rPr>
              <a:t>T1&lt;...&lt;Ti&gt;Ti+1&gt;…&gt;TK(1&lt;=</a:t>
            </a:r>
            <a:r>
              <a:rPr lang="en-US" altLang="zh-CN" dirty="0" err="1">
                <a:latin typeface="Bookman Old Style" panose="02050604050505020204" pitchFamily="18" charset="0"/>
              </a:rPr>
              <a:t>i</a:t>
            </a:r>
            <a:r>
              <a:rPr lang="en-US" altLang="zh-CN" dirty="0">
                <a:latin typeface="Bookman Old Style" panose="02050604050505020204" pitchFamily="18" charset="0"/>
              </a:rPr>
              <a:t>&lt;=K)</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zh-CN" altLang="en-US" dirty="0" smtClean="0">
                <a:latin typeface="Bookman Old Style" panose="02050604050505020204" pitchFamily="18" charset="0"/>
              </a:rPr>
              <a:t>已知</a:t>
            </a:r>
            <a:r>
              <a:rPr lang="zh-CN" altLang="en-US" dirty="0">
                <a:latin typeface="Bookman Old Style" panose="02050604050505020204" pitchFamily="18" charset="0"/>
              </a:rPr>
              <a:t>所有</a:t>
            </a:r>
            <a:r>
              <a:rPr lang="en-US" altLang="zh-CN" dirty="0">
                <a:latin typeface="Bookman Old Style" panose="02050604050505020204" pitchFamily="18" charset="0"/>
              </a:rPr>
              <a:t>N</a:t>
            </a:r>
            <a:r>
              <a:rPr lang="zh-CN" altLang="en-US" dirty="0">
                <a:latin typeface="Bookman Old Style" panose="02050604050505020204" pitchFamily="18" charset="0"/>
              </a:rPr>
              <a:t>位同学的身高</a:t>
            </a:r>
            <a:r>
              <a:rPr lang="zh-CN" altLang="en-US" dirty="0" smtClean="0">
                <a:latin typeface="Bookman Old Style" panose="02050604050505020204" pitchFamily="18" charset="0"/>
              </a:rPr>
              <a:t>，最少</a:t>
            </a:r>
            <a:r>
              <a:rPr lang="zh-CN" altLang="en-US" dirty="0">
                <a:latin typeface="Bookman Old Style" panose="02050604050505020204" pitchFamily="18" charset="0"/>
              </a:rPr>
              <a:t>需要几位同学出列，可以使得剩下的同学排成合唱队形</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2 &lt;= n &lt;= 100</a:t>
            </a:r>
            <a:r>
              <a:rPr lang="zh-CN" altLang="en-US" dirty="0" smtClean="0">
                <a:latin typeface="Bookman Old Style" panose="02050604050505020204" pitchFamily="18" charset="0"/>
              </a:rPr>
              <a:t>， </a:t>
            </a:r>
            <a:r>
              <a:rPr lang="en-US" altLang="zh-CN" dirty="0" smtClean="0">
                <a:latin typeface="Bookman Old Style" panose="02050604050505020204" pitchFamily="18" charset="0"/>
              </a:rPr>
              <a:t>130 &lt;= Ti &lt;= 230</a:t>
            </a:r>
          </a:p>
          <a:p>
            <a:r>
              <a:rPr lang="en-US" altLang="zh-CN" dirty="0" smtClean="0">
                <a:latin typeface="Bookman Old Style" panose="02050604050505020204" pitchFamily="18" charset="0"/>
              </a:rPr>
              <a:t>NOIP 2004 senior p2</a:t>
            </a:r>
          </a:p>
        </p:txBody>
      </p:sp>
    </p:spTree>
    <p:extLst>
      <p:ext uri="{BB962C8B-B14F-4D97-AF65-F5344CB8AC3E}">
        <p14:creationId xmlns:p14="http://schemas.microsoft.com/office/powerpoint/2010/main" val="11779158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53" presetClass="entr" presetSubtype="16" fill="hold" grpId="0" nodeType="with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iterate type="lt">
                                    <p:tmPct val="10000"/>
                                  </p:iterate>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iterate type="lt">
                                    <p:tmPct val="10000"/>
                                  </p:iterate>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iterate type="lt">
                                    <p:tmPct val="10000"/>
                                  </p:iterate>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iterate type="lt">
                                    <p:tmPct val="10000"/>
                                  </p:iterate>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p:cTn id="4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合唱队形</a:t>
            </a:r>
          </a:p>
        </p:txBody>
      </p:sp>
      <p:sp>
        <p:nvSpPr>
          <p:cNvPr id="3" name="内容占位符 2"/>
          <p:cNvSpPr>
            <a:spLocks noGrp="1"/>
          </p:cNvSpPr>
          <p:nvPr>
            <p:ph sz="quarter" idx="1"/>
          </p:nvPr>
        </p:nvSpPr>
        <p:spPr/>
        <p:txBody>
          <a:bodyPr>
            <a:normAutofit/>
          </a:bodyPr>
          <a:lstStyle/>
          <a:p>
            <a:r>
              <a:rPr lang="zh-CN" altLang="en-US" dirty="0" smtClean="0">
                <a:latin typeface="Bookman Old Style" panose="02050604050505020204" pitchFamily="18" charset="0"/>
              </a:rPr>
              <a:t>一个上升序列接一个下降序列？</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枚举最高点</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两端</a:t>
            </a:r>
            <a:r>
              <a:rPr lang="en-US" altLang="zh-CN" dirty="0" smtClean="0">
                <a:latin typeface="Bookman Old Style" panose="02050604050505020204" pitchFamily="18" charset="0"/>
              </a:rPr>
              <a:t>DP</a:t>
            </a:r>
          </a:p>
          <a:p>
            <a:r>
              <a:rPr lang="en-US" altLang="zh-CN" dirty="0" smtClean="0">
                <a:latin typeface="Bookman Old Style" panose="02050604050505020204" pitchFamily="18" charset="0"/>
              </a:rPr>
              <a:t>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为</a:t>
            </a:r>
            <a:r>
              <a:rPr lang="en-US" altLang="zh-CN" dirty="0" smtClean="0">
                <a:latin typeface="Bookman Old Style" panose="02050604050505020204" pitchFamily="18" charset="0"/>
              </a:rPr>
              <a:t>[1, </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中以第</a:t>
            </a:r>
            <a:r>
              <a:rPr lang="en-US" altLang="zh-CN" dirty="0" err="1" smtClean="0">
                <a:latin typeface="Bookman Old Style" panose="02050604050505020204" pitchFamily="18" charset="0"/>
              </a:rPr>
              <a:t>i</a:t>
            </a:r>
            <a:r>
              <a:rPr lang="zh-CN" altLang="en-US" dirty="0" smtClean="0">
                <a:latin typeface="Bookman Old Style" panose="02050604050505020204" pitchFamily="18" charset="0"/>
              </a:rPr>
              <a:t>个人作为终点的最长上升子序列</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g[</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为</a:t>
            </a:r>
            <a:r>
              <a:rPr lang="en-US" altLang="zh-CN" dirty="0" smtClean="0">
                <a:latin typeface="Bookman Old Style" panose="02050604050505020204" pitchFamily="18" charset="0"/>
              </a:rPr>
              <a:t>[</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 n]</a:t>
            </a:r>
            <a:r>
              <a:rPr lang="zh-CN" altLang="en-US" dirty="0">
                <a:latin typeface="Bookman Old Style" panose="02050604050505020204" pitchFamily="18" charset="0"/>
              </a:rPr>
              <a:t>中以第</a:t>
            </a:r>
            <a:r>
              <a:rPr lang="en-US" altLang="zh-CN" dirty="0" err="1">
                <a:latin typeface="Bookman Old Style" panose="02050604050505020204" pitchFamily="18" charset="0"/>
              </a:rPr>
              <a:t>i</a:t>
            </a:r>
            <a:r>
              <a:rPr lang="zh-CN" altLang="en-US" dirty="0">
                <a:latin typeface="Bookman Old Style" panose="02050604050505020204" pitchFamily="18" charset="0"/>
              </a:rPr>
              <a:t>个人</a:t>
            </a:r>
            <a:r>
              <a:rPr lang="zh-CN" altLang="en-US" dirty="0" smtClean="0">
                <a:latin typeface="Bookman Old Style" panose="02050604050505020204" pitchFamily="18" charset="0"/>
              </a:rPr>
              <a:t>作为起点的</a:t>
            </a:r>
            <a:r>
              <a:rPr lang="zh-CN" altLang="en-US" dirty="0">
                <a:latin typeface="Bookman Old Style" panose="02050604050505020204" pitchFamily="18" charset="0"/>
              </a:rPr>
              <a:t>最</a:t>
            </a:r>
            <a:r>
              <a:rPr lang="zh-CN" altLang="en-US" dirty="0" smtClean="0">
                <a:latin typeface="Bookman Old Style" panose="02050604050505020204" pitchFamily="18" charset="0"/>
              </a:rPr>
              <a:t>长下降子序列</a:t>
            </a:r>
            <a:endParaRPr lang="en-US" altLang="zh-CN" dirty="0" smtClean="0">
              <a:latin typeface="Bookman Old Style" panose="02050604050505020204" pitchFamily="18" charset="0"/>
            </a:endParaRPr>
          </a:p>
          <a:p>
            <a:r>
              <a:rPr lang="en-US" altLang="zh-CN" dirty="0" err="1" smtClean="0">
                <a:latin typeface="Bookman Old Style" panose="02050604050505020204" pitchFamily="18" charset="0"/>
              </a:rPr>
              <a:t>ans</a:t>
            </a:r>
            <a:r>
              <a:rPr lang="en-US" altLang="zh-CN" dirty="0" smtClean="0">
                <a:latin typeface="Bookman Old Style" panose="02050604050505020204" pitchFamily="18" charset="0"/>
              </a:rPr>
              <a:t> = max { f[</a:t>
            </a:r>
            <a:r>
              <a:rPr lang="en-US" altLang="zh-CN" dirty="0" err="1" smtClean="0">
                <a:latin typeface="Bookman Old Style" panose="02050604050505020204" pitchFamily="18" charset="0"/>
              </a:rPr>
              <a:t>i</a:t>
            </a:r>
            <a:r>
              <a:rPr lang="en-US" altLang="zh-CN" dirty="0" smtClean="0">
                <a:latin typeface="Bookman Old Style" panose="02050604050505020204" pitchFamily="18" charset="0"/>
              </a:rPr>
              <a:t>] + g[</a:t>
            </a:r>
            <a:r>
              <a:rPr lang="en-US" altLang="zh-CN" dirty="0" err="1" smtClean="0">
                <a:latin typeface="Bookman Old Style" panose="02050604050505020204" pitchFamily="18" charset="0"/>
              </a:rPr>
              <a:t>i</a:t>
            </a:r>
            <a:r>
              <a:rPr lang="en-US" altLang="zh-CN" smtClean="0">
                <a:latin typeface="Bookman Old Style" panose="02050604050505020204" pitchFamily="18" charset="0"/>
              </a:rPr>
              <a:t>] } - 1</a:t>
            </a:r>
            <a:r>
              <a:rPr lang="zh-CN" altLang="en-US" smtClean="0">
                <a:latin typeface="Bookman Old Style" panose="02050604050505020204" pitchFamily="18" charset="0"/>
              </a:rPr>
              <a:t>； </a:t>
            </a:r>
            <a:r>
              <a:rPr lang="en-US" altLang="zh-CN" dirty="0" err="1" smtClean="0">
                <a:latin typeface="Bookman Old Style" panose="02050604050505020204" pitchFamily="18" charset="0"/>
              </a:rPr>
              <a:t>i</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[1, n]</a:t>
            </a:r>
          </a:p>
          <a:p>
            <a:r>
              <a:rPr lang="zh-CN" altLang="en-US" dirty="0">
                <a:latin typeface="Bookman Old Style" panose="02050604050505020204" pitchFamily="18" charset="0"/>
              </a:rPr>
              <a:t>时间复杂</a:t>
            </a:r>
            <a:r>
              <a:rPr lang="zh-CN" altLang="en-US" dirty="0" smtClean="0">
                <a:latin typeface="Bookman Old Style" panose="02050604050505020204" pitchFamily="18" charset="0"/>
              </a:rPr>
              <a:t>度</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普通</a:t>
            </a:r>
            <a:r>
              <a:rPr lang="en-US" altLang="zh-CN" dirty="0" smtClean="0">
                <a:latin typeface="Bookman Old Style" panose="02050604050505020204" pitchFamily="18" charset="0"/>
              </a:rPr>
              <a:t>DP</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n^2</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a:p>
            <a:pPr lvl="1"/>
            <a:r>
              <a:rPr lang="zh-CN" altLang="en-US" dirty="0">
                <a:latin typeface="Bookman Old Style" panose="02050604050505020204" pitchFamily="18" charset="0"/>
              </a:rPr>
              <a:t>二</a:t>
            </a:r>
            <a:r>
              <a:rPr lang="zh-CN" altLang="en-US" dirty="0" smtClean="0">
                <a:latin typeface="Bookman Old Style" panose="02050604050505020204" pitchFamily="18" charset="0"/>
              </a:rPr>
              <a:t>分</a:t>
            </a:r>
            <a:r>
              <a:rPr lang="en-US" altLang="zh-CN" dirty="0" smtClean="0">
                <a:latin typeface="Bookman Old Style" panose="02050604050505020204" pitchFamily="18" charset="0"/>
              </a:rPr>
              <a:t>/</a:t>
            </a:r>
            <a:r>
              <a:rPr lang="zh-CN" altLang="en-US" dirty="0" smtClean="0">
                <a:latin typeface="Bookman Old Style" panose="02050604050505020204" pitchFamily="18" charset="0"/>
              </a:rPr>
              <a:t>数据结构</a:t>
            </a:r>
            <a:r>
              <a:rPr lang="en-US" altLang="zh-CN" dirty="0" smtClean="0">
                <a:latin typeface="Bookman Old Style" panose="02050604050505020204" pitchFamily="18" charset="0"/>
              </a:rPr>
              <a:t>+DP</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err="1" smtClean="0">
                <a:latin typeface="Bookman Old Style" panose="02050604050505020204" pitchFamily="18" charset="0"/>
              </a:rPr>
              <a:t>nlogn</a:t>
            </a:r>
            <a:r>
              <a:rPr lang="zh-CN" altLang="en-US" dirty="0" smtClean="0">
                <a:latin typeface="Bookman Old Style" panose="02050604050505020204" pitchFamily="18" charset="0"/>
              </a:rPr>
              <a:t>）</a:t>
            </a:r>
            <a:endParaRPr lang="en-US" altLang="zh-CN" dirty="0">
              <a:latin typeface="Bookman Old Style" panose="02050604050505020204" pitchFamily="18" charset="0"/>
            </a:endParaRPr>
          </a:p>
          <a:p>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3243109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iterate type="lt">
                                    <p:tmPct val="10000"/>
                                  </p:iterate>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iterate type="lt">
                                    <p:tmPct val="10000"/>
                                  </p:iterate>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iterate type="lt">
                                    <p:tmPct val="10000"/>
                                  </p:iterate>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iterate type="lt">
                                    <p:tmPct val="10000"/>
                                  </p:iterate>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p:cTn id="4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7" dur="500"/>
                                        <p:tgtEl>
                                          <p:spTgt spid="3">
                                            <p:txEl>
                                              <p:pRg st="6" end="6"/>
                                            </p:txEl>
                                          </p:spTgt>
                                        </p:tgtEl>
                                      </p:cBhvr>
                                    </p:animEffect>
                                  </p:childTnLst>
                                </p:cTn>
                              </p:par>
                              <p:par>
                                <p:cTn id="48" presetID="53" presetClass="entr" presetSubtype="16" fill="hold" grpId="0" nodeType="withEffect">
                                  <p:stCondLst>
                                    <p:cond delay="0"/>
                                  </p:stCondLst>
                                  <p:iterate type="lt">
                                    <p:tmPct val="10000"/>
                                  </p:iterate>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p:cTn id="5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2" dur="500"/>
                                        <p:tgtEl>
                                          <p:spTgt spid="3">
                                            <p:txEl>
                                              <p:pRg st="7" end="7"/>
                                            </p:txEl>
                                          </p:spTgt>
                                        </p:tgtEl>
                                      </p:cBhvr>
                                    </p:animEffect>
                                  </p:childTnLst>
                                </p:cTn>
                              </p:par>
                              <p:par>
                                <p:cTn id="53" presetID="53" presetClass="entr" presetSubtype="16" fill="hold" grpId="0" nodeType="withEffect">
                                  <p:stCondLst>
                                    <p:cond delay="0"/>
                                  </p:stCondLst>
                                  <p:iterate type="lt">
                                    <p:tmPct val="10000"/>
                                  </p:iterate>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p:cTn id="5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金明的预算方案</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en-US" altLang="zh-CN" dirty="0" smtClean="0">
                <a:latin typeface="Bookman Old Style" panose="02050604050505020204" pitchFamily="18" charset="0"/>
              </a:rPr>
              <a:t>n</a:t>
            </a:r>
            <a:r>
              <a:rPr lang="zh-CN" altLang="en-US" dirty="0" smtClean="0">
                <a:latin typeface="Bookman Old Style" panose="02050604050505020204" pitchFamily="18" charset="0"/>
              </a:rPr>
              <a:t>元钱买物品。物品分为主件和附件两种，每个主件可以有</a:t>
            </a:r>
            <a:r>
              <a:rPr lang="en-US" altLang="zh-CN" dirty="0" smtClean="0">
                <a:latin typeface="Bookman Old Style" panose="02050604050505020204" pitchFamily="18" charset="0"/>
              </a:rPr>
              <a:t>0</a:t>
            </a:r>
            <a:r>
              <a:rPr lang="zh-CN" altLang="en-US" dirty="0" smtClean="0">
                <a:latin typeface="Bookman Old Style" panose="02050604050505020204" pitchFamily="18" charset="0"/>
              </a:rPr>
              <a:t>个、</a:t>
            </a:r>
            <a:r>
              <a:rPr lang="en-US" altLang="zh-CN" dirty="0" smtClean="0">
                <a:latin typeface="Bookman Old Style" panose="02050604050505020204" pitchFamily="18" charset="0"/>
              </a:rPr>
              <a:t>1</a:t>
            </a:r>
            <a:r>
              <a:rPr lang="zh-CN" altLang="en-US" dirty="0" smtClean="0">
                <a:latin typeface="Bookman Old Style" panose="02050604050505020204" pitchFamily="18" charset="0"/>
              </a:rPr>
              <a:t>个或</a:t>
            </a:r>
            <a:r>
              <a:rPr lang="en-US" altLang="zh-CN" dirty="0" smtClean="0">
                <a:latin typeface="Bookman Old Style" panose="02050604050505020204" pitchFamily="18" charset="0"/>
              </a:rPr>
              <a:t>2</a:t>
            </a:r>
            <a:r>
              <a:rPr lang="zh-CN" altLang="en-US" dirty="0" smtClean="0">
                <a:latin typeface="Bookman Old Style" panose="02050604050505020204" pitchFamily="18" charset="0"/>
              </a:rPr>
              <a:t>个附件，附件不会再有附件。购买附件必须先购买对应的主件。</a:t>
            </a:r>
            <a:endParaRPr lang="en-US" altLang="zh-CN" dirty="0" smtClean="0">
              <a:latin typeface="Bookman Old Style" panose="02050604050505020204" pitchFamily="18" charset="0"/>
            </a:endParaRPr>
          </a:p>
          <a:p>
            <a:r>
              <a:rPr lang="zh-CN" altLang="en-US" dirty="0">
                <a:latin typeface="Bookman Old Style" panose="02050604050505020204" pitchFamily="18" charset="0"/>
              </a:rPr>
              <a:t>每</a:t>
            </a:r>
            <a:r>
              <a:rPr lang="zh-CN" altLang="en-US" dirty="0" smtClean="0">
                <a:latin typeface="Bookman Old Style" panose="02050604050505020204" pitchFamily="18" charset="0"/>
              </a:rPr>
              <a:t>件物品有价值和重要度，最大化购买物品的重要度之和</a:t>
            </a:r>
            <a:endParaRPr lang="en-US" altLang="zh-CN" dirty="0" smtClean="0">
              <a:latin typeface="Bookman Old Style" panose="02050604050505020204" pitchFamily="18" charset="0"/>
            </a:endParaRPr>
          </a:p>
          <a:p>
            <a:r>
              <a:rPr lang="en-US" altLang="zh-CN" dirty="0" smtClean="0">
                <a:latin typeface="Bookman Old Style" panose="02050604050505020204" pitchFamily="18" charset="0"/>
              </a:rPr>
              <a:t>n &lt;= 3200</a:t>
            </a:r>
            <a:r>
              <a:rPr lang="zh-CN" altLang="en-US" dirty="0" smtClean="0">
                <a:latin typeface="Bookman Old Style" panose="02050604050505020204" pitchFamily="18" charset="0"/>
              </a:rPr>
              <a:t>， 物品个数</a:t>
            </a:r>
            <a:r>
              <a:rPr lang="en-US" altLang="zh-CN" dirty="0" smtClean="0">
                <a:latin typeface="Bookman Old Style" panose="02050604050505020204" pitchFamily="18" charset="0"/>
              </a:rPr>
              <a:t>m</a:t>
            </a:r>
            <a:r>
              <a:rPr lang="zh-CN" altLang="en-US" dirty="0" smtClean="0">
                <a:latin typeface="Bookman Old Style" panose="02050604050505020204" pitchFamily="18" charset="0"/>
              </a:rPr>
              <a:t> </a:t>
            </a:r>
            <a:r>
              <a:rPr lang="en-US" altLang="zh-CN" dirty="0" smtClean="0">
                <a:latin typeface="Bookman Old Style" panose="02050604050505020204" pitchFamily="18" charset="0"/>
              </a:rPr>
              <a:t>&lt;= 60</a:t>
            </a:r>
          </a:p>
          <a:p>
            <a:r>
              <a:rPr lang="en-US" altLang="zh-CN" dirty="0" smtClean="0">
                <a:latin typeface="Bookman Old Style" panose="02050604050505020204" pitchFamily="18" charset="0"/>
              </a:rPr>
              <a:t>NOIP 2006 senior p2</a:t>
            </a:r>
          </a:p>
        </p:txBody>
      </p:sp>
    </p:spTree>
    <p:extLst>
      <p:ext uri="{BB962C8B-B14F-4D97-AF65-F5344CB8AC3E}">
        <p14:creationId xmlns:p14="http://schemas.microsoft.com/office/powerpoint/2010/main" val="18151496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金明的预算方案</a:t>
            </a:r>
            <a:endParaRPr lang="zh-CN" altLang="en-US" dirty="0">
              <a:latin typeface="+mn-ea"/>
              <a:ea typeface="+mn-ea"/>
            </a:endParaRPr>
          </a:p>
        </p:txBody>
      </p:sp>
      <p:sp>
        <p:nvSpPr>
          <p:cNvPr id="3" name="内容占位符 2"/>
          <p:cNvSpPr>
            <a:spLocks noGrp="1"/>
          </p:cNvSpPr>
          <p:nvPr>
            <p:ph sz="quarter" idx="1"/>
          </p:nvPr>
        </p:nvSpPr>
        <p:spPr/>
        <p:txBody>
          <a:bodyPr>
            <a:normAutofit/>
          </a:bodyPr>
          <a:lstStyle/>
          <a:p>
            <a:r>
              <a:rPr lang="zh-CN" altLang="en-US" dirty="0" smtClean="0">
                <a:latin typeface="Bookman Old Style" panose="02050604050505020204" pitchFamily="18" charset="0"/>
              </a:rPr>
              <a:t>分组背包</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将主件和其对应的附件看作一组物品</a:t>
            </a:r>
            <a:endParaRPr lang="en-US" altLang="zh-CN" dirty="0" smtClean="0">
              <a:latin typeface="Bookman Old Style" panose="02050604050505020204" pitchFamily="18" charset="0"/>
            </a:endParaRPr>
          </a:p>
          <a:p>
            <a:pPr lvl="1"/>
            <a:r>
              <a:rPr lang="zh-CN" altLang="en-US" dirty="0" smtClean="0">
                <a:latin typeface="Bookman Old Style" panose="02050604050505020204" pitchFamily="18" charset="0"/>
              </a:rPr>
              <a:t>至多</a:t>
            </a:r>
            <a:r>
              <a:rPr lang="en-US" altLang="zh-CN" dirty="0" smtClean="0">
                <a:latin typeface="Bookman Old Style" panose="02050604050505020204" pitchFamily="18" charset="0"/>
              </a:rPr>
              <a:t>4</a:t>
            </a:r>
            <a:r>
              <a:rPr lang="zh-CN" altLang="en-US" dirty="0" smtClean="0">
                <a:latin typeface="Bookman Old Style" panose="02050604050505020204" pitchFamily="18" charset="0"/>
              </a:rPr>
              <a:t>种情况：</a:t>
            </a:r>
            <a:endParaRPr lang="en-US" altLang="zh-CN" dirty="0" smtClean="0">
              <a:latin typeface="Bookman Old Style" panose="02050604050505020204" pitchFamily="18" charset="0"/>
            </a:endParaRPr>
          </a:p>
          <a:p>
            <a:pPr lvl="2"/>
            <a:r>
              <a:rPr lang="zh-CN" altLang="en-US" dirty="0">
                <a:latin typeface="Bookman Old Style" panose="02050604050505020204" pitchFamily="18" charset="0"/>
              </a:rPr>
              <a:t>仅主</a:t>
            </a:r>
            <a:r>
              <a:rPr lang="zh-CN" altLang="en-US" dirty="0" smtClean="0">
                <a:latin typeface="Bookman Old Style" panose="02050604050505020204" pitchFamily="18" charset="0"/>
              </a:rPr>
              <a:t>件</a:t>
            </a:r>
            <a:endParaRPr lang="en-US" altLang="zh-CN" dirty="0" smtClean="0">
              <a:latin typeface="Bookman Old Style" panose="02050604050505020204" pitchFamily="18" charset="0"/>
            </a:endParaRPr>
          </a:p>
          <a:p>
            <a:pPr lvl="2"/>
            <a:r>
              <a:rPr lang="zh-CN" altLang="en-US" dirty="0">
                <a:latin typeface="Bookman Old Style" panose="02050604050505020204" pitchFamily="18" charset="0"/>
              </a:rPr>
              <a:t>主</a:t>
            </a:r>
            <a:r>
              <a:rPr lang="zh-CN" altLang="en-US" dirty="0" smtClean="0">
                <a:latin typeface="Bookman Old Style" panose="02050604050505020204" pitchFamily="18" charset="0"/>
              </a:rPr>
              <a:t>件 </a:t>
            </a:r>
            <a:r>
              <a:rPr lang="en-US" altLang="zh-CN" dirty="0" smtClean="0">
                <a:latin typeface="Bookman Old Style" panose="02050604050505020204" pitchFamily="18" charset="0"/>
              </a:rPr>
              <a:t>+ </a:t>
            </a:r>
            <a:r>
              <a:rPr lang="zh-CN" altLang="en-US" dirty="0" smtClean="0">
                <a:latin typeface="Bookman Old Style" panose="02050604050505020204" pitchFamily="18" charset="0"/>
              </a:rPr>
              <a:t>附件</a:t>
            </a:r>
            <a:r>
              <a:rPr lang="en-US" altLang="zh-CN" dirty="0" smtClean="0">
                <a:latin typeface="Bookman Old Style" panose="02050604050505020204" pitchFamily="18" charset="0"/>
              </a:rPr>
              <a:t>1</a:t>
            </a:r>
          </a:p>
          <a:p>
            <a:pPr lvl="2"/>
            <a:r>
              <a:rPr lang="zh-CN" altLang="en-US" dirty="0">
                <a:latin typeface="Bookman Old Style" panose="02050604050505020204" pitchFamily="18" charset="0"/>
              </a:rPr>
              <a:t>主</a:t>
            </a:r>
            <a:r>
              <a:rPr lang="zh-CN" altLang="en-US" dirty="0" smtClean="0">
                <a:latin typeface="Bookman Old Style" panose="02050604050505020204" pitchFamily="18" charset="0"/>
              </a:rPr>
              <a:t>件 </a:t>
            </a:r>
            <a:r>
              <a:rPr lang="en-US" altLang="zh-CN" dirty="0" smtClean="0">
                <a:latin typeface="Bookman Old Style" panose="02050604050505020204" pitchFamily="18" charset="0"/>
              </a:rPr>
              <a:t>+ </a:t>
            </a:r>
            <a:r>
              <a:rPr lang="zh-CN" altLang="en-US" dirty="0" smtClean="0">
                <a:latin typeface="Bookman Old Style" panose="02050604050505020204" pitchFamily="18" charset="0"/>
              </a:rPr>
              <a:t>附件</a:t>
            </a:r>
            <a:r>
              <a:rPr lang="en-US" altLang="zh-CN" dirty="0" smtClean="0">
                <a:latin typeface="Bookman Old Style" panose="02050604050505020204" pitchFamily="18" charset="0"/>
              </a:rPr>
              <a:t>2</a:t>
            </a:r>
          </a:p>
          <a:p>
            <a:pPr lvl="2"/>
            <a:r>
              <a:rPr lang="zh-CN" altLang="en-US" dirty="0">
                <a:latin typeface="Bookman Old Style" panose="02050604050505020204" pitchFamily="18" charset="0"/>
              </a:rPr>
              <a:t>主</a:t>
            </a:r>
            <a:r>
              <a:rPr lang="zh-CN" altLang="en-US" dirty="0" smtClean="0">
                <a:latin typeface="Bookman Old Style" panose="02050604050505020204" pitchFamily="18" charset="0"/>
              </a:rPr>
              <a:t>件 </a:t>
            </a:r>
            <a:r>
              <a:rPr lang="en-US" altLang="zh-CN" dirty="0" smtClean="0">
                <a:latin typeface="Bookman Old Style" panose="02050604050505020204" pitchFamily="18" charset="0"/>
              </a:rPr>
              <a:t>+ </a:t>
            </a:r>
            <a:r>
              <a:rPr lang="zh-CN" altLang="en-US" dirty="0" smtClean="0">
                <a:latin typeface="Bookman Old Style" panose="02050604050505020204" pitchFamily="18" charset="0"/>
              </a:rPr>
              <a:t>附件</a:t>
            </a:r>
            <a:r>
              <a:rPr lang="en-US" altLang="zh-CN" dirty="0" smtClean="0">
                <a:latin typeface="Bookman Old Style" panose="02050604050505020204" pitchFamily="18" charset="0"/>
              </a:rPr>
              <a:t>1 + </a:t>
            </a:r>
            <a:r>
              <a:rPr lang="zh-CN" altLang="en-US" dirty="0" smtClean="0">
                <a:latin typeface="Bookman Old Style" panose="02050604050505020204" pitchFamily="18" charset="0"/>
              </a:rPr>
              <a:t>附件</a:t>
            </a:r>
            <a:r>
              <a:rPr lang="en-US" altLang="zh-CN" dirty="0" smtClean="0">
                <a:latin typeface="Bookman Old Style" panose="02050604050505020204" pitchFamily="18" charset="0"/>
              </a:rPr>
              <a:t>2</a:t>
            </a:r>
          </a:p>
          <a:p>
            <a:r>
              <a:rPr lang="zh-CN" altLang="en-US" dirty="0" smtClean="0">
                <a:latin typeface="Bookman Old Style" panose="02050604050505020204" pitchFamily="18" charset="0"/>
              </a:rPr>
              <a:t>时间复杂度</a:t>
            </a:r>
            <a:endParaRPr lang="en-US" altLang="zh-CN" dirty="0" smtClean="0">
              <a:latin typeface="Bookman Old Style" panose="02050604050505020204" pitchFamily="18" charset="0"/>
            </a:endParaRPr>
          </a:p>
          <a:p>
            <a:pPr lvl="1"/>
            <a:r>
              <a:rPr lang="en-US" altLang="zh-CN" dirty="0" smtClean="0">
                <a:latin typeface="Bookman Old Style" panose="02050604050505020204" pitchFamily="18" charset="0"/>
              </a:rPr>
              <a:t>O</a:t>
            </a:r>
            <a:r>
              <a:rPr lang="zh-CN" altLang="en-US" dirty="0" smtClean="0">
                <a:latin typeface="Bookman Old Style" panose="02050604050505020204" pitchFamily="18" charset="0"/>
              </a:rPr>
              <a:t>（</a:t>
            </a:r>
            <a:r>
              <a:rPr lang="en-US" altLang="zh-CN" dirty="0" smtClean="0">
                <a:latin typeface="Bookman Old Style" panose="02050604050505020204" pitchFamily="18" charset="0"/>
              </a:rPr>
              <a:t>n*m</a:t>
            </a:r>
            <a:r>
              <a:rPr lang="zh-CN" altLang="en-US" dirty="0" smtClean="0">
                <a:latin typeface="Bookman Old Style" panose="02050604050505020204" pitchFamily="18" charset="0"/>
              </a:rPr>
              <a:t>）</a:t>
            </a:r>
            <a:endParaRPr lang="en-US" altLang="zh-CN" dirty="0" smtClean="0">
              <a:latin typeface="Bookman Old Style" panose="02050604050505020204" pitchFamily="18" charset="0"/>
            </a:endParaRPr>
          </a:p>
        </p:txBody>
      </p:sp>
    </p:spTree>
    <p:extLst>
      <p:ext uri="{BB962C8B-B14F-4D97-AF65-F5344CB8AC3E}">
        <p14:creationId xmlns:p14="http://schemas.microsoft.com/office/powerpoint/2010/main" val="24138922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grpId="0" nodeType="withEffect">
                                  <p:stCondLst>
                                    <p:cond delay="0"/>
                                  </p:stCondLst>
                                  <p:iterate type="lt">
                                    <p:tmPct val="10000"/>
                                  </p:iterate>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grpId="0" nodeType="withEffect">
                                  <p:stCondLst>
                                    <p:cond delay="0"/>
                                  </p:stCondLst>
                                  <p:iterate type="lt">
                                    <p:tmPct val="10000"/>
                                  </p:iterate>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iterate type="lt">
                                    <p:tmPct val="10000"/>
                                  </p:iterate>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par>
                                <p:cTn id="47" presetID="53" presetClass="entr" presetSubtype="16" fill="hold" grpId="0" nodeType="withEffect">
                                  <p:stCondLst>
                                    <p:cond delay="0"/>
                                  </p:stCondLst>
                                  <p:iterate type="lt">
                                    <p:tmPct val="10000"/>
                                  </p:iterate>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1192</TotalTime>
  <Words>1863</Words>
  <Application>Microsoft Office PowerPoint</Application>
  <PresentationFormat>全屏显示(4:3)</PresentationFormat>
  <Paragraphs>234</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质朴</vt:lpstr>
      <vt:lpstr>动态规划及其应用（二）</vt:lpstr>
      <vt:lpstr>动态规划术语</vt:lpstr>
      <vt:lpstr>动态规划</vt:lpstr>
      <vt:lpstr>拦截导弹</vt:lpstr>
      <vt:lpstr>拦截导弹</vt:lpstr>
      <vt:lpstr>合唱队形</vt:lpstr>
      <vt:lpstr>合唱队形</vt:lpstr>
      <vt:lpstr>金明的预算方案</vt:lpstr>
      <vt:lpstr>金明的预算方案</vt:lpstr>
      <vt:lpstr>花匠</vt:lpstr>
      <vt:lpstr>花匠</vt:lpstr>
      <vt:lpstr>乌龟棋</vt:lpstr>
      <vt:lpstr>乌龟棋</vt:lpstr>
      <vt:lpstr>传纸条</vt:lpstr>
      <vt:lpstr>传纸条</vt:lpstr>
      <vt:lpstr>矩阵取数游戏</vt:lpstr>
      <vt:lpstr>矩阵取数游戏</vt:lpstr>
      <vt:lpstr>过河</vt:lpstr>
      <vt:lpstr>过河</vt:lpstr>
      <vt:lpstr>能量项链</vt:lpstr>
      <vt:lpstr>能量项链</vt:lpstr>
      <vt:lpstr>2^k进制数</vt:lpstr>
      <vt:lpstr>2^k进制数</vt:lpstr>
      <vt:lpstr>加分二叉树</vt:lpstr>
      <vt:lpstr>加分二叉树</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动态规划问题优化模式</dc:title>
  <dc:creator>dell</dc:creator>
  <cp:lastModifiedBy>coolyangzc</cp:lastModifiedBy>
  <cp:revision>365</cp:revision>
  <dcterms:created xsi:type="dcterms:W3CDTF">2014-07-01T03:49:37Z</dcterms:created>
  <dcterms:modified xsi:type="dcterms:W3CDTF">2014-07-12T04:50:17Z</dcterms:modified>
</cp:coreProperties>
</file>