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9" r:id="rId3"/>
    <p:sldId id="258" r:id="rId4"/>
    <p:sldId id="257" r:id="rId5"/>
    <p:sldId id="311" r:id="rId6"/>
    <p:sldId id="312" r:id="rId7"/>
    <p:sldId id="313" r:id="rId8"/>
    <p:sldId id="314" r:id="rId9"/>
    <p:sldId id="321" r:id="rId10"/>
    <p:sldId id="322" r:id="rId11"/>
    <p:sldId id="317" r:id="rId12"/>
    <p:sldId id="318" r:id="rId13"/>
    <p:sldId id="319" r:id="rId14"/>
    <p:sldId id="320" r:id="rId15"/>
    <p:sldId id="300" r:id="rId16"/>
    <p:sldId id="301" r:id="rId17"/>
    <p:sldId id="293" r:id="rId18"/>
    <p:sldId id="294" r:id="rId19"/>
    <p:sldId id="297" r:id="rId20"/>
    <p:sldId id="298" r:id="rId21"/>
    <p:sldId id="299" r:id="rId22"/>
    <p:sldId id="307" r:id="rId23"/>
    <p:sldId id="308" r:id="rId24"/>
    <p:sldId id="309" r:id="rId25"/>
    <p:sldId id="310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2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4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动态规划问题优化模式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杨志灿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 Sum of Number of Inversions in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 smtClean="0"/>
              <a:t>个互异数字的全排列中的逆序对总数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k! </a:t>
            </a:r>
            <a:r>
              <a:rPr lang="zh-CN" altLang="en-US" dirty="0" smtClean="0"/>
              <a:t>* </a:t>
            </a:r>
            <a:r>
              <a:rPr lang="en-US" altLang="zh-CN" dirty="0" smtClean="0"/>
              <a:t>k * (k-1) / 4</a:t>
            </a:r>
          </a:p>
          <a:p>
            <a:r>
              <a:rPr lang="zh-CN" altLang="en-US" dirty="0" smtClean="0"/>
              <a:t>数位统计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从右往左逐位确定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使用树状数组求比当前数字小的数字个数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的逆元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(10^9+7 + 1)/2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65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Power </a:t>
            </a:r>
            <a:r>
              <a:rPr lang="en-US" altLang="zh-CN" dirty="0" err="1"/>
              <a:t>Defence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目的以从</a:t>
            </a:r>
            <a:r>
              <a:rPr lang="en-US" altLang="zh-CN" dirty="0"/>
              <a:t>1</a:t>
            </a:r>
            <a:r>
              <a:rPr lang="zh-CN" altLang="zh-CN" dirty="0"/>
              <a:t>米每秒的速度从</a:t>
            </a:r>
            <a:r>
              <a:rPr lang="en-US" altLang="zh-CN" dirty="0"/>
              <a:t>(-∞,0) </a:t>
            </a:r>
            <a:r>
              <a:rPr lang="zh-CN" altLang="zh-CN" dirty="0"/>
              <a:t>运动到</a:t>
            </a:r>
            <a:r>
              <a:rPr lang="en-US" altLang="zh-CN" dirty="0"/>
              <a:t> (+∞,0)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可以在</a:t>
            </a:r>
            <a:r>
              <a:rPr lang="en-US" altLang="zh-CN" dirty="0"/>
              <a:t>(x,1),(x,-1)</a:t>
            </a:r>
            <a:r>
              <a:rPr lang="zh-CN" altLang="zh-CN" dirty="0"/>
              <a:t>摆放</a:t>
            </a:r>
            <a:r>
              <a:rPr lang="en-US" altLang="zh-CN" dirty="0"/>
              <a:t>3</a:t>
            </a:r>
            <a:r>
              <a:rPr lang="zh-CN" altLang="zh-CN" dirty="0"/>
              <a:t>种塔：火、电、冰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其中</a:t>
            </a:r>
            <a:r>
              <a:rPr lang="en-US" altLang="zh-CN" dirty="0"/>
              <a:t>x</a:t>
            </a:r>
            <a:r>
              <a:rPr lang="zh-CN" altLang="zh-CN" dirty="0"/>
              <a:t>为</a:t>
            </a:r>
            <a:r>
              <a:rPr lang="zh-CN" altLang="zh-CN" dirty="0" smtClean="0"/>
              <a:t>整数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</a:t>
            </a:r>
            <a:r>
              <a:rPr lang="zh-CN" altLang="zh-CN" dirty="0"/>
              <a:t>种塔都有攻击半径，并给定火电塔的</a:t>
            </a:r>
            <a:r>
              <a:rPr lang="en-US" altLang="zh-CN" dirty="0" err="1" smtClean="0"/>
              <a:t>dps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目标</a:t>
            </a:r>
            <a:r>
              <a:rPr lang="zh-CN" altLang="zh-CN" dirty="0"/>
              <a:t>在</a:t>
            </a:r>
            <a:r>
              <a:rPr lang="en-US" altLang="zh-CN" dirty="0"/>
              <a:t>k</a:t>
            </a:r>
            <a:r>
              <a:rPr lang="zh-CN" altLang="zh-CN" dirty="0"/>
              <a:t>座冰塔的攻击范围内，速度将被减少至</a:t>
            </a:r>
            <a:r>
              <a:rPr lang="en-US" altLang="zh-CN" dirty="0"/>
              <a:t> 1/(k+1) </a:t>
            </a:r>
            <a:endParaRPr lang="en-US" altLang="zh-CN" dirty="0" smtClean="0"/>
          </a:p>
          <a:p>
            <a:r>
              <a:rPr lang="zh-CN" altLang="zh-CN" dirty="0" smtClean="0"/>
              <a:t>给定</a:t>
            </a:r>
            <a:r>
              <a:rPr lang="en-US" altLang="zh-CN" dirty="0"/>
              <a:t>3</a:t>
            </a:r>
            <a:r>
              <a:rPr lang="zh-CN" altLang="zh-CN" dirty="0"/>
              <a:t>种塔的数量</a:t>
            </a:r>
            <a:r>
              <a:rPr lang="en-US" altLang="zh-CN" dirty="0" err="1"/>
              <a:t>na,nb,nc</a:t>
            </a:r>
            <a:r>
              <a:rPr lang="zh-CN" altLang="zh-CN" dirty="0"/>
              <a:t>，</a:t>
            </a:r>
            <a:r>
              <a:rPr lang="zh-CN" altLang="zh-CN" dirty="0" smtClean="0"/>
              <a:t>求对</a:t>
            </a:r>
            <a:r>
              <a:rPr lang="zh-CN" altLang="zh-CN" dirty="0"/>
              <a:t>目标造成的最大</a:t>
            </a:r>
            <a:r>
              <a:rPr lang="zh-CN" altLang="zh-CN" dirty="0" smtClean="0"/>
              <a:t>伤害</a:t>
            </a:r>
            <a:endParaRPr lang="zh-CN" altLang="zh-CN" dirty="0"/>
          </a:p>
          <a:p>
            <a:r>
              <a:rPr lang="en-US" altLang="zh-CN" dirty="0" err="1"/>
              <a:t>na+nb+nc</a:t>
            </a:r>
            <a:r>
              <a:rPr lang="en-US" altLang="zh-CN" dirty="0"/>
              <a:t>&lt;=</a:t>
            </a:r>
            <a:r>
              <a:rPr lang="en-US" altLang="zh-CN" dirty="0" smtClean="0"/>
              <a:t>20</a:t>
            </a:r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175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0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Power </a:t>
            </a:r>
            <a:r>
              <a:rPr lang="en-US" altLang="zh-CN" dirty="0" err="1"/>
              <a:t>Defence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易得最优解中必然有一种方案是所有塔“密集分布”。</a:t>
            </a:r>
          </a:p>
          <a:p>
            <a:r>
              <a:rPr lang="zh-CN" altLang="zh-CN" dirty="0" smtClean="0"/>
              <a:t>所有</a:t>
            </a:r>
            <a:r>
              <a:rPr lang="zh-CN" altLang="zh-CN" dirty="0"/>
              <a:t>塔的摆放位置</a:t>
            </a:r>
            <a:r>
              <a:rPr lang="zh-CN" altLang="zh-CN" dirty="0" smtClean="0"/>
              <a:t>确定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剩每个位置摆什么塔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][x][y]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个位置，已使用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座火塔，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座电塔时造成的最大输出？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则冰塔使用了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-x-y</a:t>
            </a:r>
            <a:r>
              <a:rPr lang="zh-CN" altLang="en-US" dirty="0" smtClean="0"/>
              <a:t>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冰塔会影响单位速度，进而影响输出，后效性！</a:t>
            </a:r>
            <a:endParaRPr lang="en-US" altLang="zh-CN" dirty="0" smtClean="0"/>
          </a:p>
          <a:p>
            <a:r>
              <a:rPr lang="en-US" altLang="zh-CN" dirty="0" err="1" smtClean="0"/>
              <a:t>dfs</a:t>
            </a:r>
            <a:r>
              <a:rPr lang="zh-CN" altLang="zh-CN" dirty="0"/>
              <a:t>求出冰塔的所有可能的摆放</a:t>
            </a:r>
            <a:r>
              <a:rPr lang="zh-CN" altLang="zh-CN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冰塔的位置确定后，目标在任一段的移动速度也是确定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O(n^2)DP</a:t>
            </a:r>
            <a:r>
              <a:rPr lang="zh-CN" altLang="zh-CN" dirty="0"/>
              <a:t>求出火塔和电塔的具体摆放方案。</a:t>
            </a:r>
          </a:p>
          <a:p>
            <a:r>
              <a:rPr lang="zh-CN" altLang="zh-CN" dirty="0"/>
              <a:t>时间复杂度：</a:t>
            </a:r>
            <a:r>
              <a:rPr lang="en-US" altLang="zh-CN" dirty="0"/>
              <a:t>(C(20,10)*(</a:t>
            </a:r>
            <a:r>
              <a:rPr lang="en-US" altLang="zh-CN" dirty="0" err="1"/>
              <a:t>na+nb</a:t>
            </a:r>
            <a:r>
              <a:rPr lang="en-US" altLang="zh-CN" dirty="0"/>
              <a:t>)^2)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5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Formurosa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给定一个长度为</a:t>
            </a:r>
            <a:r>
              <a:rPr lang="en-US" altLang="zh-CN" dirty="0"/>
              <a:t>L</a:t>
            </a:r>
            <a:r>
              <a:rPr lang="zh-CN" altLang="zh-CN" dirty="0"/>
              <a:t>的仅含</a:t>
            </a:r>
            <a:r>
              <a:rPr lang="en-US" altLang="zh-CN" dirty="0"/>
              <a:t>0,1,&amp;,^,|,(),?</a:t>
            </a:r>
            <a:r>
              <a:rPr lang="zh-CN" altLang="zh-CN" dirty="0"/>
              <a:t>的表达式与</a:t>
            </a:r>
            <a:r>
              <a:rPr lang="en-US" altLang="zh-CN" dirty="0"/>
              <a:t>n</a:t>
            </a:r>
            <a:r>
              <a:rPr lang="zh-CN" altLang="zh-CN" dirty="0"/>
              <a:t>个不知道详细数值的</a:t>
            </a:r>
            <a:r>
              <a:rPr lang="en-US" altLang="zh-CN" dirty="0"/>
              <a:t>01</a:t>
            </a:r>
            <a:r>
              <a:rPr lang="zh-CN" altLang="zh-CN" dirty="0"/>
              <a:t>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可将</a:t>
            </a:r>
            <a:r>
              <a:rPr lang="zh-CN" altLang="zh-CN" dirty="0"/>
              <a:t>变量随意代入表达式中的</a:t>
            </a:r>
            <a:r>
              <a:rPr lang="en-US" altLang="zh-CN" dirty="0"/>
              <a:t>?</a:t>
            </a:r>
            <a:r>
              <a:rPr lang="zh-CN" altLang="zh-CN" dirty="0"/>
              <a:t>处（一个变量可以同时代入表达式多次），</a:t>
            </a:r>
            <a:r>
              <a:rPr lang="zh-CN" altLang="zh-CN" dirty="0" smtClean="0"/>
              <a:t>并能</a:t>
            </a:r>
            <a:r>
              <a:rPr lang="zh-CN" altLang="zh-CN" dirty="0"/>
              <a:t>知道表达式的返回值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保证</a:t>
            </a:r>
            <a:r>
              <a:rPr lang="en-US" altLang="zh-CN" dirty="0" smtClean="0"/>
              <a:t>n</a:t>
            </a:r>
            <a:r>
              <a:rPr lang="zh-CN" altLang="zh-CN" dirty="0"/>
              <a:t>个变量不全相同，求是否能够通过表达式辨别出</a:t>
            </a:r>
            <a:r>
              <a:rPr lang="en-US" altLang="zh-CN" dirty="0"/>
              <a:t>n</a:t>
            </a:r>
            <a:r>
              <a:rPr lang="zh-CN" altLang="zh-CN" dirty="0"/>
              <a:t>个变量的值，无论</a:t>
            </a:r>
            <a:r>
              <a:rPr lang="en-US" altLang="zh-CN" dirty="0"/>
              <a:t>n</a:t>
            </a:r>
            <a:r>
              <a:rPr lang="zh-CN" altLang="zh-CN" dirty="0"/>
              <a:t>个变量的值是什么。</a:t>
            </a:r>
          </a:p>
          <a:p>
            <a:r>
              <a:rPr lang="en-US" altLang="zh-CN" dirty="0"/>
              <a:t>2&lt;=</a:t>
            </a:r>
            <a:r>
              <a:rPr lang="en-US" altLang="zh-CN" dirty="0" err="1"/>
              <a:t>n,L</a:t>
            </a:r>
            <a:r>
              <a:rPr lang="en-US" altLang="zh-CN" dirty="0"/>
              <a:t>&lt;=</a:t>
            </a:r>
            <a:r>
              <a:rPr lang="en-US" altLang="zh-CN" dirty="0" smtClean="0"/>
              <a:t>10^6</a:t>
            </a:r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217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Formurosa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设某个</a:t>
            </a:r>
            <a:r>
              <a:rPr lang="en-US" altLang="zh-CN" dirty="0"/>
              <a:t>01</a:t>
            </a:r>
            <a:r>
              <a:rPr lang="zh-CN" altLang="zh-CN" dirty="0"/>
              <a:t>序列为</a:t>
            </a:r>
            <a:r>
              <a:rPr lang="en-US" altLang="zh-CN" dirty="0"/>
              <a:t>s</a:t>
            </a:r>
            <a:r>
              <a:rPr lang="zh-CN" altLang="zh-CN" dirty="0"/>
              <a:t>，设该序列带入表达式后表达式的值为</a:t>
            </a:r>
            <a:r>
              <a:rPr lang="en-US" altLang="zh-CN" dirty="0"/>
              <a:t>F(s)</a:t>
            </a:r>
            <a:r>
              <a:rPr lang="zh-CN" altLang="zh-CN" dirty="0"/>
              <a:t>，将该序列的所有</a:t>
            </a:r>
            <a:r>
              <a:rPr lang="en-US" altLang="zh-CN" dirty="0"/>
              <a:t>01</a:t>
            </a:r>
            <a:r>
              <a:rPr lang="zh-CN" altLang="zh-CN" dirty="0"/>
              <a:t>取反后为</a:t>
            </a:r>
            <a:r>
              <a:rPr lang="en-US" altLang="zh-CN" dirty="0"/>
              <a:t>-s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一个表达式可以用来辨别变量，当且仅当存在某个</a:t>
            </a:r>
            <a:r>
              <a:rPr lang="en-US" altLang="zh-CN" dirty="0"/>
              <a:t>s</a:t>
            </a:r>
            <a:r>
              <a:rPr lang="zh-CN" altLang="zh-CN" dirty="0"/>
              <a:t>满足</a:t>
            </a:r>
            <a:r>
              <a:rPr lang="en-US" altLang="zh-CN" dirty="0"/>
              <a:t>F(s)</a:t>
            </a:r>
            <a:r>
              <a:rPr lang="zh-CN" altLang="zh-CN" dirty="0"/>
              <a:t>≠</a:t>
            </a:r>
            <a:r>
              <a:rPr lang="en-US" altLang="zh-CN" dirty="0"/>
              <a:t>F(-s)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任</a:t>
            </a:r>
            <a:r>
              <a:rPr lang="zh-CN" altLang="zh-CN" dirty="0"/>
              <a:t>取一对变量</a:t>
            </a:r>
            <a:r>
              <a:rPr lang="en-US" altLang="zh-CN" dirty="0" err="1"/>
              <a:t>x,y</a:t>
            </a:r>
            <a:r>
              <a:rPr lang="zh-CN" altLang="zh-CN" dirty="0"/>
              <a:t>，且把</a:t>
            </a:r>
            <a:r>
              <a:rPr lang="en-US" altLang="zh-CN" dirty="0"/>
              <a:t>x</a:t>
            </a:r>
            <a:r>
              <a:rPr lang="zh-CN" altLang="zh-CN" dirty="0"/>
              <a:t>代入</a:t>
            </a:r>
            <a:r>
              <a:rPr lang="en-US" altLang="zh-CN" dirty="0"/>
              <a:t>s</a:t>
            </a:r>
            <a:r>
              <a:rPr lang="zh-CN" altLang="zh-CN" dirty="0"/>
              <a:t>中的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代入</a:t>
            </a:r>
            <a:r>
              <a:rPr lang="en-US" altLang="zh-CN" dirty="0"/>
              <a:t>s</a:t>
            </a:r>
            <a:r>
              <a:rPr lang="zh-CN" altLang="zh-CN" dirty="0"/>
              <a:t>中的</a:t>
            </a:r>
            <a:r>
              <a:rPr lang="en-US" altLang="zh-CN" dirty="0"/>
              <a:t>1</a:t>
            </a:r>
            <a:r>
              <a:rPr lang="zh-CN" altLang="zh-CN" dirty="0"/>
              <a:t>，得出表达式的值，同样把</a:t>
            </a:r>
            <a:r>
              <a:rPr lang="en-US" altLang="zh-CN" dirty="0"/>
              <a:t>x</a:t>
            </a:r>
            <a:r>
              <a:rPr lang="zh-CN" altLang="zh-CN" dirty="0"/>
              <a:t>带入</a:t>
            </a:r>
            <a:r>
              <a:rPr lang="en-US" altLang="zh-CN" dirty="0"/>
              <a:t>-s</a:t>
            </a:r>
            <a:r>
              <a:rPr lang="zh-CN" altLang="zh-CN" dirty="0"/>
              <a:t>中的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代入</a:t>
            </a:r>
            <a:r>
              <a:rPr lang="en-US" altLang="zh-CN" dirty="0"/>
              <a:t>-s</a:t>
            </a:r>
            <a:r>
              <a:rPr lang="zh-CN" altLang="zh-CN" dirty="0"/>
              <a:t>中的</a:t>
            </a:r>
            <a:r>
              <a:rPr lang="en-US" altLang="zh-CN" dirty="0"/>
              <a:t>1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若</a:t>
            </a:r>
            <a:r>
              <a:rPr lang="en-US" altLang="zh-CN" dirty="0"/>
              <a:t>2</a:t>
            </a:r>
            <a:r>
              <a:rPr lang="zh-CN" altLang="zh-CN" dirty="0"/>
              <a:t>次表达式的结果相同，则</a:t>
            </a:r>
            <a:r>
              <a:rPr lang="en-US" altLang="zh-CN" dirty="0"/>
              <a:t>x=y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若</a:t>
            </a:r>
            <a:r>
              <a:rPr lang="en-US" altLang="zh-CN" dirty="0"/>
              <a:t>2</a:t>
            </a:r>
            <a:r>
              <a:rPr lang="zh-CN" altLang="zh-CN" dirty="0"/>
              <a:t>次表达式不同，则</a:t>
            </a:r>
            <a:r>
              <a:rPr lang="en-US" altLang="zh-CN" dirty="0"/>
              <a:t>x</a:t>
            </a:r>
            <a:r>
              <a:rPr lang="zh-CN" altLang="zh-CN" dirty="0"/>
              <a:t>≠</a:t>
            </a:r>
            <a:r>
              <a:rPr lang="en-US" altLang="zh-CN" dirty="0"/>
              <a:t>y</a:t>
            </a:r>
            <a:r>
              <a:rPr lang="zh-CN" altLang="zh-CN" dirty="0"/>
              <a:t>，且能通过表达式的返回值判断</a:t>
            </a:r>
            <a:r>
              <a:rPr lang="en-US" altLang="zh-CN" dirty="0"/>
              <a:t>x</a:t>
            </a:r>
            <a:r>
              <a:rPr lang="zh-CN" altLang="zh-CN" dirty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n</a:t>
            </a:r>
            <a:r>
              <a:rPr lang="zh-CN" altLang="zh-CN" dirty="0"/>
              <a:t>个变量不全相同</a:t>
            </a:r>
            <a:r>
              <a:rPr lang="zh-CN" altLang="zh-CN" dirty="0" smtClean="0"/>
              <a:t>，一定</a:t>
            </a:r>
            <a:r>
              <a:rPr lang="zh-CN" altLang="zh-CN" dirty="0"/>
              <a:t>能找到</a:t>
            </a:r>
            <a:r>
              <a:rPr lang="zh-CN" altLang="zh-CN" dirty="0" smtClean="0"/>
              <a:t>一对</a:t>
            </a:r>
            <a:r>
              <a:rPr lang="zh-CN" altLang="en-US" dirty="0" smtClean="0"/>
              <a:t>互异</a:t>
            </a:r>
            <a:r>
              <a:rPr lang="zh-CN" altLang="zh-CN" dirty="0" smtClean="0"/>
              <a:t>变量</a:t>
            </a:r>
            <a:r>
              <a:rPr lang="en-US" altLang="zh-CN" dirty="0" err="1" smtClean="0"/>
              <a:t>x,y</a:t>
            </a:r>
            <a:endParaRPr lang="zh-CN" altLang="zh-CN" dirty="0"/>
          </a:p>
          <a:p>
            <a:r>
              <a:rPr lang="zh-CN" altLang="zh-CN" dirty="0"/>
              <a:t>求是否存在</a:t>
            </a:r>
            <a:r>
              <a:rPr lang="en-US" altLang="zh-CN" dirty="0"/>
              <a:t>s</a:t>
            </a:r>
            <a:r>
              <a:rPr lang="zh-CN" altLang="zh-CN" dirty="0"/>
              <a:t>满足</a:t>
            </a:r>
            <a:r>
              <a:rPr lang="en-US" altLang="zh-CN" dirty="0"/>
              <a:t>F(s)</a:t>
            </a:r>
            <a:r>
              <a:rPr lang="zh-CN" altLang="zh-CN" dirty="0"/>
              <a:t>≠</a:t>
            </a:r>
            <a:r>
              <a:rPr lang="en-US" altLang="zh-CN" dirty="0"/>
              <a:t>F(-s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bool</a:t>
            </a:r>
            <a:r>
              <a:rPr lang="zh-CN" altLang="zh-CN" dirty="0"/>
              <a:t>数组</a:t>
            </a:r>
            <a:r>
              <a:rPr lang="en-US" altLang="zh-CN" dirty="0"/>
              <a:t>F[x][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zh-CN" dirty="0"/>
              <a:t>表示是否</a:t>
            </a:r>
            <a:r>
              <a:rPr lang="zh-CN" altLang="zh-CN" dirty="0" smtClean="0"/>
              <a:t>存在某个</a:t>
            </a:r>
            <a:r>
              <a:rPr lang="en-US" altLang="zh-CN" dirty="0"/>
              <a:t>s</a:t>
            </a:r>
            <a:r>
              <a:rPr lang="zh-CN" altLang="zh-CN" dirty="0"/>
              <a:t>代入表达式</a:t>
            </a:r>
            <a:r>
              <a:rPr lang="en-US" altLang="zh-CN" dirty="0"/>
              <a:t>x</a:t>
            </a:r>
            <a:r>
              <a:rPr lang="zh-CN" altLang="zh-CN" dirty="0"/>
              <a:t>后的回值为</a:t>
            </a:r>
            <a:r>
              <a:rPr lang="en-US" altLang="zh-CN" dirty="0" err="1"/>
              <a:t>i</a:t>
            </a:r>
            <a:r>
              <a:rPr lang="zh-CN" altLang="zh-CN" dirty="0"/>
              <a:t>，且</a:t>
            </a:r>
            <a:r>
              <a:rPr lang="en-US" altLang="zh-CN" dirty="0"/>
              <a:t>-s</a:t>
            </a:r>
            <a:r>
              <a:rPr lang="zh-CN" altLang="zh-CN" dirty="0"/>
              <a:t>代入的返回值为</a:t>
            </a:r>
            <a:r>
              <a:rPr lang="en-US" altLang="zh-CN" dirty="0"/>
              <a:t>j</a:t>
            </a:r>
            <a:r>
              <a:rPr lang="zh-CN" altLang="zh-CN" dirty="0"/>
              <a:t>的情况。</a:t>
            </a:r>
          </a:p>
          <a:p>
            <a:r>
              <a:rPr lang="zh-CN" altLang="zh-CN" dirty="0"/>
              <a:t>把一个表达式以运算符分成左右</a:t>
            </a:r>
            <a:r>
              <a:rPr lang="en-US" altLang="zh-CN" dirty="0"/>
              <a:t>2</a:t>
            </a:r>
            <a:r>
              <a:rPr lang="zh-CN" altLang="zh-CN" dirty="0"/>
              <a:t>部分</a:t>
            </a:r>
            <a:r>
              <a:rPr lang="en-US" altLang="zh-CN" dirty="0"/>
              <a:t>DP</a:t>
            </a:r>
            <a:r>
              <a:rPr lang="zh-CN" altLang="zh-CN" dirty="0"/>
              <a:t>解决。</a:t>
            </a:r>
          </a:p>
          <a:p>
            <a:r>
              <a:rPr lang="zh-CN" altLang="zh-CN" smtClean="0"/>
              <a:t>时间</a:t>
            </a:r>
            <a:r>
              <a:rPr lang="zh-CN" altLang="zh-CN" dirty="0"/>
              <a:t>复杂度：</a:t>
            </a:r>
            <a:r>
              <a:rPr lang="en-US" altLang="zh-CN" dirty="0"/>
              <a:t>O(L)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1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Painting The 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的矩阵，部分格子已染色。</a:t>
            </a:r>
            <a:r>
              <a:rPr lang="en-US" altLang="zh-CN" dirty="0" err="1" smtClean="0"/>
              <a:t>ainta</a:t>
            </a:r>
            <a:r>
              <a:rPr lang="zh-CN" altLang="en-US" dirty="0" smtClean="0"/>
              <a:t>遵循如下规则行动。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若每列每行都至少有一个格子染色，停止。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随机选取一个格子，无论是否染色都将其涂色。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休息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分钟，回到第一步</a:t>
            </a:r>
            <a:endParaRPr lang="zh-CN" altLang="en-US" dirty="0"/>
          </a:p>
          <a:p>
            <a:r>
              <a:rPr lang="zh-CN" altLang="en-US" dirty="0" smtClean="0"/>
              <a:t>求</a:t>
            </a:r>
            <a:r>
              <a:rPr lang="en-US" altLang="zh-CN" dirty="0" err="1" smtClean="0"/>
              <a:t>ainta</a:t>
            </a:r>
            <a:r>
              <a:rPr lang="zh-CN" altLang="en-US" dirty="0" smtClean="0"/>
              <a:t>停下的期望时间。</a:t>
            </a:r>
            <a:endParaRPr lang="en-US" altLang="zh-CN" dirty="0" smtClean="0"/>
          </a:p>
          <a:p>
            <a:r>
              <a:rPr lang="en-US" altLang="zh-CN" dirty="0" smtClean="0"/>
              <a:t>1&lt;=n&lt;=2000</a:t>
            </a:r>
            <a:endParaRPr lang="en-US" altLang="zh-CN" dirty="0"/>
          </a:p>
          <a:p>
            <a:r>
              <a:rPr lang="en-US" altLang="zh-CN" dirty="0" smtClean="0"/>
              <a:t>TL:1s</a:t>
            </a:r>
            <a:r>
              <a:rPr lang="en-US" altLang="zh-CN" dirty="0"/>
              <a:t>	</a:t>
            </a:r>
            <a:r>
              <a:rPr lang="en-US" altLang="zh-CN" dirty="0" smtClean="0"/>
              <a:t>ML:256M</a:t>
            </a:r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398 B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7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Painting The Wall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易知相对位置无关，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表示还有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列未满足条件时到停止的期望时间。</a:t>
            </a:r>
            <a:endParaRPr lang="en-US" altLang="zh-CN" dirty="0" smtClean="0"/>
          </a:p>
          <a:p>
            <a:r>
              <a:rPr lang="zh-CN" altLang="en-US" dirty="0" smtClean="0"/>
              <a:t>高斯方程组？</a:t>
            </a:r>
            <a:endParaRPr lang="en-US" altLang="zh-CN" dirty="0" smtClean="0"/>
          </a:p>
          <a:p>
            <a:r>
              <a:rPr lang="pt-BR" altLang="zh-CN" dirty="0" smtClean="0"/>
              <a:t>f[i][j</a:t>
            </a:r>
            <a:r>
              <a:rPr lang="pt-BR" altLang="zh-CN" dirty="0"/>
              <a:t>] = 1 + </a:t>
            </a:r>
            <a:r>
              <a:rPr lang="pt-BR" altLang="zh-CN" dirty="0" smtClean="0"/>
              <a:t>{f[i-1][j-1]*     i*    j</a:t>
            </a:r>
            <a:r>
              <a:rPr lang="pt-BR" altLang="zh-CN" dirty="0"/>
              <a:t> </a:t>
            </a:r>
            <a:r>
              <a:rPr lang="pt-BR" altLang="zh-CN" dirty="0" smtClean="0"/>
              <a:t>+	 			f[i-1][j]  *     i*(n-j) + 				f[i][j-1]  * (n-i)*    j +				f[i][j]    * (n-i)*(n-j) </a:t>
            </a:r>
            <a:r>
              <a:rPr lang="en-US" altLang="zh-CN" dirty="0" smtClean="0"/>
              <a:t>} / n^2</a:t>
            </a:r>
          </a:p>
          <a:p>
            <a:r>
              <a:rPr lang="zh-CN" altLang="en-US" dirty="0" smtClean="0"/>
              <a:t>将右边的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移到左边，即可得到递推式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6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Cirno’s</a:t>
            </a:r>
            <a:r>
              <a:rPr lang="en-US" altLang="zh-CN" dirty="0"/>
              <a:t> Present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个节点的树，每个节点等概率分给三个人中的一位。将不属于同一个人的节点之间的边删去。若某个人有</a:t>
            </a:r>
            <a:r>
              <a:rPr lang="en-US" altLang="zh-CN" dirty="0"/>
              <a:t>X</a:t>
            </a:r>
            <a:r>
              <a:rPr lang="zh-CN" altLang="en-US" dirty="0"/>
              <a:t>个规模为奇数的连通块，</a:t>
            </a:r>
            <a:r>
              <a:rPr lang="en-US" altLang="zh-CN" dirty="0"/>
              <a:t>Y</a:t>
            </a:r>
            <a:r>
              <a:rPr lang="zh-CN" altLang="en-US" dirty="0"/>
              <a:t>个规模为偶数的连通块，则其贡献为</a:t>
            </a:r>
            <a:r>
              <a:rPr lang="en-US" altLang="zh-CN" dirty="0"/>
              <a:t>max(0,X-Y)</a:t>
            </a:r>
            <a:r>
              <a:rPr lang="zh-CN" altLang="en-US" dirty="0"/>
              <a:t>。求三人贡献的期望和。</a:t>
            </a:r>
          </a:p>
          <a:p>
            <a:r>
              <a:rPr lang="zh-CN" altLang="en-US" dirty="0"/>
              <a:t>多组数据</a:t>
            </a:r>
          </a:p>
          <a:p>
            <a:r>
              <a:rPr lang="en-US" altLang="zh-CN" dirty="0"/>
              <a:t>n&lt;=300</a:t>
            </a:r>
          </a:p>
          <a:p>
            <a:r>
              <a:rPr lang="en-US" altLang="zh-CN" dirty="0"/>
              <a:t>TL:8s	</a:t>
            </a:r>
            <a:r>
              <a:rPr lang="en-US" altLang="zh-CN" dirty="0" smtClean="0"/>
              <a:t>ML:32M</a:t>
            </a:r>
          </a:p>
          <a:p>
            <a:r>
              <a:rPr lang="en-US" altLang="zh-CN" dirty="0"/>
              <a:t>The 2013 ACM-ICPC Asia Nanjing Regional Contest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1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Cirno’s</a:t>
            </a:r>
            <a:r>
              <a:rPr lang="en-US" altLang="zh-CN" dirty="0" smtClean="0"/>
              <a:t> Present</a:t>
            </a:r>
            <a:endParaRPr lang="zh-CN" altLang="en-US" dirty="0" smtClean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树规？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][0..1][X-Y][X-Y][X-Y]?</a:t>
            </a:r>
          </a:p>
          <a:p>
            <a:r>
              <a:rPr lang="zh-CN" altLang="en-US" dirty="0"/>
              <a:t>三</a:t>
            </a:r>
            <a:r>
              <a:rPr lang="zh-CN" altLang="en-US" dirty="0" smtClean="0"/>
              <a:t>人是等价的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出一人的期望贡献后*</a:t>
            </a:r>
            <a:r>
              <a:rPr lang="en-US" altLang="zh-CN" dirty="0" smtClean="0"/>
              <a:t>3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4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Levko</a:t>
            </a:r>
            <a:r>
              <a:rPr lang="en-US" altLang="zh-CN" dirty="0"/>
              <a:t> and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给定一长度为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的小写字母串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，求有多少长度为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的小写字母串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，满足如下条件的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zh-CN" altLang="en-US" dirty="0" smtClean="0"/>
              <a:t>恰有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&lt;=j&lt;=n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..j]</a:t>
            </a:r>
            <a:r>
              <a:rPr lang="zh-CN" altLang="en-US" dirty="0" smtClean="0"/>
              <a:t>的字典序大于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..j]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, k &lt;= 2000</a:t>
            </a:r>
            <a:endParaRPr lang="en-US" altLang="zh-CN" dirty="0"/>
          </a:p>
          <a:p>
            <a:r>
              <a:rPr lang="en-US" altLang="zh-CN" dirty="0" smtClean="0"/>
              <a:t>TL:1s</a:t>
            </a:r>
            <a:r>
              <a:rPr lang="en-US" altLang="zh-CN" dirty="0"/>
              <a:t>	ML:256M</a:t>
            </a:r>
          </a:p>
          <a:p>
            <a:r>
              <a:rPr lang="en-US" altLang="zh-CN" dirty="0" err="1"/>
              <a:t>CodeForces</a:t>
            </a:r>
            <a:r>
              <a:rPr lang="en-US" altLang="zh-CN" dirty="0"/>
              <a:t> </a:t>
            </a:r>
            <a:r>
              <a:rPr lang="en-US" altLang="zh-CN" dirty="0" smtClean="0"/>
              <a:t>360 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0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Bookman Old Style" panose="02050604050505020204" pitchFamily="18" charset="0"/>
              </a:rPr>
              <a:t>Dynamic Programming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求解决策过程最优化的数学方法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适用</a:t>
            </a:r>
            <a:r>
              <a:rPr lang="zh-CN" altLang="en-US" dirty="0" smtClean="0">
                <a:latin typeface="Bookman Old Style" panose="02050604050505020204" pitchFamily="18" charset="0"/>
              </a:rPr>
              <a:t>条件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最优化</a:t>
            </a:r>
            <a:r>
              <a:rPr lang="zh-CN" altLang="en-US" dirty="0" smtClean="0">
                <a:latin typeface="Bookman Old Style" panose="02050604050505020204" pitchFamily="18" charset="0"/>
              </a:rPr>
              <a:t>原理（最优子结构性质）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无后效</a:t>
            </a:r>
            <a:r>
              <a:rPr lang="zh-CN" altLang="en-US" dirty="0" smtClean="0">
                <a:latin typeface="Bookman Old Style" panose="02050604050505020204" pitchFamily="18" charset="0"/>
              </a:rPr>
              <a:t>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子</a:t>
            </a:r>
            <a:r>
              <a:rPr lang="zh-CN" altLang="en-US" dirty="0" smtClean="0">
                <a:latin typeface="Bookman Old Style" panose="02050604050505020204" pitchFamily="18" charset="0"/>
              </a:rPr>
              <a:t>问题的重叠性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范围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因同样有状态、转移方程、无后效性等性质，故将递推等类型也纳入</a:t>
            </a:r>
            <a:r>
              <a:rPr lang="en-US" altLang="zh-CN" dirty="0" smtClean="0">
                <a:latin typeface="Bookman Old Style" panose="02050604050505020204" pitchFamily="18" charset="0"/>
              </a:rPr>
              <a:t>DP</a:t>
            </a:r>
            <a:r>
              <a:rPr lang="zh-CN" altLang="en-US" dirty="0" smtClean="0">
                <a:latin typeface="Bookman Old Style" panose="02050604050505020204" pitchFamily="18" charset="0"/>
              </a:rPr>
              <a:t>之下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如计算方案数、期望值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Levko</a:t>
            </a:r>
            <a:r>
              <a:rPr lang="en-US" altLang="zh-CN" dirty="0"/>
              <a:t> and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对于一个串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，从位置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开始的子串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..j]</a:t>
            </a:r>
            <a:r>
              <a:rPr lang="zh-CN" altLang="en-US" dirty="0" smtClean="0"/>
              <a:t>中有多少</a:t>
            </a:r>
            <a:r>
              <a:rPr lang="en-US" altLang="zh-CN" dirty="0" smtClean="0"/>
              <a:t>j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..j]</a:t>
            </a:r>
            <a:r>
              <a:rPr lang="zh-CN" altLang="en-US" dirty="0" smtClean="0"/>
              <a:t>字典序大于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..j]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，找到</a:t>
            </a:r>
            <a:r>
              <a:rPr lang="zh-CN" altLang="en-US" dirty="0"/>
              <a:t>最近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k(k&gt;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t[k]</a:t>
            </a:r>
            <a:r>
              <a:rPr lang="zh-CN" altLang="en-US" dirty="0" smtClean="0"/>
              <a:t>≠</a:t>
            </a:r>
            <a:r>
              <a:rPr lang="en-US" altLang="zh-CN" dirty="0" smtClean="0"/>
              <a:t>s[k]</a:t>
            </a:r>
            <a:endParaRPr lang="en-US" altLang="zh-CN" dirty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t[k] &lt; s[k]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t[k] &gt; s[k]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n-k</a:t>
            </a:r>
          </a:p>
          <a:p>
            <a:pPr lvl="1"/>
            <a:r>
              <a:rPr lang="zh-CN" altLang="en-US" dirty="0" smtClean="0"/>
              <a:t>换句话说，若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，将会有</a:t>
            </a:r>
            <a:r>
              <a:rPr lang="en-US" altLang="zh-CN" dirty="0" smtClean="0"/>
              <a:t>(1 + </a:t>
            </a:r>
            <a:r>
              <a:rPr lang="en-US" altLang="zh-CN" dirty="0" err="1" smtClean="0"/>
              <a:t>pref</a:t>
            </a:r>
            <a:r>
              <a:rPr lang="en-US" altLang="zh-CN" dirty="0" smtClean="0"/>
              <a:t>)*(n-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贡献答案。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ref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s[1..i-1]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t[1..i-1]</a:t>
            </a:r>
            <a:r>
              <a:rPr lang="zh-CN" altLang="en-US" dirty="0" smtClean="0"/>
              <a:t>的最长公共后缀长度</a:t>
            </a:r>
          </a:p>
        </p:txBody>
      </p:sp>
    </p:spTree>
    <p:extLst>
      <p:ext uri="{BB962C8B-B14F-4D97-AF65-F5344CB8AC3E}">
        <p14:creationId xmlns:p14="http://schemas.microsoft.com/office/powerpoint/2010/main" val="31743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Levko</a:t>
            </a:r>
            <a:r>
              <a:rPr lang="en-US" altLang="zh-CN" dirty="0"/>
              <a:t> and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][sum]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≠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时，前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个位置已贡献答案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对的方案数。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err="1" smtClean="0"/>
              <a:t>pref</a:t>
            </a:r>
            <a:r>
              <a:rPr lang="zh-CN" altLang="en-US" dirty="0" smtClean="0"/>
              <a:t>进行转移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][sum] += f[i-pref-1][sum] * 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]-’a’)</a:t>
            </a:r>
          </a:p>
          <a:p>
            <a:pPr lvl="2"/>
            <a:r>
              <a:rPr lang="zh-CN" altLang="en-US" dirty="0"/>
              <a:t>可</a:t>
            </a:r>
            <a:r>
              <a:rPr lang="zh-CN" altLang="en-US" dirty="0" smtClean="0"/>
              <a:t>使用前缀和加速转移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&gt;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][sum] += f[i-pref-1][sum-(1+pref)*(n-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)]*(</a:t>
            </a:r>
            <a:r>
              <a:rPr lang="en-US" altLang="zh-CN" dirty="0"/>
              <a:t>’</a:t>
            </a:r>
            <a:r>
              <a:rPr lang="en-US" altLang="zh-CN" dirty="0" smtClean="0"/>
              <a:t>z’-s[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pPr lvl="2"/>
            <a:r>
              <a:rPr lang="zh-CN" altLang="en-US" dirty="0" smtClean="0"/>
              <a:t>因为</a:t>
            </a:r>
            <a:r>
              <a:rPr lang="en-US" altLang="zh-CN" dirty="0" smtClean="0"/>
              <a:t>sum-(1+pref)*(n-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&gt;= 0</a:t>
            </a:r>
          </a:p>
          <a:p>
            <a:pPr lvl="3"/>
            <a:r>
              <a:rPr lang="en-US" altLang="zh-CN" dirty="0" err="1"/>
              <a:t>p</a:t>
            </a:r>
            <a:r>
              <a:rPr lang="en-US" altLang="zh-CN" dirty="0" err="1" smtClean="0"/>
              <a:t>ref</a:t>
            </a:r>
            <a:r>
              <a:rPr lang="en-US" altLang="zh-CN" dirty="0" smtClean="0"/>
              <a:t>&lt;= sum / (n-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枚举</a:t>
            </a:r>
            <a:r>
              <a:rPr lang="en-US" altLang="zh-CN" dirty="0" err="1" smtClean="0"/>
              <a:t>pref</a:t>
            </a:r>
            <a:r>
              <a:rPr lang="zh-CN" altLang="en-US" dirty="0" smtClean="0"/>
              <a:t>次数不超过</a:t>
            </a:r>
            <a:r>
              <a:rPr lang="en-US" altLang="zh-CN" dirty="0" smtClean="0"/>
              <a:t>k/(n-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O(k * (</a:t>
            </a:r>
            <a:r>
              <a:rPr lang="en-US" altLang="zh-CN" dirty="0" err="1" smtClean="0"/>
              <a:t>n+klogk</a:t>
            </a:r>
            <a:r>
              <a:rPr lang="en-US" altLang="zh-CN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708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Common ancestor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个长度不超过</a:t>
            </a:r>
            <a:r>
              <a:rPr lang="en-US" altLang="zh-CN" dirty="0"/>
              <a:t>50</a:t>
            </a:r>
            <a:r>
              <a:rPr lang="zh-CN" altLang="zh-CN" dirty="0"/>
              <a:t>的仅含小写字母的</a:t>
            </a:r>
            <a:r>
              <a:rPr lang="zh-CN" altLang="zh-CN" dirty="0" smtClean="0"/>
              <a:t>字符串</a:t>
            </a:r>
            <a:r>
              <a:rPr lang="en-US" altLang="zh-CN" dirty="0" err="1" smtClean="0"/>
              <a:t>s,t</a:t>
            </a:r>
            <a:endParaRPr lang="en-US" altLang="zh-CN" dirty="0"/>
          </a:p>
          <a:p>
            <a:r>
              <a:rPr lang="zh-CN" altLang="zh-CN" dirty="0" smtClean="0"/>
              <a:t>给定</a:t>
            </a:r>
            <a:r>
              <a:rPr lang="zh-CN" altLang="zh-CN" dirty="0"/>
              <a:t>不超过</a:t>
            </a:r>
            <a:r>
              <a:rPr lang="en-US" altLang="zh-CN" dirty="0"/>
              <a:t>50</a:t>
            </a:r>
            <a:r>
              <a:rPr lang="zh-CN" altLang="zh-CN" dirty="0"/>
              <a:t>个转化规则，第</a:t>
            </a:r>
            <a:r>
              <a:rPr lang="en-US" altLang="zh-CN" dirty="0" err="1"/>
              <a:t>i</a:t>
            </a:r>
            <a:r>
              <a:rPr lang="zh-CN" altLang="zh-CN" dirty="0"/>
              <a:t>个转化规则为相邻的</a:t>
            </a:r>
            <a:r>
              <a:rPr lang="en-US" altLang="zh-CN" dirty="0"/>
              <a:t>2</a:t>
            </a:r>
            <a:r>
              <a:rPr lang="zh-CN" altLang="zh-CN" dirty="0"/>
              <a:t>个字符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],c[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变为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使</a:t>
            </a:r>
            <a:r>
              <a:rPr lang="en-US" altLang="zh-CN" dirty="0"/>
              <a:t>2</a:t>
            </a:r>
            <a:r>
              <a:rPr lang="zh-CN" altLang="zh-CN" dirty="0"/>
              <a:t>个字符串分别通过转化规则变为相同的串</a:t>
            </a:r>
            <a:r>
              <a:rPr lang="en-US" altLang="zh-CN" dirty="0"/>
              <a:t>S</a:t>
            </a:r>
            <a:r>
              <a:rPr lang="zh-CN" altLang="zh-CN" dirty="0"/>
              <a:t>，输出</a:t>
            </a:r>
            <a:r>
              <a:rPr lang="en-US" altLang="zh-CN" dirty="0"/>
              <a:t>S</a:t>
            </a:r>
            <a:r>
              <a:rPr lang="zh-CN" altLang="zh-CN" dirty="0"/>
              <a:t>最小的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49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7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Common ancestor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DP</a:t>
            </a:r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][j][x][y]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..j]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x..y</a:t>
            </a:r>
            <a:r>
              <a:rPr lang="en-US" altLang="zh-CN" dirty="0" smtClean="0"/>
              <a:t>]</a:t>
            </a:r>
            <a:r>
              <a:rPr lang="zh-CN" altLang="en-US" dirty="0" smtClean="0"/>
              <a:t>化为相同的串的最小长度？（不存在时为∞）</a:t>
            </a:r>
            <a:endParaRPr lang="en-US" altLang="zh-CN" dirty="0"/>
          </a:p>
          <a:p>
            <a:pPr lvl="1"/>
            <a:r>
              <a:rPr lang="zh-CN" altLang="en-US" dirty="0" smtClean="0"/>
              <a:t>光状态就</a:t>
            </a:r>
            <a:r>
              <a:rPr lang="en-US" altLang="zh-CN" dirty="0" smtClean="0"/>
              <a:t>50^4</a:t>
            </a:r>
          </a:p>
          <a:p>
            <a:r>
              <a:rPr lang="zh-CN" altLang="en-US" dirty="0" smtClean="0"/>
              <a:t>分别处理两串</a:t>
            </a:r>
            <a:endParaRPr lang="en-US" altLang="zh-CN" dirty="0" smtClean="0"/>
          </a:p>
          <a:p>
            <a:pPr lvl="1"/>
            <a:r>
              <a:rPr lang="en-US" altLang="zh-CN" dirty="0"/>
              <a:t>F[C][l][r]</a:t>
            </a:r>
            <a:r>
              <a:rPr lang="zh-CN" altLang="en-US" dirty="0"/>
              <a:t>表示一个字符串的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是否能转化为字符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F[C][l][r]|=F[b[</a:t>
            </a:r>
            <a:r>
              <a:rPr lang="en-US" altLang="zh-CN" dirty="0" err="1"/>
              <a:t>i</a:t>
            </a:r>
            <a:r>
              <a:rPr lang="en-US" altLang="zh-CN" dirty="0"/>
              <a:t>]][l][k] &amp; F[c[</a:t>
            </a:r>
            <a:r>
              <a:rPr lang="en-US" altLang="zh-CN" dirty="0" err="1"/>
              <a:t>i</a:t>
            </a:r>
            <a:r>
              <a:rPr lang="en-US" altLang="zh-CN" dirty="0"/>
              <a:t>]][k+1][r]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                         （</a:t>
            </a:r>
            <a:r>
              <a:rPr lang="en-US" altLang="zh-CN" dirty="0"/>
              <a:t>l&lt;=k&lt;r</a:t>
            </a:r>
            <a:r>
              <a:rPr lang="zh-CN" altLang="en-US" dirty="0"/>
              <a:t>且</a:t>
            </a:r>
            <a:r>
              <a:rPr lang="en-US" altLang="zh-CN" dirty="0"/>
              <a:t>C==a[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使用类似</a:t>
            </a:r>
            <a:r>
              <a:rPr lang="en-US" altLang="zh-CN" dirty="0" smtClean="0"/>
              <a:t>LCS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DP</a:t>
            </a:r>
            <a:r>
              <a:rPr lang="zh-CN" altLang="en-US" dirty="0" smtClean="0"/>
              <a:t>即可求出答案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O(50^4)</a:t>
            </a:r>
          </a:p>
        </p:txBody>
      </p:sp>
    </p:spTree>
    <p:extLst>
      <p:ext uri="{BB962C8B-B14F-4D97-AF65-F5344CB8AC3E}">
        <p14:creationId xmlns:p14="http://schemas.microsoft.com/office/powerpoint/2010/main" val="42494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Tourist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个事件</a:t>
            </a:r>
            <a:r>
              <a:rPr lang="zh-CN" altLang="zh-CN" dirty="0" smtClean="0"/>
              <a:t>，第</a:t>
            </a:r>
            <a:r>
              <a:rPr lang="en-US" altLang="zh-CN" dirty="0" err="1"/>
              <a:t>i</a:t>
            </a:r>
            <a:r>
              <a:rPr lang="zh-CN" altLang="zh-CN" dirty="0"/>
              <a:t>个事件在第</a:t>
            </a:r>
            <a:r>
              <a:rPr lang="en-US" altLang="zh-CN" dirty="0" err="1"/>
              <a:t>ti</a:t>
            </a:r>
            <a:r>
              <a:rPr lang="zh-CN" altLang="zh-CN" dirty="0"/>
              <a:t>秒，</a:t>
            </a:r>
            <a:r>
              <a:rPr lang="en-US" altLang="zh-CN" dirty="0"/>
              <a:t>xi</a:t>
            </a:r>
            <a:r>
              <a:rPr lang="zh-CN" altLang="zh-CN" dirty="0"/>
              <a:t>处</a:t>
            </a:r>
            <a:r>
              <a:rPr lang="zh-CN" altLang="zh-CN" dirty="0" smtClean="0"/>
              <a:t>发生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个旅者在第</a:t>
            </a:r>
            <a:r>
              <a:rPr lang="en-US" altLang="zh-CN" dirty="0"/>
              <a:t>0</a:t>
            </a:r>
            <a:r>
              <a:rPr lang="zh-CN" altLang="zh-CN" dirty="0"/>
              <a:t>秒出发，每秒能移动</a:t>
            </a:r>
            <a:r>
              <a:rPr lang="en-US" altLang="zh-CN" dirty="0" smtClean="0"/>
              <a:t>v</a:t>
            </a:r>
          </a:p>
          <a:p>
            <a:r>
              <a:rPr lang="zh-CN" altLang="zh-CN" dirty="0" smtClean="0"/>
              <a:t>求</a:t>
            </a:r>
            <a:r>
              <a:rPr lang="zh-CN" altLang="zh-CN" dirty="0"/>
              <a:t>出他从零点出发以及从任意地点出发最多能经历的事件</a:t>
            </a:r>
            <a:r>
              <a:rPr lang="zh-CN" altLang="zh-CN" dirty="0" smtClean="0"/>
              <a:t>数目</a:t>
            </a:r>
            <a:endParaRPr lang="en-US" altLang="zh-CN" dirty="0" smtClean="0"/>
          </a:p>
          <a:p>
            <a:r>
              <a:rPr lang="en-US" altLang="zh-CN" dirty="0" smtClean="0"/>
              <a:t>n &lt;= 10^5</a:t>
            </a:r>
          </a:p>
          <a:p>
            <a:r>
              <a:rPr lang="en-US" altLang="zh-CN" dirty="0" err="1"/>
              <a:t>CodeForces</a:t>
            </a:r>
            <a:r>
              <a:rPr lang="en-US" altLang="zh-CN" dirty="0"/>
              <a:t> </a:t>
            </a:r>
            <a:r>
              <a:rPr lang="en-US" altLang="zh-CN" dirty="0" smtClean="0"/>
              <a:t>76 F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0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Tourist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按发生时间排序后，可以很简单得到一个</a:t>
            </a:r>
            <a:r>
              <a:rPr lang="en-US" altLang="zh-CN" dirty="0"/>
              <a:t>n^2</a:t>
            </a:r>
            <a:r>
              <a:rPr lang="zh-CN" altLang="zh-CN" dirty="0"/>
              <a:t>的</a:t>
            </a:r>
            <a:r>
              <a:rPr lang="en-US" altLang="zh-CN" dirty="0"/>
              <a:t>DP</a:t>
            </a:r>
            <a:r>
              <a:rPr lang="zh-CN" altLang="zh-CN" dirty="0" smtClean="0"/>
              <a:t>算法</a:t>
            </a:r>
            <a:endParaRPr lang="zh-CN" altLang="zh-CN" dirty="0"/>
          </a:p>
          <a:p>
            <a:pPr lvl="1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</a:t>
            </a:r>
            <a:r>
              <a:rPr lang="zh-CN" altLang="zh-CN" dirty="0"/>
              <a:t>；</a:t>
            </a:r>
            <a:r>
              <a:rPr lang="en-US" altLang="zh-CN" dirty="0"/>
              <a:t> (j&lt;</a:t>
            </a:r>
            <a:r>
              <a:rPr lang="en-US" altLang="zh-CN" dirty="0" err="1"/>
              <a:t>i</a:t>
            </a:r>
            <a:r>
              <a:rPr lang="en-US" altLang="zh-CN" dirty="0"/>
              <a:t> &amp;&amp; |</a:t>
            </a:r>
            <a:r>
              <a:rPr lang="en-US" altLang="zh-CN" dirty="0" err="1"/>
              <a:t>ti-tj</a:t>
            </a:r>
            <a:r>
              <a:rPr lang="en-US" altLang="zh-CN" dirty="0"/>
              <a:t>|*v &lt;= |xi-</a:t>
            </a:r>
            <a:r>
              <a:rPr lang="en-US" altLang="zh-CN" dirty="0" err="1"/>
              <a:t>xj</a:t>
            </a:r>
            <a:r>
              <a:rPr lang="en-US" altLang="zh-CN" dirty="0"/>
              <a:t>|)</a:t>
            </a:r>
            <a:endParaRPr lang="zh-CN" altLang="zh-CN" dirty="0"/>
          </a:p>
          <a:p>
            <a:r>
              <a:rPr lang="zh-CN" altLang="zh-CN" dirty="0"/>
              <a:t>将每个事件看做</a:t>
            </a:r>
            <a:r>
              <a:rPr lang="en-US" altLang="zh-CN" dirty="0"/>
              <a:t>2</a:t>
            </a:r>
            <a:r>
              <a:rPr lang="zh-CN" altLang="zh-CN" dirty="0"/>
              <a:t>维坐标</a:t>
            </a:r>
            <a:r>
              <a:rPr lang="en-US" altLang="zh-CN" dirty="0"/>
              <a:t>(</a:t>
            </a:r>
            <a:r>
              <a:rPr lang="en-US" altLang="zh-CN" dirty="0" err="1"/>
              <a:t>ti,xi</a:t>
            </a:r>
            <a:r>
              <a:rPr lang="en-US" altLang="zh-CN" dirty="0"/>
              <a:t>)</a:t>
            </a:r>
            <a:r>
              <a:rPr lang="zh-CN" altLang="zh-CN" dirty="0"/>
              <a:t>，观察转移限制，易发现一个事件的转移范围是一个</a:t>
            </a:r>
            <a:r>
              <a:rPr lang="zh-CN" altLang="zh-CN" dirty="0" smtClean="0"/>
              <a:t>三角形。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所有事件按</a:t>
            </a:r>
            <a:r>
              <a:rPr lang="en-US" altLang="zh-CN" dirty="0" err="1"/>
              <a:t>xi+ti</a:t>
            </a:r>
            <a:r>
              <a:rPr lang="en-US" altLang="zh-CN" dirty="0"/>
              <a:t>*v</a:t>
            </a:r>
            <a:r>
              <a:rPr lang="zh-CN" altLang="zh-CN" dirty="0"/>
              <a:t>排序后，问题就转化成</a:t>
            </a:r>
            <a:r>
              <a:rPr lang="en-US" altLang="zh-CN" dirty="0"/>
              <a:t>-</a:t>
            </a:r>
            <a:r>
              <a:rPr lang="en-US" altLang="zh-CN" dirty="0" err="1"/>
              <a:t>xi+ti</a:t>
            </a:r>
            <a:r>
              <a:rPr lang="en-US" altLang="zh-CN" dirty="0"/>
              <a:t>*v</a:t>
            </a:r>
            <a:r>
              <a:rPr lang="zh-CN" altLang="zh-CN" dirty="0"/>
              <a:t>的最长不升</a:t>
            </a:r>
            <a:r>
              <a:rPr lang="en-US" altLang="zh-CN" dirty="0"/>
              <a:t>/</a:t>
            </a:r>
            <a:r>
              <a:rPr lang="zh-CN" altLang="zh-CN" dirty="0"/>
              <a:t>不降子序列。套用经典算法解决。</a:t>
            </a:r>
          </a:p>
          <a:p>
            <a:r>
              <a:rPr lang="zh-CN" altLang="zh-CN" dirty="0"/>
              <a:t>时间复杂度：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13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Candies and Stones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一个</a:t>
            </a:r>
            <a:r>
              <a:rPr lang="en-US" altLang="zh-CN" dirty="0"/>
              <a:t>n*m</a:t>
            </a:r>
            <a:r>
              <a:rPr lang="zh-CN" altLang="zh-CN" dirty="0"/>
              <a:t>地图，一个格子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zh-CN" dirty="0"/>
              <a:t>的价值是</a:t>
            </a:r>
            <a:r>
              <a:rPr lang="en-US" altLang="zh-CN" dirty="0"/>
              <a:t>(x[</a:t>
            </a:r>
            <a:r>
              <a:rPr lang="en-US" altLang="zh-CN" dirty="0" err="1"/>
              <a:t>i</a:t>
            </a:r>
            <a:r>
              <a:rPr lang="en-US" altLang="zh-CN" dirty="0"/>
              <a:t>]+y[j])%p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只能</a:t>
            </a:r>
            <a:r>
              <a:rPr lang="zh-CN" altLang="zh-CN" dirty="0"/>
              <a:t>往右和往上走，求从</a:t>
            </a:r>
            <a:r>
              <a:rPr lang="en-US" altLang="zh-CN" dirty="0"/>
              <a:t>(0,0)</a:t>
            </a:r>
            <a:r>
              <a:rPr lang="zh-CN" altLang="zh-CN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zh-CN" dirty="0"/>
              <a:t>的最大</a:t>
            </a:r>
            <a:r>
              <a:rPr lang="zh-CN" altLang="zh-CN" dirty="0" smtClean="0"/>
              <a:t>价值</a:t>
            </a:r>
            <a:r>
              <a:rPr lang="zh-CN" altLang="en-US" dirty="0" smtClean="0"/>
              <a:t>，并输出方案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TL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15s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45M</a:t>
            </a:r>
            <a:endParaRPr lang="zh-CN" altLang="zh-CN" dirty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 &lt;= 20000, p &lt;= 10^9</a:t>
            </a:r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101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53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Candies and Stones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易得出时空复杂度均为</a:t>
            </a:r>
            <a:r>
              <a:rPr lang="en-US" altLang="zh-CN" dirty="0"/>
              <a:t>O(n^2)</a:t>
            </a:r>
            <a:r>
              <a:rPr lang="zh-CN" altLang="zh-CN" dirty="0"/>
              <a:t>的</a:t>
            </a:r>
            <a:r>
              <a:rPr lang="en-US" altLang="zh-CN" dirty="0"/>
              <a:t>DP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空间</a:t>
            </a:r>
            <a:r>
              <a:rPr lang="zh-CN" altLang="zh-CN" dirty="0"/>
              <a:t>限制极小，时间限制很</a:t>
            </a:r>
            <a:r>
              <a:rPr lang="zh-CN" altLang="zh-CN" dirty="0" smtClean="0"/>
              <a:t>松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时间</a:t>
            </a:r>
            <a:r>
              <a:rPr lang="zh-CN" altLang="zh-CN" dirty="0"/>
              <a:t>换</a:t>
            </a:r>
            <a:r>
              <a:rPr lang="zh-CN" altLang="zh-CN" dirty="0" smtClean="0"/>
              <a:t>空间</a:t>
            </a:r>
            <a:endParaRPr lang="zh-CN" altLang="zh-CN" dirty="0"/>
          </a:p>
          <a:p>
            <a:r>
              <a:rPr lang="zh-CN" altLang="zh-CN" dirty="0"/>
              <a:t>对题目进行分治，解决</a:t>
            </a:r>
            <a:r>
              <a:rPr lang="en-US" altLang="zh-CN" dirty="0"/>
              <a:t>(0,0,n,m)</a:t>
            </a:r>
            <a:r>
              <a:rPr lang="zh-CN" altLang="zh-CN" dirty="0"/>
              <a:t>，以</a:t>
            </a:r>
            <a:r>
              <a:rPr lang="en-US" altLang="zh-CN" dirty="0" err="1"/>
              <a:t>x+y</a:t>
            </a:r>
            <a:r>
              <a:rPr lang="zh-CN" altLang="zh-CN" dirty="0"/>
              <a:t>值划分阶段，将其</a:t>
            </a:r>
            <a:r>
              <a:rPr lang="en-US" altLang="zh-CN" dirty="0"/>
              <a:t>DP</a:t>
            </a:r>
            <a:r>
              <a:rPr lang="zh-CN" altLang="zh-CN" dirty="0"/>
              <a:t>过程分成左右部分，先使用滚动数组</a:t>
            </a:r>
            <a:r>
              <a:rPr lang="en-US" altLang="zh-CN" dirty="0"/>
              <a:t>DP</a:t>
            </a:r>
            <a:r>
              <a:rPr lang="zh-CN" altLang="zh-CN" dirty="0"/>
              <a:t>解决路线的最优值而不存储方案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设</a:t>
            </a:r>
            <a:r>
              <a:rPr lang="en-US" altLang="zh-CN" dirty="0"/>
              <a:t>(0,0)-&gt;(</a:t>
            </a:r>
            <a:r>
              <a:rPr lang="en-US" altLang="zh-CN" dirty="0" err="1"/>
              <a:t>a,b</a:t>
            </a:r>
            <a:r>
              <a:rPr lang="en-US" altLang="zh-CN" dirty="0"/>
              <a:t>) + (</a:t>
            </a:r>
            <a:r>
              <a:rPr lang="en-US" altLang="zh-CN" dirty="0" err="1"/>
              <a:t>a,b</a:t>
            </a:r>
            <a:r>
              <a:rPr lang="en-US" altLang="zh-CN" dirty="0"/>
              <a:t>)-&gt;(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zh-CN" dirty="0"/>
              <a:t>的值最</a:t>
            </a:r>
            <a:r>
              <a:rPr lang="zh-CN" altLang="zh-CN" dirty="0" smtClean="0"/>
              <a:t>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递归</a:t>
            </a:r>
            <a:r>
              <a:rPr lang="zh-CN" altLang="zh-CN" dirty="0"/>
              <a:t>解决</a:t>
            </a:r>
            <a:r>
              <a:rPr lang="en-US" altLang="zh-CN" dirty="0"/>
              <a:t>(0,0,a,b)</a:t>
            </a:r>
            <a:r>
              <a:rPr lang="zh-CN" altLang="zh-CN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a,b,n,m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zh-CN" dirty="0" smtClean="0"/>
              <a:t>（</a:t>
            </a:r>
            <a:r>
              <a:rPr lang="zh-CN" altLang="zh-CN" dirty="0"/>
              <a:t>其中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zh-CN" dirty="0"/>
              <a:t>处于</a:t>
            </a:r>
            <a:r>
              <a:rPr lang="en-US" altLang="zh-CN" dirty="0"/>
              <a:t>DP</a:t>
            </a:r>
            <a:r>
              <a:rPr lang="zh-CN" altLang="zh-CN" dirty="0"/>
              <a:t>的中间阶段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递归的底层进行输出方案。</a:t>
            </a:r>
          </a:p>
          <a:p>
            <a:r>
              <a:rPr lang="zh-CN" altLang="zh-CN" dirty="0"/>
              <a:t>时间复杂度：</a:t>
            </a:r>
            <a:r>
              <a:rPr lang="en-US" altLang="zh-CN" dirty="0"/>
              <a:t>O(</a:t>
            </a:r>
            <a:r>
              <a:rPr lang="en-US" altLang="zh-CN" dirty="0" err="1"/>
              <a:t>nmlog</a:t>
            </a:r>
            <a:r>
              <a:rPr lang="en-US" altLang="zh-CN" dirty="0"/>
              <a:t>(</a:t>
            </a:r>
            <a:r>
              <a:rPr lang="en-US" altLang="zh-CN" dirty="0" err="1"/>
              <a:t>n+m</a:t>
            </a:r>
            <a:r>
              <a:rPr lang="en-US" altLang="zh-CN" dirty="0"/>
              <a:t>))</a:t>
            </a:r>
            <a:r>
              <a:rPr lang="zh-CN" altLang="zh-CN" dirty="0"/>
              <a:t>空间复杂度：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Do not fear, </a:t>
            </a:r>
            <a:r>
              <a:rPr lang="en-US" altLang="zh-CN" dirty="0" err="1"/>
              <a:t>DravDe</a:t>
            </a:r>
            <a:r>
              <a:rPr lang="en-US" altLang="zh-CN" dirty="0"/>
              <a:t> is kind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辆</a:t>
            </a:r>
            <a:r>
              <a:rPr lang="zh-CN" altLang="en-US" dirty="0"/>
              <a:t>车，选择一些车使得价值和最大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辆车</a:t>
            </a:r>
            <a:r>
              <a:rPr lang="en-US" altLang="zh-CN" dirty="0"/>
              <a:t>4</a:t>
            </a:r>
            <a:r>
              <a:rPr lang="zh-CN" altLang="en-US" dirty="0"/>
              <a:t>个属性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价值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人数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左</a:t>
            </a:r>
            <a:r>
              <a:rPr lang="zh-CN" altLang="en-US" dirty="0"/>
              <a:t>限制</a:t>
            </a:r>
            <a:r>
              <a:rPr lang="en-US" altLang="zh-CN" dirty="0"/>
              <a:t>l</a:t>
            </a:r>
            <a:r>
              <a:rPr lang="zh-CN" altLang="en-US" dirty="0"/>
              <a:t>：只有其左边的选择的车的人数和为</a:t>
            </a:r>
            <a:r>
              <a:rPr lang="en-US" altLang="zh-CN" dirty="0"/>
              <a:t>l</a:t>
            </a:r>
            <a:r>
              <a:rPr lang="zh-CN" altLang="en-US" dirty="0"/>
              <a:t>，才能选择该</a:t>
            </a:r>
            <a:r>
              <a:rPr lang="zh-CN" altLang="en-US" dirty="0" smtClean="0"/>
              <a:t>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</a:t>
            </a:r>
            <a:r>
              <a:rPr lang="zh-CN" altLang="en-US" dirty="0"/>
              <a:t>限制</a:t>
            </a:r>
            <a:r>
              <a:rPr lang="en-US" altLang="zh-CN" dirty="0"/>
              <a:t>r</a:t>
            </a:r>
            <a:r>
              <a:rPr lang="zh-CN" altLang="en-US" dirty="0"/>
              <a:t>类同。</a:t>
            </a:r>
          </a:p>
          <a:p>
            <a:r>
              <a:rPr lang="en-US" altLang="zh-CN" dirty="0" smtClean="0"/>
              <a:t>n &lt;= 10^5, v</a:t>
            </a:r>
            <a:r>
              <a:rPr lang="en-US" altLang="zh-CN" dirty="0"/>
              <a:t>&lt;=10^4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c,l,r</a:t>
            </a:r>
            <a:r>
              <a:rPr lang="en-US" altLang="zh-CN" dirty="0"/>
              <a:t>&lt;=</a:t>
            </a:r>
            <a:r>
              <a:rPr lang="en-US" altLang="zh-CN" dirty="0" smtClean="0"/>
              <a:t>10^5</a:t>
            </a:r>
          </a:p>
          <a:p>
            <a:endParaRPr lang="en-US" altLang="zh-CN" dirty="0"/>
          </a:p>
          <a:p>
            <a:r>
              <a:rPr lang="en-US" altLang="zh-CN" dirty="0" err="1"/>
              <a:t>CodeForces</a:t>
            </a:r>
            <a:r>
              <a:rPr lang="en-US" altLang="zh-CN" dirty="0"/>
              <a:t> </a:t>
            </a:r>
            <a:r>
              <a:rPr lang="en-US" altLang="zh-CN" dirty="0" smtClean="0"/>
              <a:t>28 D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78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Do not fear, </a:t>
            </a:r>
            <a:r>
              <a:rPr lang="en-US" altLang="zh-CN" dirty="0" err="1"/>
              <a:t>DravDe</a:t>
            </a:r>
            <a:r>
              <a:rPr lang="en-US" altLang="zh-CN" dirty="0"/>
              <a:t> is kind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若从左往右处理，需要记录哪些信息？</a:t>
            </a:r>
            <a:endParaRPr lang="en-US" altLang="zh-CN" dirty="0" smtClean="0"/>
          </a:p>
          <a:p>
            <a:pPr lvl="1"/>
            <a:r>
              <a:rPr lang="zh-CN" altLang="en-US" dirty="0"/>
              <a:t>处理</a:t>
            </a:r>
            <a:r>
              <a:rPr lang="zh-CN" altLang="en-US" dirty="0" smtClean="0"/>
              <a:t>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辆车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已经选了多少人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被选中的最右边的车的右限制</a:t>
            </a:r>
            <a:endParaRPr lang="en-US" altLang="zh-CN" dirty="0" smtClean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辆车，选择的车的人数和为</a:t>
            </a:r>
            <a:r>
              <a:rPr lang="en-US" altLang="zh-CN" dirty="0"/>
              <a:t>j</a:t>
            </a:r>
            <a:r>
              <a:rPr lang="zh-CN" altLang="en-US" dirty="0"/>
              <a:t>，且选择的最右边的车的右限制为</a:t>
            </a:r>
            <a:r>
              <a:rPr lang="en-US" altLang="zh-CN" dirty="0"/>
              <a:t>k</a:t>
            </a:r>
            <a:r>
              <a:rPr lang="zh-CN" altLang="en-US" dirty="0"/>
              <a:t>的最优方案。</a:t>
            </a:r>
          </a:p>
          <a:p>
            <a:r>
              <a:rPr lang="zh-CN" altLang="en-US" dirty="0" smtClean="0"/>
              <a:t>转移方程</a:t>
            </a:r>
            <a:endParaRPr lang="zh-CN" altLang="en-US" dirty="0"/>
          </a:p>
          <a:p>
            <a:pPr lvl="1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]=F[i-1];</a:t>
            </a:r>
          </a:p>
          <a:p>
            <a:pPr lvl="1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][l[</a:t>
            </a:r>
            <a:r>
              <a:rPr lang="en-US" altLang="zh-CN" dirty="0" err="1"/>
              <a:t>i</a:t>
            </a:r>
            <a:r>
              <a:rPr lang="en-US" altLang="zh-CN" dirty="0"/>
              <a:t>]+c][r[</a:t>
            </a:r>
            <a:r>
              <a:rPr lang="en-US" altLang="zh-CN" dirty="0" err="1"/>
              <a:t>i</a:t>
            </a:r>
            <a:r>
              <a:rPr lang="en-US" altLang="zh-CN" dirty="0"/>
              <a:t>]]=Max(F[</a:t>
            </a:r>
            <a:r>
              <a:rPr lang="en-US" altLang="zh-CN" dirty="0" err="1"/>
              <a:t>i</a:t>
            </a:r>
            <a:r>
              <a:rPr lang="en-US" altLang="zh-CN" dirty="0"/>
              <a:t>][l[</a:t>
            </a:r>
            <a:r>
              <a:rPr lang="en-US" altLang="zh-CN" dirty="0" err="1"/>
              <a:t>i</a:t>
            </a:r>
            <a:r>
              <a:rPr lang="en-US" altLang="zh-CN" dirty="0"/>
              <a:t>]+c][r[</a:t>
            </a:r>
            <a:r>
              <a:rPr lang="en-US" altLang="zh-CN" dirty="0" err="1"/>
              <a:t>i</a:t>
            </a:r>
            <a:r>
              <a:rPr lang="en-US" altLang="zh-CN" dirty="0" smtClean="0"/>
              <a:t>]],					      F[i-1</a:t>
            </a:r>
            <a:r>
              <a:rPr lang="en-US" altLang="zh-CN" dirty="0"/>
              <a:t>][l[</a:t>
            </a:r>
            <a:r>
              <a:rPr lang="en-US" altLang="zh-CN" dirty="0" err="1"/>
              <a:t>i</a:t>
            </a:r>
            <a:r>
              <a:rPr lang="en-US" altLang="zh-CN" dirty="0"/>
              <a:t>]][r[</a:t>
            </a:r>
            <a:r>
              <a:rPr lang="en-US" altLang="zh-CN" dirty="0" err="1"/>
              <a:t>i</a:t>
            </a:r>
            <a:r>
              <a:rPr lang="en-US" altLang="zh-CN" dirty="0"/>
              <a:t>]+c]+v[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zh-CN" altLang="en-US" dirty="0" smtClean="0"/>
              <a:t>观察</a:t>
            </a:r>
            <a:r>
              <a:rPr lang="zh-CN" altLang="en-US" dirty="0"/>
              <a:t>方程，第一维可省略（因为每次都复制一遍，实际只需每次在</a:t>
            </a:r>
            <a:r>
              <a:rPr lang="en-US" altLang="zh-CN" dirty="0"/>
              <a:t>F[j][k]</a:t>
            </a:r>
            <a:r>
              <a:rPr lang="zh-CN" altLang="en-US" dirty="0"/>
              <a:t>上修改并覆盖即可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或者数据结构解决一维即可将空间复杂度降为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动态规划常见题目模式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记忆化搜索</a:t>
            </a:r>
            <a:endParaRPr lang="en-US" altLang="zh-CN" dirty="0" smtClean="0"/>
          </a:p>
          <a:p>
            <a:r>
              <a:rPr lang="zh-CN" altLang="en-US" dirty="0" smtClean="0"/>
              <a:t>区间</a:t>
            </a:r>
            <a:r>
              <a:rPr lang="zh-CN" altLang="en-US" dirty="0"/>
              <a:t>动态规划</a:t>
            </a:r>
            <a:endParaRPr lang="en-US" altLang="zh-CN" dirty="0" smtClean="0"/>
          </a:p>
          <a:p>
            <a:r>
              <a:rPr lang="zh-CN" altLang="en-US" dirty="0" smtClean="0"/>
              <a:t>树形动态规划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Trie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</a:t>
            </a:r>
            <a:r>
              <a:rPr lang="en-US" altLang="zh-CN" dirty="0" smtClean="0"/>
              <a:t>+</a:t>
            </a:r>
            <a:r>
              <a:rPr lang="zh-CN" altLang="en-US" dirty="0" smtClean="0"/>
              <a:t>外向树</a:t>
            </a:r>
            <a:endParaRPr lang="en-US" altLang="zh-CN" dirty="0" smtClean="0"/>
          </a:p>
          <a:p>
            <a:pPr lvl="1"/>
            <a:r>
              <a:rPr lang="zh-CN" altLang="en-US" dirty="0"/>
              <a:t>仙人掌</a:t>
            </a:r>
            <a:endParaRPr lang="en-US" altLang="zh-CN" dirty="0"/>
          </a:p>
          <a:p>
            <a:pPr lvl="1"/>
            <a:r>
              <a:rPr lang="en-US" altLang="zh-CN" dirty="0" smtClean="0"/>
              <a:t>SAM</a:t>
            </a:r>
          </a:p>
          <a:p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zh-CN" altLang="en-US" dirty="0"/>
              <a:t>压缩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连通性的状态压缩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zh-CN" altLang="en-US" dirty="0"/>
              <a:t>数位统计</a:t>
            </a:r>
          </a:p>
        </p:txBody>
      </p:sp>
    </p:spTree>
    <p:extLst>
      <p:ext uri="{BB962C8B-B14F-4D97-AF65-F5344CB8AC3E}">
        <p14:creationId xmlns:p14="http://schemas.microsoft.com/office/powerpoint/2010/main" val="8521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World of </a:t>
            </a:r>
            <a:r>
              <a:rPr lang="en-US" altLang="zh-CN" dirty="0" err="1"/>
              <a:t>Darkraft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给定一个</a:t>
            </a:r>
            <a:r>
              <a:rPr lang="en-US" altLang="zh-CN" dirty="0"/>
              <a:t>n*m</a:t>
            </a:r>
            <a:r>
              <a:rPr lang="zh-CN" altLang="zh-CN" dirty="0"/>
              <a:t>棋盘，棋盘上每个格子都是一个活动元素</a:t>
            </a:r>
            <a:r>
              <a:rPr lang="en-US" altLang="zh-CN" dirty="0"/>
              <a:t>:L</a:t>
            </a:r>
            <a:r>
              <a:rPr lang="zh-CN" altLang="zh-CN" dirty="0"/>
              <a:t>或</a:t>
            </a:r>
            <a:r>
              <a:rPr lang="en-US" altLang="zh-CN" dirty="0"/>
              <a:t>R</a:t>
            </a:r>
            <a:r>
              <a:rPr lang="zh-CN" altLang="zh-CN" dirty="0"/>
              <a:t>或</a:t>
            </a:r>
            <a:r>
              <a:rPr lang="en-US" altLang="zh-CN" dirty="0"/>
              <a:t>X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双</a:t>
            </a:r>
            <a:r>
              <a:rPr lang="zh-CN" altLang="zh-CN" dirty="0"/>
              <a:t>人博弈，每次选择一个活动元素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若是</a:t>
            </a:r>
            <a:r>
              <a:rPr lang="en-US" altLang="zh-CN" dirty="0"/>
              <a:t>L</a:t>
            </a:r>
            <a:r>
              <a:rPr lang="zh-CN" altLang="zh-CN" dirty="0"/>
              <a:t>，则往右上和左下发射射线直到一个边界或非活动元素，射线所经元素全部变为非活动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zh-CN" dirty="0"/>
              <a:t>则是左上和右下，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en-US" altLang="zh-CN" dirty="0"/>
              <a:t>4</a:t>
            </a:r>
            <a:r>
              <a:rPr lang="zh-CN" altLang="zh-CN" dirty="0"/>
              <a:t>个对角线方向。无法操作者判负，问先手是否存在必胜策略。</a:t>
            </a:r>
          </a:p>
          <a:p>
            <a:r>
              <a:rPr lang="en-US" altLang="zh-CN" dirty="0" err="1"/>
              <a:t>n,m</a:t>
            </a:r>
            <a:r>
              <a:rPr lang="en-US" altLang="zh-CN" dirty="0"/>
              <a:t>&lt;=</a:t>
            </a:r>
            <a:r>
              <a:rPr lang="en-US" altLang="zh-CN" dirty="0" smtClean="0"/>
              <a:t>20</a:t>
            </a:r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138 D</a:t>
            </a:r>
          </a:p>
        </p:txBody>
      </p:sp>
    </p:spTree>
    <p:extLst>
      <p:ext uri="{BB962C8B-B14F-4D97-AF65-F5344CB8AC3E}">
        <p14:creationId xmlns:p14="http://schemas.microsoft.com/office/powerpoint/2010/main" val="30852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World of </a:t>
            </a:r>
            <a:r>
              <a:rPr lang="en-US" altLang="zh-CN" dirty="0" err="1"/>
              <a:t>Darkraft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按</a:t>
            </a: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)mod 2</a:t>
            </a:r>
            <a:r>
              <a:rPr lang="zh-CN" altLang="zh-CN" dirty="0"/>
              <a:t>的值把所有格子分为</a:t>
            </a:r>
            <a:r>
              <a:rPr lang="en-US" altLang="zh-CN" dirty="0"/>
              <a:t>2</a:t>
            </a:r>
            <a:r>
              <a:rPr lang="zh-CN" altLang="zh-CN" dirty="0"/>
              <a:t>类，易得</a:t>
            </a:r>
            <a:r>
              <a:rPr lang="en-US" altLang="zh-CN" dirty="0"/>
              <a:t>2</a:t>
            </a:r>
            <a:r>
              <a:rPr lang="zh-CN" altLang="zh-CN" dirty="0"/>
              <a:t>类格子互不影响。</a:t>
            </a:r>
          </a:p>
          <a:p>
            <a:r>
              <a:rPr lang="en-US" altLang="zh-CN" dirty="0"/>
              <a:t>L,R</a:t>
            </a:r>
            <a:r>
              <a:rPr lang="zh-CN" altLang="zh-CN" dirty="0"/>
              <a:t>操作后都会将棋盘切成上下</a:t>
            </a:r>
            <a:r>
              <a:rPr lang="en-US" altLang="zh-CN" dirty="0"/>
              <a:t>2</a:t>
            </a:r>
            <a:r>
              <a:rPr lang="zh-CN" altLang="zh-CN" dirty="0"/>
              <a:t>份，而</a:t>
            </a:r>
            <a:r>
              <a:rPr lang="en-US" altLang="zh-CN" dirty="0"/>
              <a:t>X</a:t>
            </a:r>
            <a:r>
              <a:rPr lang="zh-CN" altLang="zh-CN" dirty="0"/>
              <a:t>则是将棋盘切为</a:t>
            </a:r>
            <a:r>
              <a:rPr lang="en-US" altLang="zh-CN" dirty="0"/>
              <a:t>4</a:t>
            </a:r>
            <a:r>
              <a:rPr lang="zh-CN" altLang="zh-CN" dirty="0"/>
              <a:t>份，且操作后的棋盘仍然是</a:t>
            </a:r>
            <a:r>
              <a:rPr lang="en-US" altLang="zh-CN" dirty="0"/>
              <a:t>45</a:t>
            </a:r>
            <a:r>
              <a:rPr lang="zh-CN" altLang="zh-CN" dirty="0"/>
              <a:t>°斜矩形，都是从一个大棋盘切成若干个小棋盘，也即博弈论中典型的子局面。</a:t>
            </a:r>
          </a:p>
          <a:p>
            <a:r>
              <a:rPr lang="zh-CN" altLang="zh-CN" dirty="0"/>
              <a:t>使用记忆化搜索计算出每个局面的</a:t>
            </a:r>
            <a:r>
              <a:rPr lang="en-US" altLang="zh-CN" dirty="0"/>
              <a:t>SG</a:t>
            </a:r>
            <a:r>
              <a:rPr lang="zh-CN" altLang="zh-CN" dirty="0"/>
              <a:t>值，处理每个局面直接枚举决策即可。</a:t>
            </a:r>
          </a:p>
          <a:p>
            <a:r>
              <a:rPr lang="zh-CN" altLang="zh-CN" dirty="0"/>
              <a:t>时间复杂度：</a:t>
            </a:r>
            <a:r>
              <a:rPr lang="en-US" altLang="zh-CN" dirty="0"/>
              <a:t>O(n^3*m^3)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31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Dire Wolf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只狼排成一排，</a:t>
            </a:r>
            <a:r>
              <a:rPr lang="zh-CN" altLang="en-US" dirty="0"/>
              <a:t>每只狼</a:t>
            </a:r>
            <a:r>
              <a:rPr lang="zh-CN" altLang="en-US" dirty="0" smtClean="0"/>
              <a:t>有两个值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杀死</a:t>
            </a:r>
            <a:r>
              <a:rPr lang="zh-CN" altLang="en-US" dirty="0"/>
              <a:t>一只</a:t>
            </a:r>
            <a:r>
              <a:rPr lang="zh-CN" altLang="en-US" dirty="0" smtClean="0"/>
              <a:t>狼</a:t>
            </a:r>
            <a:r>
              <a:rPr lang="zh-CN" altLang="en-US" dirty="0"/>
              <a:t>将</a:t>
            </a:r>
            <a:r>
              <a:rPr lang="zh-CN" altLang="en-US" dirty="0" smtClean="0"/>
              <a:t>受到这</a:t>
            </a:r>
            <a:r>
              <a:rPr lang="zh-CN" altLang="en-US" dirty="0"/>
              <a:t>只狼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和与其相邻的狼的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的伤害</a:t>
            </a:r>
            <a:endParaRPr lang="en-US" altLang="zh-CN" dirty="0" smtClean="0"/>
          </a:p>
          <a:p>
            <a:r>
              <a:rPr lang="zh-CN" altLang="en-US" dirty="0" smtClean="0"/>
              <a:t>一条狼被杀后，相邻的狼自动靠拢</a:t>
            </a:r>
            <a:endParaRPr lang="en-US" altLang="zh-CN" dirty="0" smtClean="0"/>
          </a:p>
          <a:p>
            <a:r>
              <a:rPr lang="zh-CN" altLang="en-US" dirty="0" smtClean="0"/>
              <a:t>求杀掉所有狼的最小代价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en-US" altLang="zh-CN" dirty="0" smtClean="0"/>
              <a:t>&lt;= 200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2014 </a:t>
            </a:r>
            <a:r>
              <a:rPr lang="en-US" altLang="zh-CN" dirty="0"/>
              <a:t>ACM-ICPC Asia </a:t>
            </a:r>
            <a:r>
              <a:rPr lang="en-US" altLang="zh-CN" dirty="0" smtClean="0"/>
              <a:t>Beijing </a:t>
            </a:r>
            <a:r>
              <a:rPr lang="en-US" altLang="zh-CN" dirty="0"/>
              <a:t>Regional Contest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15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Dire Wolf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a[]</a:t>
            </a:r>
            <a:r>
              <a:rPr lang="zh-CN" altLang="en-US" dirty="0" smtClean="0"/>
              <a:t>直接求和即可，只需考虑</a:t>
            </a:r>
            <a:r>
              <a:rPr lang="en-US" altLang="zh-CN" dirty="0" smtClean="0"/>
              <a:t>b[]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</a:t>
            </a:r>
            <a:r>
              <a:rPr lang="zh-CN" altLang="en-US" dirty="0" smtClean="0"/>
              <a:t>消灭第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只到第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只狼的最优代价，枚举</a:t>
            </a:r>
            <a:r>
              <a:rPr lang="en-US" altLang="zh-CN" dirty="0"/>
              <a:t>k</a:t>
            </a:r>
            <a:r>
              <a:rPr lang="zh-CN" altLang="en-US" dirty="0"/>
              <a:t>作为最后一只被杀死的狼，此时会</a:t>
            </a:r>
            <a:r>
              <a:rPr lang="zh-CN" altLang="en-US" dirty="0" smtClean="0"/>
              <a:t>受到</a:t>
            </a:r>
            <a:r>
              <a:rPr lang="en-US" altLang="zh-CN" dirty="0" smtClean="0"/>
              <a:t>b[i-1]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b[j+1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zh-CN" altLang="en-US" dirty="0" smtClean="0"/>
              <a:t>伤害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/>
              <a:t>][j]=Min(f[</a:t>
            </a:r>
            <a:r>
              <a:rPr lang="en-US" altLang="zh-CN" dirty="0" err="1"/>
              <a:t>i</a:t>
            </a:r>
            <a:r>
              <a:rPr lang="en-US" altLang="zh-CN" dirty="0"/>
              <a:t>][k-1]+f[k+1][j</a:t>
            </a:r>
            <a:r>
              <a:rPr lang="en-US" altLang="zh-CN" dirty="0" smtClean="0"/>
              <a:t>]+b[i-1</a:t>
            </a:r>
            <a:r>
              <a:rPr lang="en-US" altLang="zh-CN" dirty="0"/>
              <a:t>]+b[j+1</a:t>
            </a:r>
            <a:r>
              <a:rPr lang="en-US" altLang="zh-CN" dirty="0" smtClean="0"/>
              <a:t>])</a:t>
            </a:r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/>
              <a:t> </a:t>
            </a:r>
            <a:r>
              <a:rPr lang="en-US" altLang="zh-CN" dirty="0" smtClean="0"/>
              <a:t>O(n^3)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欢迎提问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6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动态规划常用优化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加速转移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单调队列</a:t>
            </a:r>
            <a:endParaRPr lang="en-US" altLang="zh-CN" dirty="0" smtClean="0"/>
          </a:p>
          <a:p>
            <a:pPr lvl="1"/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树状数组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平衡树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斜率优化</a:t>
            </a:r>
            <a:endParaRPr lang="en-US" altLang="zh-CN" dirty="0" smtClean="0"/>
          </a:p>
          <a:p>
            <a:pPr lvl="1"/>
            <a:r>
              <a:rPr lang="zh-CN" altLang="en-US" dirty="0"/>
              <a:t>四边形</a:t>
            </a:r>
            <a:r>
              <a:rPr lang="zh-CN" altLang="en-US" dirty="0" smtClean="0"/>
              <a:t>不等式（决策单调性）</a:t>
            </a:r>
            <a:endParaRPr lang="en-US" altLang="zh-CN" dirty="0" smtClean="0"/>
          </a:p>
          <a:p>
            <a:pPr lvl="1"/>
            <a:r>
              <a:rPr lang="zh-CN" altLang="en-US" dirty="0"/>
              <a:t>矩阵</a:t>
            </a:r>
            <a:r>
              <a:rPr lang="zh-CN" altLang="en-US" dirty="0" smtClean="0"/>
              <a:t>乘法</a:t>
            </a:r>
            <a:endParaRPr lang="en-US" altLang="zh-CN" dirty="0" smtClean="0"/>
          </a:p>
          <a:p>
            <a:r>
              <a:rPr lang="zh-CN" altLang="en-US" dirty="0" smtClean="0"/>
              <a:t>状态设计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转移更新</a:t>
            </a:r>
            <a:endParaRPr lang="en-US" altLang="zh-CN" dirty="0" smtClean="0"/>
          </a:p>
          <a:p>
            <a:pPr lvl="1"/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16263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Two Subsequences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定义一个对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串的压缩函数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/>
              <a:t>f(</a:t>
            </a:r>
            <a:r>
              <a:rPr lang="zh-CN" altLang="en-US" dirty="0" smtClean="0"/>
              <a:t>空串</a:t>
            </a:r>
            <a:r>
              <a:rPr lang="en-US" altLang="zh-CN" dirty="0" smtClean="0"/>
              <a:t>) = </a:t>
            </a:r>
            <a:r>
              <a:rPr lang="zh-CN" altLang="en-US" dirty="0" smtClean="0"/>
              <a:t>空串。</a:t>
            </a:r>
          </a:p>
          <a:p>
            <a:pPr lvl="1"/>
            <a:r>
              <a:rPr lang="en-US" altLang="zh-CN" dirty="0" smtClean="0"/>
              <a:t>f(s) = s</a:t>
            </a:r>
            <a:r>
              <a:rPr lang="zh-CN" altLang="en-US" dirty="0" smtClean="0"/>
              <a:t>。 其中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串。</a:t>
            </a:r>
          </a:p>
          <a:p>
            <a:pPr lvl="1"/>
            <a:r>
              <a:rPr lang="en-US" altLang="zh-CN" dirty="0" smtClean="0"/>
              <a:t>f(s1, s2) = t, t</a:t>
            </a:r>
            <a:r>
              <a:rPr lang="zh-CN" altLang="en-US" dirty="0" smtClean="0"/>
              <a:t>是最短的满足</a:t>
            </a:r>
            <a:r>
              <a:rPr lang="en-US" altLang="zh-CN" dirty="0" smtClean="0"/>
              <a:t>s1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的前缀且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的后缀的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串。</a:t>
            </a:r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/>
              <a:t>f(001, 011) = 0011, f(111, 011) = 111011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/>
              <a:t>f(a1</a:t>
            </a:r>
            <a:r>
              <a:rPr lang="en-US" altLang="zh-CN" dirty="0"/>
              <a:t>, a2, …, an) = f( f(a1, a2, …, a[n-1]), an)</a:t>
            </a:r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/>
              <a:t>f(000, 000, 111) = f( f(000, 000), 111) </a:t>
            </a:r>
            <a:r>
              <a:rPr lang="en-US" altLang="zh-CN" dirty="0" smtClean="0"/>
              <a:t>= </a:t>
            </a:r>
            <a:r>
              <a:rPr lang="en-US" altLang="zh-CN" dirty="0"/>
              <a:t>000111</a:t>
            </a:r>
          </a:p>
          <a:p>
            <a:r>
              <a:rPr lang="zh-CN" altLang="en-US" dirty="0" smtClean="0"/>
              <a:t>对于</a:t>
            </a:r>
            <a:r>
              <a:rPr lang="zh-CN" altLang="en-US" dirty="0"/>
              <a:t>给定的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串</a:t>
            </a:r>
            <a:r>
              <a:rPr lang="en-US" altLang="zh-CN" dirty="0"/>
              <a:t>a[1], a[2], …, a[n]</a:t>
            </a:r>
            <a:r>
              <a:rPr lang="zh-CN" altLang="en-US" dirty="0"/>
              <a:t>，将其分为两个子</a:t>
            </a:r>
            <a:r>
              <a:rPr lang="zh-CN" altLang="en-US" dirty="0" smtClean="0"/>
              <a:t>序列使得 </a:t>
            </a:r>
            <a:r>
              <a:rPr lang="en-US" altLang="zh-CN" dirty="0" smtClean="0"/>
              <a:t>|</a:t>
            </a:r>
            <a:r>
              <a:rPr lang="en-US" altLang="zh-CN" dirty="0"/>
              <a:t>f(b[1], b[2], … b[k])| + |f(c[1], c[2], … c[n-k])|</a:t>
            </a:r>
            <a:r>
              <a:rPr lang="zh-CN" altLang="en-US" dirty="0"/>
              <a:t>最小化。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允许改变</a:t>
            </a:r>
            <a:r>
              <a:rPr lang="en-US" altLang="zh-CN" dirty="0"/>
              <a:t>n</a:t>
            </a:r>
            <a:r>
              <a:rPr lang="zh-CN" altLang="en-US" dirty="0"/>
              <a:t>个串之间的相对顺序，每个串属于且仅属于一个子序列，允许某个子序列为空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pt-BR" altLang="zh-CN" dirty="0"/>
              <a:t>1&lt;=n&lt;=2*10^5,1&lt;=m&lt;=</a:t>
            </a:r>
            <a:r>
              <a:rPr lang="pt-BR" altLang="zh-CN" dirty="0" smtClean="0"/>
              <a:t>20</a:t>
            </a:r>
          </a:p>
          <a:p>
            <a:r>
              <a:rPr lang="pt-BR" altLang="zh-CN" dirty="0" smtClean="0"/>
              <a:t>CodeForces 83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0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Two Subsequences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因为子序列的顺序是不能调换的，所以从左往右处理。</a:t>
            </a:r>
          </a:p>
          <a:p>
            <a:r>
              <a:rPr lang="zh-CN" altLang="en-US" dirty="0" smtClean="0"/>
              <a:t>记录</a:t>
            </a:r>
            <a:r>
              <a:rPr lang="zh-CN" altLang="en-US" dirty="0"/>
              <a:t>前</a:t>
            </a:r>
            <a:r>
              <a:rPr lang="en-US" altLang="zh-CN" dirty="0"/>
              <a:t>i-1</a:t>
            </a:r>
            <a:r>
              <a:rPr lang="zh-CN" altLang="en-US" dirty="0"/>
              <a:t>个数形成的</a:t>
            </a:r>
            <a:r>
              <a:rPr lang="en-US" altLang="zh-CN" dirty="0"/>
              <a:t>2</a:t>
            </a:r>
            <a:r>
              <a:rPr lang="zh-CN" altLang="en-US" dirty="0"/>
              <a:t>个子序列的末尾数字就能处理第</a:t>
            </a:r>
            <a:r>
              <a:rPr lang="en-US" altLang="zh-CN" dirty="0" err="1"/>
              <a:t>i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又</a:t>
            </a:r>
            <a:r>
              <a:rPr lang="zh-CN" altLang="en-US" dirty="0"/>
              <a:t>第</a:t>
            </a:r>
            <a:r>
              <a:rPr lang="en-US" altLang="zh-CN" dirty="0"/>
              <a:t>i-1</a:t>
            </a:r>
            <a:r>
              <a:rPr lang="zh-CN" altLang="en-US" dirty="0"/>
              <a:t>个数必然为</a:t>
            </a:r>
            <a:r>
              <a:rPr lang="en-US" altLang="zh-CN" dirty="0"/>
              <a:t>1</a:t>
            </a:r>
            <a:r>
              <a:rPr lang="zh-CN" altLang="en-US" dirty="0"/>
              <a:t>个子序列的末尾，所以只需记录另一个子序列的末尾数字为</a:t>
            </a:r>
            <a:r>
              <a:rPr lang="en-US" altLang="zh-CN" dirty="0"/>
              <a:t>x</a:t>
            </a:r>
            <a:r>
              <a:rPr lang="zh-CN" altLang="en-US" dirty="0"/>
              <a:t>时的最优值。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个数和第</a:t>
            </a:r>
            <a:r>
              <a:rPr lang="en-US" altLang="zh-CN" dirty="0"/>
              <a:t>j</a:t>
            </a:r>
            <a:r>
              <a:rPr lang="zh-CN" altLang="en-US" dirty="0"/>
              <a:t>个数分别是子序列的末尾时的</a:t>
            </a:r>
            <a:r>
              <a:rPr lang="zh-CN" altLang="en-US" dirty="0" smtClean="0"/>
              <a:t>最优解</a:t>
            </a:r>
            <a:endParaRPr lang="en-US" altLang="zh-CN" dirty="0" smtClean="0"/>
          </a:p>
          <a:p>
            <a:r>
              <a:rPr lang="zh-CN" altLang="en-US" dirty="0"/>
              <a:t>时间复杂度</a:t>
            </a:r>
          </a:p>
          <a:p>
            <a:pPr lvl="1"/>
            <a:r>
              <a:rPr lang="en-US" altLang="zh-CN" dirty="0"/>
              <a:t>O(n^2 * m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9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Two Subsequences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题目条件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01</a:t>
            </a:r>
            <a:r>
              <a:rPr lang="zh-CN" altLang="en-US" dirty="0"/>
              <a:t>串长度相等</a:t>
            </a:r>
            <a:endParaRPr lang="en-US" altLang="zh-CN" dirty="0"/>
          </a:p>
          <a:p>
            <a:r>
              <a:rPr lang="zh-CN" altLang="en-US" dirty="0"/>
              <a:t>优化状态</a:t>
            </a:r>
            <a:r>
              <a:rPr lang="en-US" altLang="zh-CN" dirty="0"/>
              <a:t>/</a:t>
            </a:r>
            <a:r>
              <a:rPr lang="zh-CN" altLang="en-US" dirty="0"/>
              <a:t>转移</a:t>
            </a:r>
            <a:endParaRPr lang="en-US" altLang="zh-CN" dirty="0"/>
          </a:p>
          <a:p>
            <a:pPr lvl="1"/>
            <a:r>
              <a:rPr lang="zh-CN" altLang="en-US" dirty="0"/>
              <a:t>“前缀和”？！</a:t>
            </a:r>
            <a:endParaRPr lang="en-US" altLang="zh-CN" dirty="0"/>
          </a:p>
          <a:p>
            <a:r>
              <a:rPr lang="zh-CN" altLang="en-US" dirty="0"/>
              <a:t>设当前处理位置的数字为</a:t>
            </a:r>
            <a:r>
              <a:rPr lang="en-US" altLang="zh-CN" dirty="0" err="1"/>
              <a:t>abcde</a:t>
            </a:r>
            <a:endParaRPr lang="en-US" altLang="zh-CN" dirty="0"/>
          </a:p>
          <a:p>
            <a:pPr lvl="1"/>
            <a:r>
              <a:rPr lang="zh-CN" altLang="en-US" dirty="0"/>
              <a:t>该数字接在某一子序列末尾，则仅需考虑子序列末尾的串的后缀是否是</a:t>
            </a:r>
            <a:endParaRPr lang="en-US" altLang="zh-CN" dirty="0"/>
          </a:p>
          <a:p>
            <a:pPr lvl="2"/>
            <a:r>
              <a:rPr lang="zh-CN" altLang="en-US" dirty="0"/>
              <a:t>空， </a:t>
            </a:r>
            <a:r>
              <a:rPr lang="en-US" altLang="zh-CN" dirty="0"/>
              <a:t>a</a:t>
            </a:r>
            <a:r>
              <a:rPr lang="zh-CN" altLang="en-US" dirty="0"/>
              <a:t>， </a:t>
            </a:r>
            <a:r>
              <a:rPr lang="en-US" altLang="zh-CN" dirty="0"/>
              <a:t>ab</a:t>
            </a:r>
            <a:r>
              <a:rPr lang="zh-CN" altLang="en-US" dirty="0"/>
              <a:t>， </a:t>
            </a:r>
            <a:r>
              <a:rPr lang="en-US" altLang="zh-CN" dirty="0" err="1"/>
              <a:t>abc</a:t>
            </a:r>
            <a:r>
              <a:rPr lang="zh-CN" altLang="en-US" dirty="0"/>
              <a:t>， </a:t>
            </a:r>
            <a:r>
              <a:rPr lang="en-US" altLang="zh-CN" dirty="0" err="1"/>
              <a:t>abcd</a:t>
            </a:r>
            <a:r>
              <a:rPr lang="zh-CN" altLang="en-US" dirty="0"/>
              <a:t>， </a:t>
            </a:r>
            <a:r>
              <a:rPr lang="en-US" altLang="zh-CN" dirty="0" err="1"/>
              <a:t>abcde</a:t>
            </a:r>
            <a:endParaRPr lang="en-US" altLang="zh-CN" dirty="0"/>
          </a:p>
          <a:p>
            <a:pPr lvl="1"/>
            <a:r>
              <a:rPr lang="zh-CN" altLang="en-US" dirty="0"/>
              <a:t>需要考虑的情况总数：</a:t>
            </a:r>
            <a:r>
              <a:rPr lang="en-US" altLang="zh-CN" dirty="0"/>
              <a:t>O</a:t>
            </a:r>
            <a:r>
              <a:rPr lang="zh-CN" altLang="en-US" dirty="0"/>
              <a:t>（长度）</a:t>
            </a:r>
            <a:endParaRPr lang="en-US" altLang="zh-CN" dirty="0"/>
          </a:p>
          <a:p>
            <a:r>
              <a:rPr lang="zh-CN" altLang="en-US" dirty="0"/>
              <a:t>对状态进行优化</a:t>
            </a:r>
            <a:endParaRPr lang="en-US" altLang="zh-CN" dirty="0"/>
          </a:p>
          <a:p>
            <a:pPr lvl="1"/>
            <a:r>
              <a:rPr lang="zh-CN" altLang="en-US" dirty="0"/>
              <a:t>状态是</a:t>
            </a:r>
            <a:r>
              <a:rPr lang="en-US" altLang="zh-CN" dirty="0"/>
              <a:t>f[…][2^20]</a:t>
            </a:r>
          </a:p>
          <a:p>
            <a:pPr lvl="1"/>
            <a:r>
              <a:rPr lang="zh-CN" altLang="en-US" dirty="0"/>
              <a:t>表示</a:t>
            </a:r>
            <a:r>
              <a:rPr lang="en-US" altLang="zh-CN" dirty="0"/>
              <a:t>f[…][x]</a:t>
            </a:r>
            <a:r>
              <a:rPr lang="zh-CN" altLang="en-US" dirty="0"/>
              <a:t>另一子序列的末尾串的后缀是</a:t>
            </a:r>
            <a:r>
              <a:rPr lang="en-US" altLang="zh-CN" dirty="0"/>
              <a:t>x</a:t>
            </a:r>
            <a:r>
              <a:rPr lang="zh-CN" altLang="en-US" dirty="0"/>
              <a:t>时的最优值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2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Two Subsequences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第</a:t>
            </a:r>
            <a:r>
              <a:rPr lang="en-US" altLang="zh-CN" dirty="0" err="1"/>
              <a:t>i</a:t>
            </a:r>
            <a:r>
              <a:rPr lang="zh-CN" altLang="zh-CN" dirty="0"/>
              <a:t>个数字若接在第</a:t>
            </a:r>
            <a:r>
              <a:rPr lang="en-US" altLang="zh-CN" dirty="0"/>
              <a:t>i-1</a:t>
            </a:r>
            <a:r>
              <a:rPr lang="zh-CN" altLang="zh-CN" dirty="0"/>
              <a:t>个数字后，则另一子序列末尾数字不变，且答案</a:t>
            </a:r>
            <a:r>
              <a:rPr lang="en-US" altLang="zh-CN" dirty="0"/>
              <a:t>+=f(a[i-1],a[</a:t>
            </a:r>
            <a:r>
              <a:rPr lang="en-US" altLang="zh-CN" dirty="0" err="1"/>
              <a:t>i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用一个计数器记录累加的值而不用对</a:t>
            </a:r>
            <a:r>
              <a:rPr lang="en-US" altLang="zh-CN" dirty="0"/>
              <a:t>F[]</a:t>
            </a:r>
            <a:r>
              <a:rPr lang="zh-CN" altLang="zh-CN" dirty="0"/>
              <a:t>进行整体修改。</a:t>
            </a:r>
          </a:p>
          <a:p>
            <a:r>
              <a:rPr lang="zh-CN" altLang="zh-CN" dirty="0"/>
              <a:t>第</a:t>
            </a:r>
            <a:r>
              <a:rPr lang="en-US" altLang="zh-CN" dirty="0" err="1"/>
              <a:t>i</a:t>
            </a:r>
            <a:r>
              <a:rPr lang="zh-CN" altLang="zh-CN" dirty="0"/>
              <a:t>个数字若接在另一子序列末尾，则第</a:t>
            </a:r>
            <a:r>
              <a:rPr lang="en-US" altLang="zh-CN" dirty="0"/>
              <a:t>i-1</a:t>
            </a:r>
            <a:r>
              <a:rPr lang="zh-CN" altLang="zh-CN" dirty="0"/>
              <a:t>个数成为“另一子序列末尾”，相应</a:t>
            </a:r>
            <a:r>
              <a:rPr lang="en-US" altLang="zh-CN" dirty="0"/>
              <a:t>DP</a:t>
            </a:r>
            <a:r>
              <a:rPr lang="zh-CN" altLang="zh-CN" dirty="0"/>
              <a:t>即可。</a:t>
            </a:r>
          </a:p>
          <a:p>
            <a:r>
              <a:rPr lang="zh-CN" altLang="en-US" dirty="0" smtClean="0"/>
              <a:t>状态</a:t>
            </a:r>
            <a:r>
              <a:rPr lang="zh-CN" altLang="en-US" dirty="0"/>
              <a:t>转移</a:t>
            </a:r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状态更新</a:t>
            </a:r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endParaRPr lang="en-US" altLang="zh-CN" dirty="0"/>
          </a:p>
          <a:p>
            <a:pPr lvl="1"/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nm + m*2^m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28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 Sum of Number of Inversions in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。求所有字典序不超过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的排列中的逆序对数目之和。答案对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取模</a:t>
            </a:r>
            <a:endParaRPr lang="zh-CN" altLang="en-US" dirty="0"/>
          </a:p>
          <a:p>
            <a:r>
              <a:rPr lang="zh-CN" altLang="en-US" dirty="0"/>
              <a:t>多组数据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&lt;=10^6</a:t>
            </a:r>
            <a:endParaRPr lang="en-US" altLang="zh-CN" dirty="0"/>
          </a:p>
          <a:p>
            <a:r>
              <a:rPr lang="en-US" altLang="zh-CN" dirty="0" smtClean="0"/>
              <a:t>TL:3s</a:t>
            </a:r>
            <a:r>
              <a:rPr lang="en-US" altLang="zh-CN" dirty="0"/>
              <a:t>	</a:t>
            </a:r>
            <a:r>
              <a:rPr lang="en-US" altLang="zh-CN" dirty="0" smtClean="0"/>
              <a:t>ML:256M</a:t>
            </a:r>
          </a:p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396 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1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1716</TotalTime>
  <Words>2836</Words>
  <Application>Microsoft Office PowerPoint</Application>
  <PresentationFormat>全屏显示(4:3)</PresentationFormat>
  <Paragraphs>267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质朴</vt:lpstr>
      <vt:lpstr>动态规划问题优化模式2</vt:lpstr>
      <vt:lpstr>动态规划</vt:lpstr>
      <vt:lpstr>动态规划常见题目模式</vt:lpstr>
      <vt:lpstr>动态规划常用优化</vt:lpstr>
      <vt:lpstr>Two Subsequences</vt:lpstr>
      <vt:lpstr>Two Subsequences</vt:lpstr>
      <vt:lpstr>Two Subsequences</vt:lpstr>
      <vt:lpstr>Two Subsequences</vt:lpstr>
      <vt:lpstr>On Sum of Number of Inversions in Permutations</vt:lpstr>
      <vt:lpstr>On Sum of Number of Inversions in Permutations</vt:lpstr>
      <vt:lpstr>Power Defence</vt:lpstr>
      <vt:lpstr>Power Defence</vt:lpstr>
      <vt:lpstr>Formurosa</vt:lpstr>
      <vt:lpstr>Formurosa</vt:lpstr>
      <vt:lpstr>Painting The Wall</vt:lpstr>
      <vt:lpstr>Painting The Wall</vt:lpstr>
      <vt:lpstr>Cirno’s Present</vt:lpstr>
      <vt:lpstr>Cirno’s Present</vt:lpstr>
      <vt:lpstr>Levko and Strings</vt:lpstr>
      <vt:lpstr>Levko and Strings</vt:lpstr>
      <vt:lpstr>Levko and Strings</vt:lpstr>
      <vt:lpstr>Common ancestor</vt:lpstr>
      <vt:lpstr>Common ancestor</vt:lpstr>
      <vt:lpstr>Tourist</vt:lpstr>
      <vt:lpstr>Tourist</vt:lpstr>
      <vt:lpstr>Candies and Stones</vt:lpstr>
      <vt:lpstr>Candies and Stones</vt:lpstr>
      <vt:lpstr>Do not fear, DravDe is kind</vt:lpstr>
      <vt:lpstr>Do not fear, DravDe is kind</vt:lpstr>
      <vt:lpstr>World of Darkraft</vt:lpstr>
      <vt:lpstr>World of Darkraft</vt:lpstr>
      <vt:lpstr>Dire Wolf</vt:lpstr>
      <vt:lpstr>Dire Wolf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动态规划问题优化模式</dc:title>
  <dc:creator>dell</dc:creator>
  <cp:lastModifiedBy>coolyangzc</cp:lastModifiedBy>
  <cp:revision>362</cp:revision>
  <dcterms:created xsi:type="dcterms:W3CDTF">2014-07-01T03:49:37Z</dcterms:created>
  <dcterms:modified xsi:type="dcterms:W3CDTF">2015-02-02T13:11:23Z</dcterms:modified>
</cp:coreProperties>
</file>