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58" r:id="rId6"/>
    <p:sldId id="285" r:id="rId7"/>
    <p:sldId id="261" r:id="rId8"/>
    <p:sldId id="262" r:id="rId9"/>
    <p:sldId id="263" r:id="rId10"/>
    <p:sldId id="270" r:id="rId11"/>
    <p:sldId id="271" r:id="rId12"/>
    <p:sldId id="272" r:id="rId13"/>
    <p:sldId id="276" r:id="rId14"/>
    <p:sldId id="273" r:id="rId15"/>
    <p:sldId id="274" r:id="rId16"/>
    <p:sldId id="275" r:id="rId17"/>
    <p:sldId id="277" r:id="rId18"/>
    <p:sldId id="278" r:id="rId19"/>
    <p:sldId id="279" r:id="rId20"/>
    <p:sldId id="280" r:id="rId21"/>
    <p:sldId id="281" r:id="rId22"/>
    <p:sldId id="264" r:id="rId23"/>
    <p:sldId id="265" r:id="rId24"/>
    <p:sldId id="266" r:id="rId25"/>
    <p:sldId id="267" r:id="rId26"/>
    <p:sldId id="268" r:id="rId27"/>
    <p:sldId id="269" r:id="rId28"/>
    <p:sldId id="282" r:id="rId29"/>
    <p:sldId id="283" r:id="rId30"/>
    <p:sldId id="284" r:id="rId31"/>
    <p:sldId id="286" r:id="rId32"/>
    <p:sldId id="287" r:id="rId33"/>
    <p:sldId id="288"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559" autoAdjust="0"/>
    <p:restoredTop sz="94660" autoAdjust="0"/>
  </p:normalViewPr>
  <p:slideViewPr>
    <p:cSldViewPr>
      <p:cViewPr>
        <p:scale>
          <a:sx n="70" d="100"/>
          <a:sy n="70" d="100"/>
        </p:scale>
        <p:origin x="-141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0C16D0F-36F0-491F-8B5A-4DAF63DDA81D}" type="datetimeFigureOut">
              <a:rPr lang="zh-CN" altLang="en-US" smtClean="0"/>
              <a:pPr/>
              <a:t>2013/8/16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8C803B52-B498-464A-A58D-21B749992EA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03B52-B498-464A-A58D-21B749992EA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30C16D0F-36F0-491F-8B5A-4DAF63DDA81D}" type="datetimeFigureOut">
              <a:rPr lang="zh-CN" altLang="en-US" smtClean="0"/>
              <a:pPr/>
              <a:t>2013/8/16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8C803B52-B498-464A-A58D-21B749992EA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8C803B52-B498-464A-A58D-21B749992EA6}"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C803B52-B498-464A-A58D-21B749992EA6}"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30C16D0F-36F0-491F-8B5A-4DAF63DDA81D}" type="datetimeFigureOut">
              <a:rPr lang="zh-CN" altLang="en-US" smtClean="0"/>
              <a:pPr/>
              <a:t>2013/8/16</a:t>
            </a:fld>
            <a:endParaRPr lang="zh-CN" altLang="en-US"/>
          </a:p>
        </p:txBody>
      </p:sp>
      <p:sp>
        <p:nvSpPr>
          <p:cNvPr id="10" name="灯片编号占位符 9"/>
          <p:cNvSpPr>
            <a:spLocks noGrp="1"/>
          </p:cNvSpPr>
          <p:nvPr>
            <p:ph type="sldNum" sz="quarter" idx="16"/>
          </p:nvPr>
        </p:nvSpPr>
        <p:spPr/>
        <p:txBody>
          <a:bodyPr rtlCol="0"/>
          <a:lstStyle/>
          <a:p>
            <a:fld id="{8C803B52-B498-464A-A58D-21B749992EA6}"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30C16D0F-36F0-491F-8B5A-4DAF63DDA81D}" type="datetimeFigureOut">
              <a:rPr lang="zh-CN" altLang="en-US" smtClean="0"/>
              <a:pPr/>
              <a:t>2013/8/16</a:t>
            </a:fld>
            <a:endParaRPr lang="zh-CN" altLang="en-US"/>
          </a:p>
        </p:txBody>
      </p:sp>
      <p:sp>
        <p:nvSpPr>
          <p:cNvPr id="12" name="灯片编号占位符 11"/>
          <p:cNvSpPr>
            <a:spLocks noGrp="1"/>
          </p:cNvSpPr>
          <p:nvPr>
            <p:ph type="sldNum" sz="quarter" idx="16"/>
          </p:nvPr>
        </p:nvSpPr>
        <p:spPr/>
        <p:txBody>
          <a:bodyPr rtlCol="0"/>
          <a:lstStyle/>
          <a:p>
            <a:fld id="{8C803B52-B498-464A-A58D-21B749992EA6}"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8C803B52-B498-464A-A58D-21B749992EA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C803B52-B498-464A-A58D-21B749992EA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0C16D0F-36F0-491F-8B5A-4DAF63DDA81D}" type="datetimeFigureOut">
              <a:rPr lang="zh-CN" altLang="en-US" smtClean="0"/>
              <a:pPr/>
              <a:t>2013/8/16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8C803B52-B498-464A-A58D-21B749992EA6}"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30C16D0F-36F0-491F-8B5A-4DAF63DDA81D}" type="datetimeFigureOut">
              <a:rPr lang="zh-CN" altLang="en-US" smtClean="0"/>
              <a:pPr/>
              <a:t>2013/8/16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C803B52-B498-464A-A58D-21B749992EA6}"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0C16D0F-36F0-491F-8B5A-4DAF63DDA81D}" type="datetimeFigureOut">
              <a:rPr lang="zh-CN" altLang="en-US" smtClean="0"/>
              <a:pPr/>
              <a:t>2013/8/16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C803B52-B498-464A-A58D-21B749992EA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80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动态规划</a:t>
            </a:r>
            <a:r>
              <a:rPr lang="zh-CN" altLang="en-US" sz="32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NOIP</a:t>
            </a:r>
            <a:r>
              <a:rPr lang="zh-CN" altLang="en-US" sz="32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难度）</a:t>
            </a:r>
            <a:endParaRPr lang="zh-CN" altLang="en-US" sz="32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副标题 2"/>
          <p:cNvSpPr>
            <a:spLocks noGrp="1"/>
          </p:cNvSpPr>
          <p:nvPr>
            <p:ph type="subTitle" idx="1"/>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b="1" cap="all" dirty="0" smtClean="0">
                <a:ln w="0"/>
                <a:solidFill>
                  <a:srgbClr val="002060"/>
                </a:solidFill>
                <a:effectLst>
                  <a:reflection blurRad="12700" stA="50000" endPos="50000" dist="5000" dir="5400000" sy="-100000" rotWithShape="0"/>
                </a:effectLst>
                <a:latin typeface="微软雅黑" pitchFamily="34" charset="-122"/>
                <a:ea typeface="微软雅黑" pitchFamily="34" charset="-122"/>
              </a:rPr>
              <a:t>江苏省常州高级中学   钱雨杰</a:t>
            </a:r>
            <a:endParaRPr lang="zh-CN" altLang="en-US" b="1" cap="all" dirty="0">
              <a:ln w="0"/>
              <a:solidFill>
                <a:srgbClr val="002060"/>
              </a:solidFill>
              <a:effectLst>
                <a:reflection blurRad="12700" stA="50000" endPos="50000" dist="5000" dir="5400000" sy="-100000" rotWithShape="0"/>
              </a:effectLst>
              <a:latin typeface="微软雅黑" pitchFamily="34" charset="-122"/>
              <a:ea typeface="微软雅黑" pitchFamily="34" charset="-122"/>
            </a:endParaRPr>
          </a:p>
        </p:txBody>
      </p:sp>
    </p:spTree>
    <p:extLst>
      <p:ext uri="{BB962C8B-B14F-4D97-AF65-F5344CB8AC3E}">
        <p14:creationId xmlns="" xmlns:p14="http://schemas.microsoft.com/office/powerpoint/2010/main" val="42856495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凸多边形的三角剖分</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en-US" altLang="zh-CN" dirty="0" smtClean="0"/>
              <a:t>n</a:t>
            </a:r>
            <a:r>
              <a:rPr lang="zh-CN" altLang="en-US" dirty="0" smtClean="0"/>
              <a:t>个顶点的凸多边形，给定每个点的点权。要求划分成</a:t>
            </a:r>
            <a:r>
              <a:rPr lang="en-US" altLang="zh-CN" dirty="0" smtClean="0"/>
              <a:t>n-2</a:t>
            </a:r>
            <a:r>
              <a:rPr lang="zh-CN" altLang="en-US" dirty="0" smtClean="0"/>
              <a:t>个互不相交的三角形，定义划分代价为这些三角形三个顶点权值乘积之和。求最小的划分代价。</a:t>
            </a:r>
            <a:endParaRPr lang="zh-CN" altLang="en-US" dirty="0"/>
          </a:p>
        </p:txBody>
      </p:sp>
      <p:pic>
        <p:nvPicPr>
          <p:cNvPr id="1026" name="Picture 2" descr="http://www.cnblogs.com/images/cnblogs_com/ioleon13/11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7663" y="3861048"/>
            <a:ext cx="5534025" cy="21050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517255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2.</a:t>
            </a:r>
            <a:r>
              <a:rPr lang="zh-CN" altLang="en-US" b="1" dirty="0">
                <a:effectLst>
                  <a:outerShdw blurRad="38100" dist="38100" dir="2700000" algn="tl">
                    <a:srgbClr val="000000">
                      <a:alpha val="43137"/>
                    </a:srgbClr>
                  </a:outerShdw>
                </a:effectLst>
              </a:rPr>
              <a:t>凸多边形的三角剖分</a:t>
            </a:r>
            <a:endParaRPr lang="zh-CN" altLang="en-US" dirty="0"/>
          </a:p>
        </p:txBody>
      </p:sp>
      <p:sp>
        <p:nvSpPr>
          <p:cNvPr id="3" name="内容占位符 2"/>
          <p:cNvSpPr>
            <a:spLocks noGrp="1"/>
          </p:cNvSpPr>
          <p:nvPr>
            <p:ph sz="quarter" idx="1"/>
          </p:nvPr>
        </p:nvSpPr>
        <p:spPr>
          <a:xfrm>
            <a:off x="612648" y="1600200"/>
            <a:ext cx="8153400" cy="4781128"/>
          </a:xfrm>
        </p:spPr>
        <p:txBody>
          <a:bodyPr/>
          <a:lstStyle/>
          <a:p>
            <a:r>
              <a:rPr lang="zh-CN" altLang="en-US" dirty="0" smtClean="0"/>
              <a:t>状态：</a:t>
            </a:r>
            <a:endParaRPr lang="en-US" altLang="zh-CN" dirty="0" smtClean="0"/>
          </a:p>
          <a:p>
            <a:r>
              <a:rPr lang="en-US" altLang="zh-CN" dirty="0" smtClean="0"/>
              <a:t>F[</a:t>
            </a:r>
            <a:r>
              <a:rPr lang="en-US" altLang="zh-CN" dirty="0" err="1" smtClean="0"/>
              <a:t>i,j</a:t>
            </a:r>
            <a:r>
              <a:rPr lang="en-US" altLang="zh-CN" dirty="0" smtClean="0"/>
              <a:t>]</a:t>
            </a:r>
            <a:r>
              <a:rPr lang="zh-CN" altLang="en-US" dirty="0" smtClean="0"/>
              <a:t>表示按顺时针顺序从点</a:t>
            </a:r>
            <a:r>
              <a:rPr lang="en-US" altLang="zh-CN" dirty="0" smtClean="0"/>
              <a:t>i</a:t>
            </a:r>
            <a:r>
              <a:rPr lang="zh-CN" altLang="en-US" dirty="0" smtClean="0"/>
              <a:t>到点</a:t>
            </a:r>
            <a:r>
              <a:rPr lang="en-US" altLang="zh-CN" dirty="0" smtClean="0"/>
              <a:t>j</a:t>
            </a:r>
            <a:r>
              <a:rPr lang="zh-CN" altLang="en-US" dirty="0" smtClean="0"/>
              <a:t>这些顶点所构成的凸多边形的最小划分代价。</a:t>
            </a:r>
            <a:endParaRPr lang="en-US" altLang="zh-CN" dirty="0" smtClean="0"/>
          </a:p>
          <a:p>
            <a:r>
              <a:rPr lang="zh-CN" altLang="en-US" dirty="0" smtClean="0"/>
              <a:t>转移：</a:t>
            </a:r>
            <a:endParaRPr lang="en-US" altLang="zh-CN" dirty="0" smtClean="0"/>
          </a:p>
          <a:p>
            <a:r>
              <a:rPr lang="zh-CN" altLang="en-US" dirty="0" smtClean="0"/>
              <a:t>考虑到点</a:t>
            </a:r>
            <a:r>
              <a:rPr lang="en-US" altLang="zh-CN" dirty="0" smtClean="0"/>
              <a:t>i</a:t>
            </a:r>
            <a:r>
              <a:rPr lang="zh-CN" altLang="en-US" dirty="0" smtClean="0"/>
              <a:t>点</a:t>
            </a:r>
            <a:r>
              <a:rPr lang="en-US" altLang="zh-CN" dirty="0" smtClean="0"/>
              <a:t>j</a:t>
            </a:r>
            <a:r>
              <a:rPr lang="zh-CN" altLang="en-US" dirty="0" smtClean="0"/>
              <a:t>间的边一定是某个三角形的一边，枚举这样的三角形（即枚举另一点</a:t>
            </a:r>
            <a:r>
              <a:rPr lang="en-US" altLang="zh-CN" dirty="0" smtClean="0"/>
              <a:t>k</a:t>
            </a:r>
            <a:r>
              <a:rPr lang="zh-CN" altLang="en-US" dirty="0" smtClean="0"/>
              <a:t>），来寻找最优决策。</a:t>
            </a:r>
            <a:endParaRPr lang="en-US" altLang="zh-CN" dirty="0" smtClean="0"/>
          </a:p>
          <a:p>
            <a:r>
              <a:rPr lang="en-US" altLang="zh-CN" dirty="0" smtClean="0"/>
              <a:t>F[</a:t>
            </a:r>
            <a:r>
              <a:rPr lang="en-US" altLang="zh-CN" dirty="0" err="1" smtClean="0"/>
              <a:t>i,j</a:t>
            </a:r>
            <a:r>
              <a:rPr lang="en-US" altLang="zh-CN" dirty="0" smtClean="0"/>
              <a:t>]=min{F[</a:t>
            </a:r>
            <a:r>
              <a:rPr lang="en-US" altLang="zh-CN" dirty="0" err="1" smtClean="0"/>
              <a:t>i,k</a:t>
            </a:r>
            <a:r>
              <a:rPr lang="en-US" altLang="zh-CN" dirty="0" smtClean="0"/>
              <a:t>]+F[</a:t>
            </a:r>
            <a:r>
              <a:rPr lang="en-US" altLang="zh-CN" dirty="0" err="1" smtClean="0"/>
              <a:t>k,j</a:t>
            </a:r>
            <a:r>
              <a:rPr lang="en-US" altLang="zh-CN" dirty="0" smtClean="0"/>
              <a:t>]+w[i]</a:t>
            </a:r>
            <a:r>
              <a:rPr lang="zh-CN" altLang="en-US" dirty="0" smtClean="0"/>
              <a:t>*</a:t>
            </a:r>
            <a:r>
              <a:rPr lang="en-US" altLang="zh-CN" dirty="0" smtClean="0"/>
              <a:t>w[j]</a:t>
            </a:r>
            <a:r>
              <a:rPr lang="zh-CN" altLang="en-US" dirty="0" smtClean="0"/>
              <a:t>*</a:t>
            </a:r>
            <a:r>
              <a:rPr lang="en-US" altLang="zh-CN" dirty="0" smtClean="0"/>
              <a:t>w[k]}  i+1</a:t>
            </a:r>
            <a:r>
              <a:rPr lang="zh-CN" altLang="en-US" dirty="0" smtClean="0"/>
              <a:t>≤</a:t>
            </a:r>
            <a:r>
              <a:rPr lang="en-US" altLang="zh-CN" dirty="0" smtClean="0"/>
              <a:t>k</a:t>
            </a:r>
            <a:r>
              <a:rPr lang="zh-CN" altLang="en-US" dirty="0" smtClean="0"/>
              <a:t>≤</a:t>
            </a:r>
            <a:r>
              <a:rPr lang="en-US" altLang="zh-CN" dirty="0" smtClean="0"/>
              <a:t>j-1</a:t>
            </a:r>
          </a:p>
          <a:p>
            <a:r>
              <a:rPr lang="zh-CN" altLang="en-US" dirty="0"/>
              <a:t>区间</a:t>
            </a:r>
            <a:r>
              <a:rPr lang="zh-CN" altLang="en-US" dirty="0" smtClean="0"/>
              <a:t>动态规划；</a:t>
            </a:r>
            <a:r>
              <a:rPr lang="en-US" altLang="zh-CN" dirty="0" smtClean="0"/>
              <a:t>O(n</a:t>
            </a:r>
            <a:r>
              <a:rPr lang="en-US" altLang="zh-CN" baseline="30000" dirty="0" smtClean="0"/>
              <a:t>3</a:t>
            </a:r>
            <a:r>
              <a:rPr lang="en-US" altLang="zh-CN" dirty="0" smtClean="0"/>
              <a:t>)</a:t>
            </a:r>
            <a:endParaRPr lang="zh-CN" altLang="en-US" dirty="0"/>
          </a:p>
        </p:txBody>
      </p:sp>
    </p:spTree>
    <p:extLst>
      <p:ext uri="{BB962C8B-B14F-4D97-AF65-F5344CB8AC3E}">
        <p14:creationId xmlns="" xmlns:p14="http://schemas.microsoft.com/office/powerpoint/2010/main" val="5724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0"/>
            <a:ext cx="7123113" cy="2269976"/>
          </a:xfrm>
        </p:spPr>
        <p:txBody>
          <a:bodyPr/>
          <a:lstStyle/>
          <a:p>
            <a:r>
              <a:rPr lang="zh-CN" altLang="en-US" dirty="0" smtClean="0"/>
              <a:t>（</a:t>
            </a:r>
            <a:r>
              <a:rPr lang="en-US" altLang="zh-CN" dirty="0" smtClean="0"/>
              <a:t>1</a:t>
            </a:r>
            <a:r>
              <a:rPr lang="zh-CN" altLang="en-US" dirty="0" smtClean="0"/>
              <a:t>）</a:t>
            </a:r>
            <a:r>
              <a:rPr lang="en-US" altLang="zh-CN" dirty="0" smtClean="0"/>
              <a:t>0/1</a:t>
            </a:r>
            <a:r>
              <a:rPr lang="zh-CN" altLang="en-US" dirty="0" smtClean="0"/>
              <a:t>背包</a:t>
            </a:r>
            <a:endParaRPr lang="en-US" altLang="zh-CN" dirty="0" smtClean="0"/>
          </a:p>
          <a:p>
            <a:r>
              <a:rPr lang="zh-CN" altLang="en-US" dirty="0" smtClean="0"/>
              <a:t>（</a:t>
            </a:r>
            <a:r>
              <a:rPr lang="en-US" altLang="zh-CN" dirty="0" smtClean="0"/>
              <a:t>2</a:t>
            </a:r>
            <a:r>
              <a:rPr lang="zh-CN" altLang="en-US" dirty="0" smtClean="0"/>
              <a:t>）完全背包</a:t>
            </a:r>
            <a:endParaRPr lang="en-US" altLang="zh-CN" dirty="0" smtClean="0"/>
          </a:p>
          <a:p>
            <a:r>
              <a:rPr lang="zh-CN" altLang="en-US" dirty="0" smtClean="0"/>
              <a:t>（</a:t>
            </a:r>
            <a:r>
              <a:rPr lang="en-US" altLang="zh-CN" dirty="0" smtClean="0"/>
              <a:t>3</a:t>
            </a:r>
            <a:r>
              <a:rPr lang="zh-CN" altLang="en-US" dirty="0" smtClean="0"/>
              <a:t>）多重背包</a:t>
            </a:r>
            <a:endParaRPr lang="en-US" altLang="zh-CN" dirty="0" smtClean="0"/>
          </a:p>
        </p:txBody>
      </p:sp>
      <p:sp>
        <p:nvSpPr>
          <p:cNvPr id="3" name="标题 2"/>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背包问题</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22922896"/>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背包问题</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612648" y="1600200"/>
            <a:ext cx="8153400" cy="4997152"/>
          </a:xfrm>
        </p:spPr>
        <p:txBody>
          <a:bodyPr>
            <a:normAutofit/>
          </a:bodyPr>
          <a:lstStyle/>
          <a:p>
            <a:r>
              <a:rPr lang="zh-CN" altLang="en-US" b="1" dirty="0"/>
              <a:t>背包问题</a:t>
            </a:r>
            <a:r>
              <a:rPr lang="en-US" altLang="zh-CN" dirty="0"/>
              <a:t>(Knapsack problem)</a:t>
            </a:r>
            <a:r>
              <a:rPr lang="zh-CN" altLang="en-US" dirty="0"/>
              <a:t>是一种组合优化的</a:t>
            </a:r>
            <a:r>
              <a:rPr lang="en-US" altLang="zh-CN" dirty="0"/>
              <a:t>NP</a:t>
            </a:r>
            <a:r>
              <a:rPr lang="zh-CN" altLang="en-US" dirty="0"/>
              <a:t>完全问题。问题可以描述为：给定一组物品，每种物品都有自己的重量和价格，在限定的总重量内，我们如何选择，才能使得物品的总价格最高。问题的名称来源于如何选择最合适的物品放置于给定背包中。</a:t>
            </a:r>
          </a:p>
          <a:p>
            <a:r>
              <a:rPr lang="zh-CN" altLang="en-US" dirty="0"/>
              <a:t>相似问题经常出现在</a:t>
            </a:r>
            <a:r>
              <a:rPr lang="zh-CN" altLang="en-US" sz="2400" dirty="0">
                <a:latin typeface="楷体" pitchFamily="49" charset="-122"/>
                <a:ea typeface="楷体" pitchFamily="49" charset="-122"/>
              </a:rPr>
              <a:t>商业</a:t>
            </a:r>
            <a:r>
              <a:rPr lang="zh-CN" altLang="en-US" dirty="0"/>
              <a:t>、</a:t>
            </a:r>
            <a:r>
              <a:rPr lang="zh-CN" altLang="en-US" sz="2400" dirty="0">
                <a:latin typeface="楷体" pitchFamily="49" charset="-122"/>
                <a:ea typeface="楷体" pitchFamily="49" charset="-122"/>
              </a:rPr>
              <a:t>组合</a:t>
            </a:r>
            <a:r>
              <a:rPr lang="zh-CN" altLang="en-US" sz="2400" dirty="0" smtClean="0">
                <a:latin typeface="楷体" pitchFamily="49" charset="-122"/>
                <a:ea typeface="楷体" pitchFamily="49" charset="-122"/>
              </a:rPr>
              <a:t>数学</a:t>
            </a:r>
            <a:r>
              <a:rPr lang="zh-CN" altLang="en-US" dirty="0"/>
              <a:t>、</a:t>
            </a:r>
            <a:r>
              <a:rPr lang="zh-CN" altLang="en-US" sz="2400" dirty="0" smtClean="0">
                <a:latin typeface="楷体" pitchFamily="49" charset="-122"/>
                <a:ea typeface="楷体" pitchFamily="49" charset="-122"/>
              </a:rPr>
              <a:t>计算复杂性</a:t>
            </a:r>
            <a:r>
              <a:rPr lang="zh-CN" altLang="en-US" sz="2400" dirty="0">
                <a:latin typeface="楷体" pitchFamily="49" charset="-122"/>
                <a:ea typeface="楷体" pitchFamily="49" charset="-122"/>
              </a:rPr>
              <a:t>理论</a:t>
            </a:r>
            <a:r>
              <a:rPr lang="zh-CN" altLang="en-US" dirty="0"/>
              <a:t>、</a:t>
            </a:r>
            <a:r>
              <a:rPr lang="zh-CN" altLang="en-US" sz="2400" dirty="0">
                <a:latin typeface="楷体" pitchFamily="49" charset="-122"/>
                <a:ea typeface="楷体" pitchFamily="49" charset="-122"/>
              </a:rPr>
              <a:t>密码学</a:t>
            </a:r>
            <a:r>
              <a:rPr lang="zh-CN" altLang="en-US" dirty="0"/>
              <a:t>和</a:t>
            </a:r>
            <a:r>
              <a:rPr lang="zh-CN" altLang="en-US" sz="2400" dirty="0">
                <a:latin typeface="楷体" pitchFamily="49" charset="-122"/>
                <a:ea typeface="楷体" pitchFamily="49" charset="-122"/>
              </a:rPr>
              <a:t>应用数学</a:t>
            </a:r>
            <a:r>
              <a:rPr lang="zh-CN" altLang="en-US" dirty="0"/>
              <a:t>等领域中</a:t>
            </a:r>
            <a:r>
              <a:rPr lang="zh-CN" altLang="en-US" dirty="0" smtClean="0"/>
              <a:t>。</a:t>
            </a:r>
            <a:endParaRPr lang="en-US" altLang="zh-CN" dirty="0" smtClean="0"/>
          </a:p>
          <a:p>
            <a:r>
              <a:rPr lang="zh-CN" altLang="en-US" dirty="0"/>
              <a:t>利用动态规划，背包问题存在一个伪</a:t>
            </a:r>
            <a:r>
              <a:rPr lang="zh-CN" altLang="en-US" dirty="0" smtClean="0"/>
              <a:t>多项式时间算法。</a:t>
            </a:r>
            <a:endParaRPr lang="zh-CN" altLang="en-US" dirty="0"/>
          </a:p>
        </p:txBody>
      </p:sp>
    </p:spTree>
    <p:extLst>
      <p:ext uri="{BB962C8B-B14F-4D97-AF65-F5344CB8AC3E}">
        <p14:creationId xmlns="" xmlns:p14="http://schemas.microsoft.com/office/powerpoint/2010/main" val="349644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0/1</a:t>
            </a:r>
            <a:r>
              <a:rPr lang="zh-CN" altLang="en-US" b="1" dirty="0" smtClean="0">
                <a:effectLst>
                  <a:outerShdw blurRad="38100" dist="38100" dir="2700000" algn="tl">
                    <a:srgbClr val="000000">
                      <a:alpha val="43137"/>
                    </a:srgbClr>
                  </a:outerShdw>
                </a:effectLst>
              </a:rPr>
              <a:t>背包</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zh-CN" dirty="0"/>
              <a:t>有</a:t>
            </a:r>
            <a:r>
              <a:rPr lang="en-US" altLang="zh-CN" dirty="0"/>
              <a:t>N</a:t>
            </a:r>
            <a:r>
              <a:rPr lang="zh-CN" altLang="zh-CN" dirty="0"/>
              <a:t>件物品和一个容量为</a:t>
            </a:r>
            <a:r>
              <a:rPr lang="en-US" altLang="zh-CN" dirty="0"/>
              <a:t>V</a:t>
            </a:r>
            <a:r>
              <a:rPr lang="zh-CN" altLang="zh-CN" dirty="0"/>
              <a:t>的背包。第</a:t>
            </a:r>
            <a:r>
              <a:rPr lang="en-US" altLang="zh-CN" dirty="0"/>
              <a:t>i</a:t>
            </a:r>
            <a:r>
              <a:rPr lang="zh-CN" altLang="zh-CN" dirty="0"/>
              <a:t>件物品的费用是</a:t>
            </a:r>
            <a:r>
              <a:rPr lang="en-US" altLang="zh-CN" dirty="0"/>
              <a:t>c[i]</a:t>
            </a:r>
            <a:r>
              <a:rPr lang="zh-CN" altLang="zh-CN" dirty="0"/>
              <a:t>，价值是</a:t>
            </a:r>
            <a:r>
              <a:rPr lang="en-US" altLang="zh-CN" dirty="0"/>
              <a:t>w[i]</a:t>
            </a:r>
            <a:r>
              <a:rPr lang="zh-CN" altLang="zh-CN" dirty="0"/>
              <a:t>。求解将哪些物品装入背包可使价值总和最大。</a:t>
            </a:r>
          </a:p>
          <a:p>
            <a:endParaRPr lang="zh-CN" altLang="en-US" dirty="0"/>
          </a:p>
        </p:txBody>
      </p:sp>
    </p:spTree>
    <p:extLst>
      <p:ext uri="{BB962C8B-B14F-4D97-AF65-F5344CB8AC3E}">
        <p14:creationId xmlns="" xmlns:p14="http://schemas.microsoft.com/office/powerpoint/2010/main" val="2765715117"/>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0/1</a:t>
            </a:r>
            <a:r>
              <a:rPr lang="zh-CN" altLang="en-US" b="1" dirty="0">
                <a:effectLst>
                  <a:outerShdw blurRad="38100" dist="38100" dir="2700000" algn="tl">
                    <a:srgbClr val="000000">
                      <a:alpha val="43137"/>
                    </a:srgbClr>
                  </a:outerShdw>
                </a:effectLst>
              </a:rPr>
              <a:t>背包</a:t>
            </a:r>
            <a:endParaRPr lang="zh-CN" altLang="en-US" dirty="0"/>
          </a:p>
        </p:txBody>
      </p:sp>
      <p:sp>
        <p:nvSpPr>
          <p:cNvPr id="3" name="内容占位符 2"/>
          <p:cNvSpPr>
            <a:spLocks noGrp="1"/>
          </p:cNvSpPr>
          <p:nvPr>
            <p:ph sz="quarter" idx="1"/>
          </p:nvPr>
        </p:nvSpPr>
        <p:spPr>
          <a:xfrm>
            <a:off x="612648" y="1600200"/>
            <a:ext cx="8153400" cy="4853136"/>
          </a:xfrm>
        </p:spPr>
        <p:txBody>
          <a:bodyPr/>
          <a:lstStyle/>
          <a:p>
            <a:r>
              <a:rPr lang="zh-CN" altLang="en-US" dirty="0" smtClean="0"/>
              <a:t>状态：</a:t>
            </a:r>
            <a:endParaRPr lang="en-US" altLang="zh-CN" dirty="0" smtClean="0"/>
          </a:p>
          <a:p>
            <a:r>
              <a:rPr lang="en-US" altLang="zh-CN" dirty="0" smtClean="0"/>
              <a:t>F[i</a:t>
            </a:r>
            <a:r>
              <a:rPr lang="en-US" altLang="zh-CN" dirty="0"/>
              <a:t>][v]</a:t>
            </a:r>
            <a:r>
              <a:rPr lang="zh-CN" altLang="zh-CN" dirty="0"/>
              <a:t>表示前</a:t>
            </a:r>
            <a:r>
              <a:rPr lang="en-US" altLang="zh-CN" dirty="0"/>
              <a:t>i</a:t>
            </a:r>
            <a:r>
              <a:rPr lang="zh-CN" altLang="zh-CN" dirty="0"/>
              <a:t>件物品恰放入一个容量为</a:t>
            </a:r>
            <a:r>
              <a:rPr lang="en-US" altLang="zh-CN" dirty="0"/>
              <a:t>v</a:t>
            </a:r>
            <a:r>
              <a:rPr lang="zh-CN" altLang="zh-CN" dirty="0"/>
              <a:t>的背包可以获得的最大价值</a:t>
            </a:r>
            <a:r>
              <a:rPr lang="zh-CN" altLang="zh-CN" dirty="0" smtClean="0"/>
              <a:t>。</a:t>
            </a:r>
            <a:endParaRPr lang="en-US" altLang="zh-CN" dirty="0" smtClean="0"/>
          </a:p>
          <a:p>
            <a:endParaRPr lang="en-US" altLang="zh-CN" dirty="0"/>
          </a:p>
          <a:p>
            <a:r>
              <a:rPr lang="zh-CN" altLang="en-US" dirty="0" smtClean="0"/>
              <a:t>转移：</a:t>
            </a:r>
            <a:endParaRPr lang="en-US" altLang="zh-CN" dirty="0" smtClean="0"/>
          </a:p>
          <a:p>
            <a:r>
              <a:rPr lang="zh-CN" altLang="en-US" dirty="0" smtClean="0"/>
              <a:t>按物品依次考虑，决策无非是放于不放两种。</a:t>
            </a:r>
            <a:endParaRPr lang="en-US" altLang="zh-CN" dirty="0" smtClean="0"/>
          </a:p>
          <a:p>
            <a:r>
              <a:rPr lang="en-US" altLang="zh-CN" dirty="0" smtClean="0"/>
              <a:t>F</a:t>
            </a:r>
            <a:r>
              <a:rPr lang="pl-PL" altLang="zh-CN" dirty="0" smtClean="0"/>
              <a:t>[i</a:t>
            </a:r>
            <a:r>
              <a:rPr lang="pl-PL" altLang="zh-CN" dirty="0"/>
              <a:t>][v]=</a:t>
            </a:r>
            <a:r>
              <a:rPr lang="pl-PL" altLang="zh-CN" dirty="0" smtClean="0"/>
              <a:t>max{</a:t>
            </a:r>
            <a:r>
              <a:rPr lang="en-US" altLang="zh-CN" dirty="0" smtClean="0"/>
              <a:t>F</a:t>
            </a:r>
            <a:r>
              <a:rPr lang="pl-PL" altLang="zh-CN" dirty="0" smtClean="0"/>
              <a:t>[i-1</a:t>
            </a:r>
            <a:r>
              <a:rPr lang="pl-PL" altLang="zh-CN" dirty="0"/>
              <a:t>][v</a:t>
            </a:r>
            <a:r>
              <a:rPr lang="pl-PL" altLang="zh-CN" dirty="0" smtClean="0"/>
              <a:t>]</a:t>
            </a:r>
            <a:r>
              <a:rPr lang="en-US" altLang="zh-CN" dirty="0" smtClean="0"/>
              <a:t> </a:t>
            </a:r>
            <a:r>
              <a:rPr lang="pl-PL" altLang="zh-CN" dirty="0" smtClean="0"/>
              <a:t>,</a:t>
            </a:r>
            <a:r>
              <a:rPr lang="en-US" altLang="zh-CN" dirty="0" smtClean="0"/>
              <a:t> F</a:t>
            </a:r>
            <a:r>
              <a:rPr lang="pl-PL" altLang="zh-CN" dirty="0" smtClean="0"/>
              <a:t>[i-1</a:t>
            </a:r>
            <a:r>
              <a:rPr lang="pl-PL" altLang="zh-CN" dirty="0"/>
              <a:t>][v-c[i]]+w[i</a:t>
            </a:r>
            <a:r>
              <a:rPr lang="pl-PL" altLang="zh-CN" dirty="0" smtClean="0"/>
              <a:t>]}</a:t>
            </a:r>
            <a:endParaRPr lang="en-US" altLang="zh-CN" dirty="0" smtClean="0"/>
          </a:p>
          <a:p>
            <a:endParaRPr lang="en-US" altLang="zh-CN" dirty="0"/>
          </a:p>
          <a:p>
            <a:r>
              <a:rPr lang="en-US" altLang="zh-CN" dirty="0" smtClean="0"/>
              <a:t>O(NV)   </a:t>
            </a:r>
            <a:r>
              <a:rPr lang="zh-CN" altLang="en-US" dirty="0" smtClean="0"/>
              <a:t>注：可以使用滚动数组来节省空间</a:t>
            </a:r>
            <a:endParaRPr lang="zh-CN" altLang="zh-CN" dirty="0"/>
          </a:p>
        </p:txBody>
      </p:sp>
    </p:spTree>
    <p:extLst>
      <p:ext uri="{BB962C8B-B14F-4D97-AF65-F5344CB8AC3E}">
        <p14:creationId xmlns="" xmlns:p14="http://schemas.microsoft.com/office/powerpoint/2010/main" val="90318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）完全背包</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zh-CN" dirty="0"/>
              <a:t>有</a:t>
            </a:r>
            <a:r>
              <a:rPr lang="en-US" altLang="zh-CN" dirty="0"/>
              <a:t>N</a:t>
            </a:r>
            <a:r>
              <a:rPr lang="zh-CN" altLang="zh-CN" dirty="0"/>
              <a:t>种物品和一个容量为</a:t>
            </a:r>
            <a:r>
              <a:rPr lang="en-US" altLang="zh-CN" dirty="0"/>
              <a:t>V</a:t>
            </a:r>
            <a:r>
              <a:rPr lang="zh-CN" altLang="zh-CN" dirty="0"/>
              <a:t>的背包，每种物品都有无限件可用。第</a:t>
            </a:r>
            <a:r>
              <a:rPr lang="en-US" altLang="zh-CN" dirty="0"/>
              <a:t>i</a:t>
            </a:r>
            <a:r>
              <a:rPr lang="zh-CN" altLang="zh-CN" dirty="0"/>
              <a:t>种物品的费用是</a:t>
            </a:r>
            <a:r>
              <a:rPr lang="en-US" altLang="zh-CN" dirty="0"/>
              <a:t>c[i]</a:t>
            </a:r>
            <a:r>
              <a:rPr lang="zh-CN" altLang="zh-CN" dirty="0"/>
              <a:t>，价值是</a:t>
            </a:r>
            <a:r>
              <a:rPr lang="en-US" altLang="zh-CN" dirty="0"/>
              <a:t>w[i]</a:t>
            </a:r>
            <a:r>
              <a:rPr lang="zh-CN" altLang="zh-CN" dirty="0"/>
              <a:t>。求解将哪些物品装入背包可使这些物品的费用总和不超过背包容量，且价值总和最大</a:t>
            </a:r>
            <a:r>
              <a:rPr lang="zh-CN" altLang="zh-CN" dirty="0" smtClean="0"/>
              <a:t>。</a:t>
            </a:r>
            <a:endParaRPr lang="zh-CN" altLang="zh-CN" dirty="0"/>
          </a:p>
        </p:txBody>
      </p:sp>
    </p:spTree>
    <p:extLst>
      <p:ext uri="{BB962C8B-B14F-4D97-AF65-F5344CB8AC3E}">
        <p14:creationId xmlns="" xmlns:p14="http://schemas.microsoft.com/office/powerpoint/2010/main" val="3211443323"/>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2</a:t>
            </a:r>
            <a:r>
              <a:rPr lang="zh-CN" altLang="en-US" b="1" dirty="0">
                <a:effectLst>
                  <a:outerShdw blurRad="38100" dist="38100" dir="2700000" algn="tl">
                    <a:srgbClr val="000000">
                      <a:alpha val="43137"/>
                    </a:srgbClr>
                  </a:outerShdw>
                </a:effectLst>
              </a:rPr>
              <a:t>）完全背包</a:t>
            </a:r>
            <a:endParaRPr lang="zh-CN" altLang="en-US" dirty="0"/>
          </a:p>
        </p:txBody>
      </p:sp>
      <p:sp>
        <p:nvSpPr>
          <p:cNvPr id="3" name="内容占位符 2"/>
          <p:cNvSpPr>
            <a:spLocks noGrp="1"/>
          </p:cNvSpPr>
          <p:nvPr>
            <p:ph sz="quarter" idx="1"/>
          </p:nvPr>
        </p:nvSpPr>
        <p:spPr/>
        <p:txBody>
          <a:bodyPr/>
          <a:lstStyle/>
          <a:p>
            <a:r>
              <a:rPr lang="zh-CN" altLang="en-US" dirty="0" smtClean="0"/>
              <a:t>状态：</a:t>
            </a:r>
            <a:endParaRPr lang="en-US" altLang="zh-CN" dirty="0" smtClean="0"/>
          </a:p>
          <a:p>
            <a:r>
              <a:rPr lang="en-US" altLang="zh-CN" dirty="0" smtClean="0"/>
              <a:t>F[i</a:t>
            </a:r>
            <a:r>
              <a:rPr lang="en-US" altLang="zh-CN" dirty="0"/>
              <a:t>][v]</a:t>
            </a:r>
            <a:r>
              <a:rPr lang="zh-CN" altLang="zh-CN" dirty="0"/>
              <a:t>表示前</a:t>
            </a:r>
            <a:r>
              <a:rPr lang="en-US" altLang="zh-CN" dirty="0"/>
              <a:t>i</a:t>
            </a:r>
            <a:r>
              <a:rPr lang="zh-CN" altLang="zh-CN" dirty="0"/>
              <a:t>种物品恰放入一个容量为</a:t>
            </a:r>
            <a:r>
              <a:rPr lang="en-US" altLang="zh-CN" dirty="0"/>
              <a:t>v</a:t>
            </a:r>
            <a:r>
              <a:rPr lang="zh-CN" altLang="zh-CN" dirty="0"/>
              <a:t>的背包的最大权值</a:t>
            </a:r>
            <a:r>
              <a:rPr lang="zh-CN" altLang="zh-CN" dirty="0" smtClean="0"/>
              <a:t>。</a:t>
            </a:r>
            <a:endParaRPr lang="en-US" altLang="zh-CN" dirty="0" smtClean="0"/>
          </a:p>
          <a:p>
            <a:endParaRPr lang="en-US" altLang="zh-CN" dirty="0" smtClean="0"/>
          </a:p>
          <a:p>
            <a:r>
              <a:rPr lang="zh-CN" altLang="en-US" dirty="0" smtClean="0"/>
              <a:t>转移：</a:t>
            </a:r>
            <a:endParaRPr lang="en-US" altLang="zh-CN" dirty="0" smtClean="0"/>
          </a:p>
          <a:p>
            <a:r>
              <a:rPr lang="en-US" altLang="zh-CN" dirty="0" smtClean="0"/>
              <a:t>F</a:t>
            </a:r>
            <a:r>
              <a:rPr lang="pl-PL" altLang="zh-CN" dirty="0" smtClean="0"/>
              <a:t>[i</a:t>
            </a:r>
            <a:r>
              <a:rPr lang="pl-PL" altLang="zh-CN" dirty="0"/>
              <a:t>][v]=</a:t>
            </a:r>
            <a:r>
              <a:rPr lang="pl-PL" altLang="zh-CN" dirty="0" smtClean="0"/>
              <a:t>max{</a:t>
            </a:r>
            <a:r>
              <a:rPr lang="en-US" altLang="zh-CN" dirty="0" smtClean="0"/>
              <a:t>F</a:t>
            </a:r>
            <a:r>
              <a:rPr lang="pl-PL" altLang="zh-CN" dirty="0" smtClean="0"/>
              <a:t>[i-1</a:t>
            </a:r>
            <a:r>
              <a:rPr lang="pl-PL" altLang="zh-CN" dirty="0"/>
              <a:t>][v</a:t>
            </a:r>
            <a:r>
              <a:rPr lang="pl-PL" altLang="zh-CN" dirty="0" smtClean="0"/>
              <a:t>]</a:t>
            </a:r>
            <a:r>
              <a:rPr lang="en-US" altLang="zh-CN" dirty="0" smtClean="0"/>
              <a:t> </a:t>
            </a:r>
            <a:r>
              <a:rPr lang="pl-PL" altLang="zh-CN" dirty="0" smtClean="0"/>
              <a:t>,</a:t>
            </a:r>
            <a:r>
              <a:rPr lang="en-US" altLang="zh-CN" dirty="0" smtClean="0"/>
              <a:t> F</a:t>
            </a:r>
            <a:r>
              <a:rPr lang="pl-PL" altLang="zh-CN" dirty="0" smtClean="0"/>
              <a:t>[i</a:t>
            </a:r>
            <a:r>
              <a:rPr lang="pl-PL" altLang="zh-CN" dirty="0"/>
              <a:t>][v-c[i]]+w[i]}</a:t>
            </a:r>
            <a:endParaRPr lang="zh-CN" altLang="zh-CN" dirty="0"/>
          </a:p>
          <a:p>
            <a:endParaRPr lang="en-US" altLang="zh-CN" dirty="0" smtClean="0"/>
          </a:p>
          <a:p>
            <a:r>
              <a:rPr lang="en-US" altLang="zh-CN" dirty="0" smtClean="0"/>
              <a:t>O(NV)   </a:t>
            </a:r>
            <a:r>
              <a:rPr lang="zh-CN" altLang="en-US" dirty="0" smtClean="0"/>
              <a:t>同样可以用滚动数组</a:t>
            </a:r>
            <a:endParaRPr lang="zh-CN" altLang="en-US" dirty="0"/>
          </a:p>
        </p:txBody>
      </p:sp>
    </p:spTree>
    <p:extLst>
      <p:ext uri="{BB962C8B-B14F-4D97-AF65-F5344CB8AC3E}">
        <p14:creationId xmlns="" xmlns:p14="http://schemas.microsoft.com/office/powerpoint/2010/main" val="109066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）多重背包</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zh-CN" dirty="0"/>
              <a:t>有</a:t>
            </a:r>
            <a:r>
              <a:rPr lang="en-US" altLang="zh-CN" dirty="0"/>
              <a:t>N</a:t>
            </a:r>
            <a:r>
              <a:rPr lang="zh-CN" altLang="zh-CN" dirty="0"/>
              <a:t>种物品和一个容量为</a:t>
            </a:r>
            <a:r>
              <a:rPr lang="en-US" altLang="zh-CN" dirty="0"/>
              <a:t>V</a:t>
            </a:r>
            <a:r>
              <a:rPr lang="zh-CN" altLang="zh-CN" dirty="0"/>
              <a:t>的背包。第</a:t>
            </a:r>
            <a:r>
              <a:rPr lang="en-US" altLang="zh-CN" dirty="0"/>
              <a:t>i</a:t>
            </a:r>
            <a:r>
              <a:rPr lang="zh-CN" altLang="zh-CN" dirty="0"/>
              <a:t>种物品最多有</a:t>
            </a:r>
            <a:r>
              <a:rPr lang="en-US" altLang="zh-CN" dirty="0"/>
              <a:t>n[i]</a:t>
            </a:r>
            <a:r>
              <a:rPr lang="zh-CN" altLang="zh-CN" dirty="0"/>
              <a:t>件可用，每件费用是</a:t>
            </a:r>
            <a:r>
              <a:rPr lang="en-US" altLang="zh-CN" dirty="0"/>
              <a:t>c[i]</a:t>
            </a:r>
            <a:r>
              <a:rPr lang="zh-CN" altLang="zh-CN" dirty="0"/>
              <a:t>，价值是</a:t>
            </a:r>
            <a:r>
              <a:rPr lang="en-US" altLang="zh-CN" dirty="0"/>
              <a:t>w[i]</a:t>
            </a:r>
            <a:r>
              <a:rPr lang="zh-CN" altLang="zh-CN" dirty="0"/>
              <a:t>。求解将哪些物品装入背包可使这些物品的费用总和不超过背包容量，且价值总和最大</a:t>
            </a:r>
            <a:r>
              <a:rPr lang="zh-CN" altLang="zh-CN" dirty="0" smtClean="0"/>
              <a:t>。</a:t>
            </a:r>
            <a:endParaRPr lang="zh-CN" altLang="zh-CN" dirty="0"/>
          </a:p>
        </p:txBody>
      </p:sp>
    </p:spTree>
    <p:extLst>
      <p:ext uri="{BB962C8B-B14F-4D97-AF65-F5344CB8AC3E}">
        <p14:creationId xmlns="" xmlns:p14="http://schemas.microsoft.com/office/powerpoint/2010/main" val="2558138583"/>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）多重背包</a:t>
            </a:r>
            <a:endParaRPr lang="zh-CN" altLang="en-US" dirty="0"/>
          </a:p>
        </p:txBody>
      </p:sp>
      <p:sp>
        <p:nvSpPr>
          <p:cNvPr id="3" name="内容占位符 2"/>
          <p:cNvSpPr>
            <a:spLocks noGrp="1"/>
          </p:cNvSpPr>
          <p:nvPr>
            <p:ph sz="quarter" idx="1"/>
          </p:nvPr>
        </p:nvSpPr>
        <p:spPr/>
        <p:txBody>
          <a:bodyPr/>
          <a:lstStyle/>
          <a:p>
            <a:r>
              <a:rPr lang="zh-CN" altLang="en-US" dirty="0" smtClean="0"/>
              <a:t>状态：</a:t>
            </a:r>
            <a:endParaRPr lang="en-US" altLang="zh-CN" dirty="0" smtClean="0"/>
          </a:p>
          <a:p>
            <a:r>
              <a:rPr lang="en-US" altLang="zh-CN" dirty="0" smtClean="0"/>
              <a:t>F[i</a:t>
            </a:r>
            <a:r>
              <a:rPr lang="en-US" altLang="zh-CN" dirty="0"/>
              <a:t>][v]</a:t>
            </a:r>
            <a:r>
              <a:rPr lang="zh-CN" altLang="zh-CN" dirty="0"/>
              <a:t>表示前</a:t>
            </a:r>
            <a:r>
              <a:rPr lang="en-US" altLang="zh-CN" dirty="0"/>
              <a:t>i</a:t>
            </a:r>
            <a:r>
              <a:rPr lang="zh-CN" altLang="zh-CN" dirty="0"/>
              <a:t>种物品恰放入一个容量为</a:t>
            </a:r>
            <a:r>
              <a:rPr lang="en-US" altLang="zh-CN" dirty="0"/>
              <a:t>v</a:t>
            </a:r>
            <a:r>
              <a:rPr lang="zh-CN" altLang="zh-CN" dirty="0"/>
              <a:t>的背包的最大权</a:t>
            </a:r>
            <a:r>
              <a:rPr lang="zh-CN" altLang="zh-CN" dirty="0" smtClean="0"/>
              <a:t>值</a:t>
            </a:r>
            <a:r>
              <a:rPr lang="zh-CN" altLang="en-US" dirty="0" smtClean="0"/>
              <a:t>。</a:t>
            </a:r>
            <a:endParaRPr lang="en-US" altLang="zh-CN" dirty="0" smtClean="0"/>
          </a:p>
          <a:p>
            <a:endParaRPr lang="en-US" altLang="zh-CN" dirty="0"/>
          </a:p>
          <a:p>
            <a:r>
              <a:rPr lang="zh-CN" altLang="en-US" dirty="0" smtClean="0"/>
              <a:t>转移：</a:t>
            </a:r>
            <a:endParaRPr lang="en-US" altLang="zh-CN" dirty="0" smtClean="0"/>
          </a:p>
          <a:p>
            <a:r>
              <a:rPr lang="en-US" altLang="zh-CN" dirty="0" smtClean="0"/>
              <a:t>F</a:t>
            </a:r>
            <a:r>
              <a:rPr lang="pl-PL" altLang="zh-CN" dirty="0" smtClean="0"/>
              <a:t>[i</a:t>
            </a:r>
            <a:r>
              <a:rPr lang="pl-PL" altLang="zh-CN" dirty="0"/>
              <a:t>][v]=</a:t>
            </a:r>
            <a:r>
              <a:rPr lang="pl-PL" altLang="zh-CN" dirty="0" smtClean="0"/>
              <a:t>max{</a:t>
            </a:r>
            <a:r>
              <a:rPr lang="en-US" altLang="zh-CN" dirty="0" smtClean="0"/>
              <a:t>F</a:t>
            </a:r>
            <a:r>
              <a:rPr lang="pl-PL" altLang="zh-CN" dirty="0" smtClean="0"/>
              <a:t>[i-1</a:t>
            </a:r>
            <a:r>
              <a:rPr lang="pl-PL" altLang="zh-CN" dirty="0"/>
              <a:t>][v-k*c[i]]+k*w[i</a:t>
            </a:r>
            <a:r>
              <a:rPr lang="pl-PL" altLang="zh-CN" dirty="0" smtClean="0"/>
              <a:t>]</a:t>
            </a:r>
            <a:r>
              <a:rPr lang="en-US" altLang="zh-CN" dirty="0" smtClean="0"/>
              <a:t> </a:t>
            </a:r>
            <a:r>
              <a:rPr lang="pl-PL" altLang="zh-CN" dirty="0" smtClean="0"/>
              <a:t>|</a:t>
            </a:r>
            <a:r>
              <a:rPr lang="en-US" altLang="zh-CN" dirty="0" smtClean="0"/>
              <a:t> </a:t>
            </a:r>
            <a:r>
              <a:rPr lang="pl-PL" altLang="zh-CN" dirty="0" smtClean="0"/>
              <a:t>0</a:t>
            </a:r>
            <a:r>
              <a:rPr lang="pl-PL" altLang="zh-CN" dirty="0"/>
              <a:t>&lt;=k&lt;=n[i</a:t>
            </a:r>
            <a:r>
              <a:rPr lang="pl-PL" altLang="zh-CN" dirty="0" smtClean="0"/>
              <a:t>]}</a:t>
            </a:r>
            <a:endParaRPr lang="en-US" altLang="zh-CN" dirty="0" smtClean="0"/>
          </a:p>
          <a:p>
            <a:endParaRPr lang="en-US" altLang="zh-CN" dirty="0"/>
          </a:p>
          <a:p>
            <a:r>
              <a:rPr lang="en-US" altLang="zh-CN" dirty="0"/>
              <a:t>O(V*</a:t>
            </a:r>
            <a:r>
              <a:rPr lang="en-US" altLang="zh-CN" dirty="0" err="1"/>
              <a:t>Σn</a:t>
            </a:r>
            <a:r>
              <a:rPr lang="en-US" altLang="zh-CN" dirty="0"/>
              <a:t>[i])</a:t>
            </a:r>
            <a:endParaRPr lang="zh-CN" altLang="zh-CN" dirty="0"/>
          </a:p>
        </p:txBody>
      </p:sp>
    </p:spTree>
    <p:extLst>
      <p:ext uri="{BB962C8B-B14F-4D97-AF65-F5344CB8AC3E}">
        <p14:creationId xmlns="" xmlns:p14="http://schemas.microsoft.com/office/powerpoint/2010/main" val="245949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动态规划</a:t>
            </a:r>
            <a:endParaRPr lang="zh-CN" altLang="en-US" b="1" dirty="0">
              <a:effectLst>
                <a:outerShdw blurRad="38100" dist="38100" dir="2700000" algn="tl">
                  <a:srgbClr val="000000">
                    <a:alpha val="43137"/>
                  </a:srgbClr>
                </a:outerShdw>
              </a:effectLst>
            </a:endParaRPr>
          </a:p>
        </p:txBody>
      </p:sp>
      <p:sp>
        <p:nvSpPr>
          <p:cNvPr id="3" name="文本占位符 2"/>
          <p:cNvSpPr>
            <a:spLocks noGrp="1"/>
          </p:cNvSpPr>
          <p:nvPr>
            <p:ph type="body" idx="2"/>
          </p:nvPr>
        </p:nvSpPr>
        <p:spPr/>
        <p:txBody>
          <a:bodyPr/>
          <a:lstStyle/>
          <a:p>
            <a:r>
              <a:rPr lang="zh-CN" altLang="en-US" dirty="0" smtClean="0"/>
              <a:t>动态规划问题（</a:t>
            </a:r>
            <a:r>
              <a:rPr lang="en-US" altLang="zh-CN" dirty="0" err="1" smtClean="0"/>
              <a:t>dp</a:t>
            </a:r>
            <a:r>
              <a:rPr lang="zh-CN" altLang="en-US" dirty="0" smtClean="0"/>
              <a:t>）</a:t>
            </a:r>
            <a:endParaRPr lang="en-US" altLang="zh-CN" dirty="0" smtClean="0"/>
          </a:p>
        </p:txBody>
      </p:sp>
      <p:sp>
        <p:nvSpPr>
          <p:cNvPr id="4" name="内容占位符 3"/>
          <p:cNvSpPr>
            <a:spLocks noGrp="1"/>
          </p:cNvSpPr>
          <p:nvPr>
            <p:ph sz="quarter" idx="1"/>
          </p:nvPr>
        </p:nvSpPr>
        <p:spPr/>
        <p:txBody>
          <a:bodyPr>
            <a:normAutofit/>
          </a:bodyPr>
          <a:lstStyle/>
          <a:p>
            <a:r>
              <a:rPr lang="zh-CN" altLang="en-US" dirty="0"/>
              <a:t>动态规划是一种在</a:t>
            </a:r>
            <a:r>
              <a:rPr lang="zh-CN" altLang="en-US" sz="2400" dirty="0">
                <a:effectLst>
                  <a:outerShdw blurRad="38100" dist="38100" dir="2700000" algn="tl">
                    <a:srgbClr val="000000">
                      <a:alpha val="43137"/>
                    </a:srgbClr>
                  </a:outerShdw>
                </a:effectLst>
                <a:latin typeface="楷体" pitchFamily="49" charset="-122"/>
                <a:ea typeface="楷体" pitchFamily="49" charset="-122"/>
              </a:rPr>
              <a:t>数学</a:t>
            </a:r>
            <a:r>
              <a:rPr lang="zh-CN" altLang="en-US" dirty="0"/>
              <a:t>、</a:t>
            </a:r>
            <a:r>
              <a:rPr lang="zh-CN" altLang="en-US" sz="2400" dirty="0">
                <a:effectLst>
                  <a:outerShdw blurRad="38100" dist="38100" dir="2700000" algn="tl">
                    <a:srgbClr val="000000">
                      <a:alpha val="43137"/>
                    </a:srgbClr>
                  </a:outerShdw>
                </a:effectLst>
                <a:latin typeface="楷体" pitchFamily="49" charset="-122"/>
                <a:ea typeface="楷体" pitchFamily="49" charset="-122"/>
              </a:rPr>
              <a:t>计算机科学</a:t>
            </a:r>
            <a:r>
              <a:rPr lang="zh-CN" altLang="en-US" dirty="0"/>
              <a:t>和</a:t>
            </a:r>
            <a:r>
              <a:rPr lang="zh-CN" altLang="en-US" sz="2400" dirty="0">
                <a:effectLst>
                  <a:outerShdw blurRad="38100" dist="38100" dir="2700000" algn="tl">
                    <a:srgbClr val="000000">
                      <a:alpha val="43137"/>
                    </a:srgbClr>
                  </a:outerShdw>
                </a:effectLst>
                <a:latin typeface="楷体" pitchFamily="49" charset="-122"/>
                <a:ea typeface="楷体" pitchFamily="49" charset="-122"/>
              </a:rPr>
              <a:t>经济学</a:t>
            </a:r>
            <a:r>
              <a:rPr lang="zh-CN" altLang="en-US" dirty="0"/>
              <a:t>中使用的，通过把</a:t>
            </a:r>
            <a:r>
              <a:rPr lang="zh-CN" altLang="en-US" u="sng" dirty="0"/>
              <a:t>原问题</a:t>
            </a:r>
            <a:r>
              <a:rPr lang="zh-CN" altLang="en-US" dirty="0"/>
              <a:t>分解为相对简单的</a:t>
            </a:r>
            <a:r>
              <a:rPr lang="zh-CN" altLang="en-US" u="sng" dirty="0"/>
              <a:t>子问题</a:t>
            </a:r>
            <a:r>
              <a:rPr lang="zh-CN" altLang="en-US" dirty="0"/>
              <a:t>的方式求解复杂问题的方法。 </a:t>
            </a:r>
            <a:endParaRPr lang="en-US" altLang="zh-CN" dirty="0" smtClean="0"/>
          </a:p>
          <a:p>
            <a:endParaRPr lang="en-US" altLang="zh-CN" dirty="0"/>
          </a:p>
          <a:p>
            <a:r>
              <a:rPr lang="zh-CN" altLang="en-US" dirty="0" smtClean="0"/>
              <a:t>动态规划相较于朴素算法的优秀在于每个子问题只计算一次而减少了冗余。因此，恰当地划分子问题是采用动态规划方法的关键。</a:t>
            </a:r>
            <a:endParaRPr lang="en-US" altLang="zh-CN" dirty="0" smtClean="0"/>
          </a:p>
        </p:txBody>
      </p:sp>
    </p:spTree>
    <p:extLst>
      <p:ext uri="{BB962C8B-B14F-4D97-AF65-F5344CB8AC3E}">
        <p14:creationId xmlns="" xmlns:p14="http://schemas.microsoft.com/office/powerpoint/2010/main" val="20545967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）多重背包</a:t>
            </a:r>
            <a:endParaRPr lang="zh-CN" altLang="en-US" dirty="0"/>
          </a:p>
        </p:txBody>
      </p:sp>
      <p:sp>
        <p:nvSpPr>
          <p:cNvPr id="3" name="内容占位符 2"/>
          <p:cNvSpPr>
            <a:spLocks noGrp="1"/>
          </p:cNvSpPr>
          <p:nvPr>
            <p:ph sz="quarter" idx="1"/>
          </p:nvPr>
        </p:nvSpPr>
        <p:spPr>
          <a:xfrm>
            <a:off x="612648" y="1600200"/>
            <a:ext cx="8153400" cy="4781128"/>
          </a:xfrm>
        </p:spPr>
        <p:txBody>
          <a:bodyPr/>
          <a:lstStyle/>
          <a:p>
            <a:r>
              <a:rPr lang="zh-CN" altLang="en-US" dirty="0" smtClean="0"/>
              <a:t>优化：</a:t>
            </a:r>
            <a:endParaRPr lang="en-US" altLang="zh-CN" dirty="0" smtClean="0"/>
          </a:p>
          <a:p>
            <a:r>
              <a:rPr lang="en-US" altLang="zh-CN" dirty="0"/>
              <a:t>F</a:t>
            </a:r>
            <a:r>
              <a:rPr lang="pl-PL" altLang="zh-CN" dirty="0"/>
              <a:t>[i][v]=max{</a:t>
            </a:r>
            <a:r>
              <a:rPr lang="en-US" altLang="zh-CN" dirty="0"/>
              <a:t>F</a:t>
            </a:r>
            <a:r>
              <a:rPr lang="pl-PL" altLang="zh-CN" dirty="0"/>
              <a:t>[i-1][v-k*c[i]]+k*w[i]</a:t>
            </a:r>
            <a:r>
              <a:rPr lang="en-US" altLang="zh-CN" dirty="0"/>
              <a:t> </a:t>
            </a:r>
            <a:r>
              <a:rPr lang="pl-PL" altLang="zh-CN" dirty="0"/>
              <a:t>|</a:t>
            </a:r>
            <a:r>
              <a:rPr lang="en-US" altLang="zh-CN" dirty="0"/>
              <a:t> </a:t>
            </a:r>
            <a:r>
              <a:rPr lang="pl-PL" altLang="zh-CN" dirty="0"/>
              <a:t>0&lt;=k&lt;=n[i</a:t>
            </a:r>
            <a:r>
              <a:rPr lang="pl-PL" altLang="zh-CN" dirty="0" smtClean="0"/>
              <a:t>]}</a:t>
            </a:r>
            <a:endParaRPr lang="en-US" altLang="zh-CN" dirty="0" smtClean="0"/>
          </a:p>
          <a:p>
            <a:r>
              <a:rPr lang="zh-CN" altLang="en-US" dirty="0" smtClean="0"/>
              <a:t>尝试采用单调队列</a:t>
            </a:r>
            <a:endParaRPr lang="en-US" altLang="zh-CN" dirty="0" smtClean="0"/>
          </a:p>
          <a:p>
            <a:r>
              <a:rPr lang="zh-CN" altLang="en-US" dirty="0"/>
              <a:t>困难</a:t>
            </a:r>
            <a:r>
              <a:rPr lang="zh-CN" altLang="en-US" dirty="0" smtClean="0"/>
              <a:t>：决策区间（</a:t>
            </a:r>
            <a:r>
              <a:rPr lang="en-US" altLang="zh-CN" dirty="0" smtClean="0"/>
              <a:t>v-c[i]</a:t>
            </a:r>
            <a:r>
              <a:rPr lang="zh-CN" altLang="en-US" dirty="0" smtClean="0"/>
              <a:t>，</a:t>
            </a:r>
            <a:r>
              <a:rPr lang="en-US" altLang="zh-CN" dirty="0" smtClean="0"/>
              <a:t>v-2</a:t>
            </a:r>
            <a:r>
              <a:rPr lang="zh-CN" altLang="en-US" dirty="0" smtClean="0"/>
              <a:t>*</a:t>
            </a:r>
            <a:r>
              <a:rPr lang="en-US" altLang="zh-CN" dirty="0" smtClean="0"/>
              <a:t>c[i]</a:t>
            </a:r>
            <a:r>
              <a:rPr lang="zh-CN" altLang="en-US" dirty="0" smtClean="0"/>
              <a:t>，</a:t>
            </a:r>
            <a:r>
              <a:rPr lang="en-US" altLang="zh-CN" dirty="0" smtClean="0"/>
              <a:t>v-3</a:t>
            </a:r>
            <a:r>
              <a:rPr lang="zh-CN" altLang="en-US" dirty="0" smtClean="0"/>
              <a:t>*</a:t>
            </a:r>
            <a:r>
              <a:rPr lang="en-US" altLang="zh-CN" dirty="0" smtClean="0"/>
              <a:t>c[i]</a:t>
            </a:r>
            <a:r>
              <a:rPr lang="zh-CN" altLang="en-US" dirty="0" smtClean="0"/>
              <a:t>，</a:t>
            </a:r>
            <a:r>
              <a:rPr lang="en-US" altLang="zh-CN" dirty="0" smtClean="0"/>
              <a:t>……</a:t>
            </a:r>
            <a:r>
              <a:rPr lang="zh-CN" altLang="en-US" dirty="0" smtClean="0"/>
              <a:t>）不连续。</a:t>
            </a:r>
            <a:endParaRPr lang="en-US" altLang="zh-CN" dirty="0" smtClean="0"/>
          </a:p>
          <a:p>
            <a:r>
              <a:rPr lang="zh-CN" altLang="en-US" dirty="0" smtClean="0"/>
              <a:t>我们发现，如果按“模</a:t>
            </a:r>
            <a:r>
              <a:rPr lang="en-US" altLang="zh-CN" dirty="0" smtClean="0"/>
              <a:t>c[i]</a:t>
            </a:r>
            <a:r>
              <a:rPr lang="zh-CN" altLang="en-US" dirty="0" smtClean="0"/>
              <a:t>同余”将</a:t>
            </a:r>
            <a:r>
              <a:rPr lang="en-US" altLang="zh-CN" dirty="0" smtClean="0"/>
              <a:t>v</a:t>
            </a:r>
            <a:r>
              <a:rPr lang="zh-CN" altLang="en-US" dirty="0" smtClean="0"/>
              <a:t>分类计算，每一类中决策区间都是连续的。</a:t>
            </a:r>
            <a:endParaRPr lang="zh-CN" altLang="en-US" dirty="0"/>
          </a:p>
        </p:txBody>
      </p:sp>
    </p:spTree>
    <p:extLst>
      <p:ext uri="{BB962C8B-B14F-4D97-AF65-F5344CB8AC3E}">
        <p14:creationId xmlns="" xmlns:p14="http://schemas.microsoft.com/office/powerpoint/2010/main" val="13332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3</a:t>
            </a:r>
            <a:r>
              <a:rPr lang="zh-CN" altLang="en-US" b="1" dirty="0">
                <a:effectLst>
                  <a:outerShdw blurRad="38100" dist="38100" dir="2700000" algn="tl">
                    <a:srgbClr val="000000">
                      <a:alpha val="43137"/>
                    </a:srgbClr>
                  </a:outerShdw>
                </a:effectLst>
              </a:rPr>
              <a:t>）多重背包</a:t>
            </a:r>
            <a:endParaRPr lang="zh-CN" altLang="en-US" dirty="0"/>
          </a:p>
        </p:txBody>
      </p:sp>
      <p:sp>
        <p:nvSpPr>
          <p:cNvPr id="3" name="内容占位符 2"/>
          <p:cNvSpPr>
            <a:spLocks noGrp="1"/>
          </p:cNvSpPr>
          <p:nvPr>
            <p:ph sz="quarter" idx="1"/>
          </p:nvPr>
        </p:nvSpPr>
        <p:spPr>
          <a:xfrm>
            <a:off x="612648" y="1600200"/>
            <a:ext cx="8153400" cy="4853136"/>
          </a:xfrm>
        </p:spPr>
        <p:txBody>
          <a:bodyPr/>
          <a:lstStyle/>
          <a:p>
            <a:r>
              <a:rPr lang="en-US" altLang="zh-CN" dirty="0"/>
              <a:t>F</a:t>
            </a:r>
            <a:r>
              <a:rPr lang="pl-PL" altLang="zh-CN" dirty="0"/>
              <a:t>[i][v]=max{</a:t>
            </a:r>
            <a:r>
              <a:rPr lang="en-US" altLang="zh-CN" dirty="0"/>
              <a:t>F</a:t>
            </a:r>
            <a:r>
              <a:rPr lang="pl-PL" altLang="zh-CN" dirty="0"/>
              <a:t>[i-1][v-k*c[i]]+k*w[i]</a:t>
            </a:r>
            <a:r>
              <a:rPr lang="en-US" altLang="zh-CN" dirty="0"/>
              <a:t> </a:t>
            </a:r>
            <a:r>
              <a:rPr lang="pl-PL" altLang="zh-CN" dirty="0"/>
              <a:t>|</a:t>
            </a:r>
            <a:r>
              <a:rPr lang="en-US" altLang="zh-CN" dirty="0"/>
              <a:t> </a:t>
            </a:r>
            <a:r>
              <a:rPr lang="pl-PL" altLang="zh-CN" dirty="0"/>
              <a:t>0&lt;=k&lt;=n[i]}</a:t>
            </a:r>
            <a:endParaRPr lang="en-US" altLang="zh-CN" dirty="0"/>
          </a:p>
          <a:p>
            <a:endParaRPr lang="en-US" altLang="zh-CN" dirty="0" smtClean="0"/>
          </a:p>
          <a:p>
            <a:r>
              <a:rPr lang="zh-CN" altLang="en-US" dirty="0" smtClean="0"/>
              <a:t>令</a:t>
            </a:r>
            <a:r>
              <a:rPr lang="en-US" altLang="zh-CN" dirty="0" smtClean="0"/>
              <a:t>p</a:t>
            </a:r>
            <a:r>
              <a:rPr lang="zh-CN" altLang="en-US" dirty="0" smtClean="0"/>
              <a:t>为模</a:t>
            </a:r>
            <a:r>
              <a:rPr lang="en-US" altLang="zh-CN" dirty="0" smtClean="0"/>
              <a:t>c[i]</a:t>
            </a:r>
            <a:r>
              <a:rPr lang="zh-CN" altLang="en-US" dirty="0" smtClean="0"/>
              <a:t>的余数，</a:t>
            </a:r>
            <a:r>
              <a:rPr lang="en-US" altLang="zh-CN" dirty="0" smtClean="0"/>
              <a:t>0,1,2</a:t>
            </a:r>
            <a:r>
              <a:rPr lang="en-US" altLang="zh-CN" dirty="0"/>
              <a:t>,</a:t>
            </a:r>
            <a:r>
              <a:rPr lang="en-US" altLang="zh-CN" dirty="0" smtClean="0"/>
              <a:t>……c[i]-1</a:t>
            </a:r>
            <a:r>
              <a:rPr lang="zh-CN" altLang="en-US" dirty="0" smtClean="0"/>
              <a:t>分开考虑</a:t>
            </a:r>
            <a:endParaRPr lang="en-US" altLang="zh-CN" dirty="0" smtClean="0"/>
          </a:p>
          <a:p>
            <a:r>
              <a:rPr lang="zh-CN" altLang="en-US" dirty="0" smtClean="0"/>
              <a:t>令</a:t>
            </a:r>
            <a:r>
              <a:rPr lang="en-US" altLang="zh-CN" dirty="0" smtClean="0"/>
              <a:t>h[x]=F[i][x</a:t>
            </a:r>
            <a:r>
              <a:rPr lang="zh-CN" altLang="en-US" dirty="0" smtClean="0"/>
              <a:t>*</a:t>
            </a:r>
            <a:r>
              <a:rPr lang="en-US" altLang="zh-CN" dirty="0" smtClean="0"/>
              <a:t>c[i]+p]</a:t>
            </a:r>
            <a:r>
              <a:rPr lang="zh-CN" altLang="en-US" dirty="0" smtClean="0"/>
              <a:t>，</a:t>
            </a:r>
            <a:r>
              <a:rPr lang="en-US" altLang="zh-CN" dirty="0" smtClean="0"/>
              <a:t>g[x]=F[i-1][x</a:t>
            </a:r>
            <a:r>
              <a:rPr lang="zh-CN" altLang="en-US" dirty="0" smtClean="0"/>
              <a:t>*</a:t>
            </a:r>
            <a:r>
              <a:rPr lang="en-US" altLang="zh-CN" dirty="0" smtClean="0"/>
              <a:t>c[i]+p]</a:t>
            </a:r>
          </a:p>
          <a:p>
            <a:r>
              <a:rPr lang="zh-CN" altLang="en-US" dirty="0" smtClean="0"/>
              <a:t>则</a:t>
            </a:r>
            <a:r>
              <a:rPr lang="en-US" altLang="zh-CN" dirty="0" smtClean="0"/>
              <a:t>h[x]=max{g[x-k]+k</a:t>
            </a:r>
            <a:r>
              <a:rPr lang="zh-CN" altLang="en-US" dirty="0" smtClean="0"/>
              <a:t>*</a:t>
            </a:r>
            <a:r>
              <a:rPr lang="en-US" altLang="zh-CN" dirty="0" smtClean="0"/>
              <a:t>w[i] </a:t>
            </a:r>
            <a:r>
              <a:rPr lang="pl-PL" altLang="zh-CN" dirty="0" smtClean="0"/>
              <a:t>|</a:t>
            </a:r>
            <a:r>
              <a:rPr lang="en-US" altLang="zh-CN" dirty="0" smtClean="0"/>
              <a:t> 0</a:t>
            </a:r>
            <a:r>
              <a:rPr lang="pl-PL" altLang="zh-CN" dirty="0"/>
              <a:t>&lt;=k&lt;=n[i]</a:t>
            </a:r>
            <a:r>
              <a:rPr lang="en-US" altLang="zh-CN" dirty="0" smtClean="0"/>
              <a:t>}</a:t>
            </a:r>
          </a:p>
          <a:p>
            <a:r>
              <a:rPr lang="zh-CN" altLang="en-US" dirty="0" smtClean="0"/>
              <a:t>这样的话每一类中决策区间就是连续的了，可以采用单调队列来进行优化，因此只需要线性的时间完成此类中的转移。</a:t>
            </a:r>
            <a:endParaRPr lang="en-US" altLang="zh-CN" dirty="0" smtClean="0"/>
          </a:p>
          <a:p>
            <a:r>
              <a:rPr lang="zh-CN" altLang="en-US" dirty="0"/>
              <a:t>整个复杂</a:t>
            </a:r>
            <a:r>
              <a:rPr lang="zh-CN" altLang="en-US" dirty="0" smtClean="0"/>
              <a:t>度降为</a:t>
            </a:r>
            <a:r>
              <a:rPr lang="en-US" altLang="zh-CN" dirty="0" smtClean="0"/>
              <a:t>O(NV)</a:t>
            </a:r>
            <a:r>
              <a:rPr lang="zh-CN" altLang="en-US" dirty="0" smtClean="0"/>
              <a:t>。</a:t>
            </a:r>
            <a:endParaRPr lang="en-US" altLang="zh-CN" dirty="0"/>
          </a:p>
        </p:txBody>
      </p:sp>
    </p:spTree>
    <p:extLst>
      <p:ext uri="{BB962C8B-B14F-4D97-AF65-F5344CB8AC3E}">
        <p14:creationId xmlns="" xmlns:p14="http://schemas.microsoft.com/office/powerpoint/2010/main" val="21330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dirty="0" smtClean="0"/>
              <a:t>由</a:t>
            </a:r>
            <a:r>
              <a:rPr lang="en-US" altLang="zh-CN" dirty="0" smtClean="0"/>
              <a:t>()</a:t>
            </a:r>
            <a:r>
              <a:rPr lang="zh-CN" altLang="en-US" dirty="0" smtClean="0"/>
              <a:t>和</a:t>
            </a:r>
            <a:r>
              <a:rPr lang="en-US" altLang="zh-CN" dirty="0" smtClean="0"/>
              <a:t>[]</a:t>
            </a:r>
            <a:r>
              <a:rPr lang="zh-CN" altLang="en-US" dirty="0" smtClean="0"/>
              <a:t>组成的括号序列（无优先级区别）</a:t>
            </a:r>
            <a:endParaRPr lang="en-US" altLang="zh-CN" dirty="0" smtClean="0"/>
          </a:p>
          <a:p>
            <a:r>
              <a:rPr lang="zh-CN" altLang="en-US" dirty="0"/>
              <a:t>有</a:t>
            </a:r>
            <a:r>
              <a:rPr lang="zh-CN" altLang="en-US" dirty="0" smtClean="0"/>
              <a:t>个脑残把其中所有的</a:t>
            </a:r>
            <a:r>
              <a:rPr lang="en-US" altLang="zh-CN" dirty="0" smtClean="0"/>
              <a:t>[</a:t>
            </a:r>
            <a:r>
              <a:rPr lang="zh-CN" altLang="en-US" dirty="0" smtClean="0"/>
              <a:t>和</a:t>
            </a:r>
            <a:r>
              <a:rPr lang="en-US" altLang="zh-CN" dirty="0" smtClean="0"/>
              <a:t>]</a:t>
            </a:r>
            <a:r>
              <a:rPr lang="zh-CN" altLang="en-US" dirty="0" smtClean="0"/>
              <a:t>都替换成了</a:t>
            </a:r>
            <a:r>
              <a:rPr lang="en-US" altLang="zh-CN" dirty="0" smtClean="0"/>
              <a:t>(</a:t>
            </a:r>
            <a:endParaRPr lang="en-US" altLang="zh-CN" dirty="0"/>
          </a:p>
          <a:p>
            <a:r>
              <a:rPr lang="zh-CN" altLang="en-US" dirty="0" smtClean="0"/>
              <a:t>给你一个替换后的序列，求可能的原序列个数</a:t>
            </a:r>
            <a:endParaRPr lang="en-US" altLang="zh-CN" dirty="0" smtClean="0"/>
          </a:p>
          <a:p>
            <a:endParaRPr lang="en-US" altLang="zh-CN" dirty="0"/>
          </a:p>
          <a:p>
            <a:r>
              <a:rPr lang="zh-CN" altLang="en-US" dirty="0" smtClean="0"/>
              <a:t>例如：</a:t>
            </a:r>
            <a:r>
              <a:rPr lang="en-US" altLang="zh-CN" dirty="0" smtClean="0"/>
              <a:t>((((()))</a:t>
            </a:r>
          </a:p>
          <a:p>
            <a:r>
              <a:rPr lang="zh-CN" altLang="en-US" dirty="0"/>
              <a:t>原</a:t>
            </a:r>
            <a:r>
              <a:rPr lang="zh-CN" altLang="en-US" dirty="0" smtClean="0"/>
              <a:t>序列可能为：</a:t>
            </a:r>
            <a:r>
              <a:rPr lang="en-US" altLang="zh-CN" dirty="0"/>
              <a:t>[]((()))</a:t>
            </a:r>
            <a:r>
              <a:rPr lang="zh-CN" altLang="en-US" dirty="0"/>
              <a:t>或</a:t>
            </a:r>
            <a:r>
              <a:rPr lang="en-US" altLang="zh-CN" dirty="0"/>
              <a:t>([](()))</a:t>
            </a:r>
            <a:r>
              <a:rPr lang="zh-CN" altLang="en-US" dirty="0"/>
              <a:t>或</a:t>
            </a:r>
            <a:r>
              <a:rPr lang="en-US" altLang="zh-CN" dirty="0" smtClean="0"/>
              <a:t>(([]()))</a:t>
            </a:r>
            <a:r>
              <a:rPr lang="zh-CN" altLang="en-US" dirty="0" smtClean="0"/>
              <a:t>或</a:t>
            </a:r>
            <a:r>
              <a:rPr lang="en-US" altLang="zh-CN" dirty="0" smtClean="0"/>
              <a:t>((([])))</a:t>
            </a:r>
          </a:p>
        </p:txBody>
      </p:sp>
    </p:spTree>
    <p:extLst>
      <p:ext uri="{BB962C8B-B14F-4D97-AF65-F5344CB8AC3E}">
        <p14:creationId xmlns="" xmlns:p14="http://schemas.microsoft.com/office/powerpoint/2010/main" val="2969759541"/>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dirty="0"/>
          </a:p>
        </p:txBody>
      </p:sp>
      <p:sp>
        <p:nvSpPr>
          <p:cNvPr id="3" name="内容占位符 2"/>
          <p:cNvSpPr>
            <a:spLocks noGrp="1"/>
          </p:cNvSpPr>
          <p:nvPr>
            <p:ph sz="quarter" idx="1"/>
          </p:nvPr>
        </p:nvSpPr>
        <p:spPr>
          <a:xfrm>
            <a:off x="612648" y="1600200"/>
            <a:ext cx="8153400" cy="5257800"/>
          </a:xfrm>
        </p:spPr>
        <p:txBody>
          <a:bodyPr/>
          <a:lstStyle/>
          <a:p>
            <a:r>
              <a:rPr lang="zh-CN" altLang="en-US" dirty="0" smtClean="0"/>
              <a:t>思路</a:t>
            </a:r>
            <a:r>
              <a:rPr lang="en-US" altLang="zh-CN" dirty="0" smtClean="0"/>
              <a:t>1</a:t>
            </a:r>
            <a:r>
              <a:rPr lang="zh-CN" altLang="en-US" dirty="0" smtClean="0"/>
              <a:t>：区间</a:t>
            </a:r>
            <a:r>
              <a:rPr lang="en-US" altLang="zh-CN" dirty="0" smtClean="0"/>
              <a:t>DP</a:t>
            </a:r>
          </a:p>
          <a:p>
            <a:r>
              <a:rPr lang="en-US" altLang="zh-CN" dirty="0" smtClean="0">
                <a:latin typeface="Tahoma" pitchFamily="34" charset="0"/>
                <a:ea typeface="Tahoma" pitchFamily="34" charset="0"/>
                <a:cs typeface="Tahoma" pitchFamily="34" charset="0"/>
              </a:rPr>
              <a:t>F[i][j]</a:t>
            </a:r>
            <a:r>
              <a:rPr lang="zh-CN" altLang="en-US" dirty="0" smtClean="0"/>
              <a:t>表示</a:t>
            </a:r>
            <a:r>
              <a:rPr lang="en-US" altLang="zh-CN" dirty="0" smtClean="0">
                <a:latin typeface="Tahoma" pitchFamily="34" charset="0"/>
                <a:ea typeface="Tahoma" pitchFamily="34" charset="0"/>
                <a:cs typeface="Tahoma" pitchFamily="34" charset="0"/>
              </a:rPr>
              <a:t>[</a:t>
            </a:r>
            <a:r>
              <a:rPr lang="en-US" altLang="zh-CN" dirty="0" err="1" smtClean="0">
                <a:latin typeface="Tahoma" pitchFamily="34" charset="0"/>
                <a:ea typeface="Tahoma" pitchFamily="34" charset="0"/>
                <a:cs typeface="Tahoma" pitchFamily="34" charset="0"/>
              </a:rPr>
              <a:t>i,j</a:t>
            </a:r>
            <a:r>
              <a:rPr lang="en-US" altLang="zh-CN" dirty="0" smtClean="0">
                <a:latin typeface="Tahoma" pitchFamily="34" charset="0"/>
                <a:ea typeface="Tahoma" pitchFamily="34" charset="0"/>
                <a:cs typeface="Tahoma" pitchFamily="34" charset="0"/>
              </a:rPr>
              <a:t>]</a:t>
            </a:r>
            <a:r>
              <a:rPr lang="zh-CN" altLang="en-US" dirty="0" smtClean="0"/>
              <a:t>这个区间构成一个合法的括号序列的方案数</a:t>
            </a:r>
            <a:endParaRPr lang="en-US" altLang="zh-CN" dirty="0" smtClean="0"/>
          </a:p>
          <a:p>
            <a:r>
              <a:rPr lang="zh-CN" altLang="en-US" dirty="0" smtClean="0"/>
              <a:t>从括号序列的定义角度考虑转移：</a:t>
            </a:r>
            <a:endParaRPr lang="en-US" altLang="zh-CN" dirty="0" smtClean="0"/>
          </a:p>
          <a:p>
            <a:r>
              <a:rPr lang="en-US" altLang="zh-CN" dirty="0" smtClean="0"/>
              <a:t>1</a:t>
            </a:r>
            <a:r>
              <a:rPr lang="zh-CN" altLang="en-US" dirty="0" smtClean="0"/>
              <a:t>、如果</a:t>
            </a:r>
            <a:r>
              <a:rPr lang="en-US" altLang="zh-CN" dirty="0" smtClean="0"/>
              <a:t>A</a:t>
            </a:r>
            <a:r>
              <a:rPr lang="zh-CN" altLang="en-US" dirty="0" smtClean="0"/>
              <a:t>是括号序列，则</a:t>
            </a:r>
            <a:r>
              <a:rPr lang="en-US" altLang="zh-CN" dirty="0" smtClean="0"/>
              <a:t>(A)</a:t>
            </a:r>
            <a:r>
              <a:rPr lang="zh-CN" altLang="en-US" dirty="0" smtClean="0"/>
              <a:t>和</a:t>
            </a:r>
            <a:r>
              <a:rPr lang="en-US" altLang="zh-CN" dirty="0" smtClean="0"/>
              <a:t>[A]</a:t>
            </a:r>
            <a:r>
              <a:rPr lang="zh-CN" altLang="en-US" dirty="0" smtClean="0"/>
              <a:t>是括号序列</a:t>
            </a:r>
            <a:endParaRPr lang="en-US" altLang="zh-CN" dirty="0" smtClean="0"/>
          </a:p>
          <a:p>
            <a:r>
              <a:rPr lang="zh-CN" altLang="en-US" dirty="0" smtClean="0"/>
              <a:t>若</a:t>
            </a:r>
            <a:r>
              <a:rPr lang="en-US" altLang="zh-CN" dirty="0" smtClean="0">
                <a:latin typeface="Tahoma" pitchFamily="34" charset="0"/>
                <a:ea typeface="Tahoma" pitchFamily="34" charset="0"/>
                <a:cs typeface="Tahoma" pitchFamily="34" charset="0"/>
              </a:rPr>
              <a:t>s[i]=(</a:t>
            </a:r>
            <a:r>
              <a:rPr lang="zh-CN" altLang="en-US" dirty="0" smtClean="0"/>
              <a:t>且</a:t>
            </a:r>
            <a:r>
              <a:rPr lang="en-US" altLang="zh-CN" dirty="0" smtClean="0">
                <a:latin typeface="Tahoma" pitchFamily="34" charset="0"/>
                <a:ea typeface="Tahoma" pitchFamily="34" charset="0"/>
                <a:cs typeface="Tahoma" pitchFamily="34" charset="0"/>
              </a:rPr>
              <a:t>s[j]=(</a:t>
            </a:r>
            <a:r>
              <a:rPr lang="zh-CN" altLang="en-US" dirty="0" smtClean="0"/>
              <a:t>，</a:t>
            </a:r>
            <a:r>
              <a:rPr lang="en-US" altLang="zh-CN" dirty="0" smtClean="0">
                <a:latin typeface="Tahoma" pitchFamily="34" charset="0"/>
                <a:ea typeface="Tahoma" pitchFamily="34" charset="0"/>
                <a:cs typeface="Tahoma" pitchFamily="34" charset="0"/>
              </a:rPr>
              <a:t>F[i][j]+=F[i+1][j-1]</a:t>
            </a:r>
          </a:p>
          <a:p>
            <a:r>
              <a:rPr lang="zh-CN" altLang="en-US" dirty="0" smtClean="0"/>
              <a:t>若</a:t>
            </a:r>
            <a:r>
              <a:rPr lang="en-US" altLang="zh-CN" dirty="0" smtClean="0">
                <a:latin typeface="Tahoma" pitchFamily="34" charset="0"/>
                <a:ea typeface="Tahoma" pitchFamily="34" charset="0"/>
                <a:cs typeface="Tahoma" pitchFamily="34" charset="0"/>
              </a:rPr>
              <a:t>s[i]=(</a:t>
            </a:r>
            <a:r>
              <a:rPr lang="zh-CN" altLang="en-US" dirty="0" smtClean="0"/>
              <a:t>且</a:t>
            </a:r>
            <a:r>
              <a:rPr lang="en-US" altLang="zh-CN" dirty="0" smtClean="0">
                <a:latin typeface="Tahoma" pitchFamily="34" charset="0"/>
                <a:ea typeface="Tahoma" pitchFamily="34" charset="0"/>
                <a:cs typeface="Tahoma" pitchFamily="34" charset="0"/>
              </a:rPr>
              <a:t>s[j]=)</a:t>
            </a:r>
            <a:r>
              <a:rPr lang="zh-CN" altLang="en-US" dirty="0" smtClean="0"/>
              <a:t>，</a:t>
            </a:r>
            <a:r>
              <a:rPr lang="en-US" altLang="zh-CN" dirty="0" smtClean="0">
                <a:latin typeface="Tahoma" pitchFamily="34" charset="0"/>
                <a:ea typeface="Tahoma" pitchFamily="34" charset="0"/>
                <a:cs typeface="Tahoma" pitchFamily="34" charset="0"/>
              </a:rPr>
              <a:t>F[i][j]+=F[i+1][j-1]</a:t>
            </a:r>
          </a:p>
          <a:p>
            <a:r>
              <a:rPr lang="en-US" altLang="zh-CN" dirty="0" smtClean="0"/>
              <a:t>2</a:t>
            </a:r>
            <a:r>
              <a:rPr lang="zh-CN" altLang="en-US" dirty="0" smtClean="0"/>
              <a:t>、如果</a:t>
            </a:r>
            <a:r>
              <a:rPr lang="en-US" altLang="zh-CN" dirty="0" smtClean="0"/>
              <a:t>A</a:t>
            </a:r>
            <a:r>
              <a:rPr lang="zh-CN" altLang="en-US" dirty="0" smtClean="0"/>
              <a:t>、</a:t>
            </a:r>
            <a:r>
              <a:rPr lang="en-US" altLang="zh-CN" dirty="0" smtClean="0"/>
              <a:t>B</a:t>
            </a:r>
            <a:r>
              <a:rPr lang="zh-CN" altLang="en-US" dirty="0" smtClean="0"/>
              <a:t>分别是括号序列，则</a:t>
            </a:r>
            <a:r>
              <a:rPr lang="en-US" altLang="zh-CN" dirty="0" smtClean="0"/>
              <a:t>AB</a:t>
            </a:r>
            <a:r>
              <a:rPr lang="zh-CN" altLang="en-US" dirty="0" smtClean="0"/>
              <a:t>是括号序列</a:t>
            </a:r>
            <a:endParaRPr lang="en-US" altLang="zh-CN" dirty="0" smtClean="0"/>
          </a:p>
          <a:p>
            <a:r>
              <a:rPr lang="zh-CN" altLang="en-US" dirty="0"/>
              <a:t>这个</a:t>
            </a:r>
            <a:r>
              <a:rPr lang="zh-CN" altLang="en-US" dirty="0" smtClean="0"/>
              <a:t>转移是</a:t>
            </a:r>
            <a:r>
              <a:rPr lang="en-US" altLang="zh-CN" dirty="0" smtClean="0"/>
              <a:t>O(n)</a:t>
            </a:r>
            <a:r>
              <a:rPr lang="zh-CN" altLang="en-US" dirty="0" smtClean="0"/>
              <a:t>的。小心重复计数。</a:t>
            </a:r>
            <a:endParaRPr lang="en-US" altLang="zh-CN" dirty="0" smtClean="0"/>
          </a:p>
          <a:p>
            <a:r>
              <a:rPr lang="en-US" altLang="zh-CN" dirty="0" smtClean="0"/>
              <a:t>O(N^3)</a:t>
            </a:r>
            <a:endParaRPr lang="zh-CN" altLang="en-US" dirty="0"/>
          </a:p>
        </p:txBody>
      </p:sp>
    </p:spTree>
    <p:extLst>
      <p:ext uri="{BB962C8B-B14F-4D97-AF65-F5344CB8AC3E}">
        <p14:creationId xmlns="" xmlns:p14="http://schemas.microsoft.com/office/powerpoint/2010/main" val="218312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dirty="0"/>
          </a:p>
        </p:txBody>
      </p:sp>
      <p:sp>
        <p:nvSpPr>
          <p:cNvPr id="3" name="内容占位符 2"/>
          <p:cNvSpPr>
            <a:spLocks noGrp="1"/>
          </p:cNvSpPr>
          <p:nvPr>
            <p:ph sz="quarter" idx="1"/>
          </p:nvPr>
        </p:nvSpPr>
        <p:spPr/>
        <p:txBody>
          <a:bodyPr/>
          <a:lstStyle/>
          <a:p>
            <a:r>
              <a:rPr lang="zh-CN" altLang="en-US" dirty="0" smtClean="0"/>
              <a:t>思路</a:t>
            </a:r>
            <a:r>
              <a:rPr lang="en-US" altLang="zh-CN" dirty="0" smtClean="0"/>
              <a:t>2</a:t>
            </a:r>
            <a:r>
              <a:rPr lang="zh-CN" altLang="en-US" dirty="0" smtClean="0"/>
              <a:t>：</a:t>
            </a:r>
            <a:endParaRPr lang="en-US" altLang="zh-CN" dirty="0" smtClean="0"/>
          </a:p>
          <a:p>
            <a:r>
              <a:rPr lang="zh-CN" altLang="en-US" dirty="0" smtClean="0"/>
              <a:t>从区间</a:t>
            </a:r>
            <a:r>
              <a:rPr lang="en-US" altLang="zh-CN" dirty="0" smtClean="0"/>
              <a:t>DP</a:t>
            </a:r>
            <a:r>
              <a:rPr lang="zh-CN" altLang="en-US" dirty="0" smtClean="0"/>
              <a:t>的角度似乎没什么可以优化的</a:t>
            </a:r>
            <a:endParaRPr lang="en-US" altLang="zh-CN" dirty="0" smtClean="0"/>
          </a:p>
          <a:p>
            <a:r>
              <a:rPr lang="zh-CN" altLang="en-US" dirty="0" smtClean="0"/>
              <a:t>跳出区间的思路，尝试变换方法</a:t>
            </a:r>
            <a:endParaRPr lang="en-US" altLang="zh-CN" dirty="0" smtClean="0"/>
          </a:p>
          <a:p>
            <a:r>
              <a:rPr lang="zh-CN" altLang="en-US" dirty="0" smtClean="0"/>
              <a:t>如果只有</a:t>
            </a:r>
            <a:r>
              <a:rPr lang="en-US" altLang="zh-CN" dirty="0" smtClean="0"/>
              <a:t>()</a:t>
            </a:r>
            <a:r>
              <a:rPr lang="zh-CN" altLang="en-US" dirty="0" smtClean="0"/>
              <a:t>，判定其是否为括号序列，只需从左至右扫描，记录</a:t>
            </a:r>
            <a:r>
              <a:rPr lang="en-US" altLang="zh-CN" dirty="0" smtClean="0"/>
              <a:t>“(”</a:t>
            </a:r>
            <a:r>
              <a:rPr lang="zh-CN" altLang="en-US" dirty="0" smtClean="0"/>
              <a:t>的个数</a:t>
            </a:r>
            <a:r>
              <a:rPr lang="en-US" altLang="zh-CN" dirty="0" smtClean="0"/>
              <a:t>-“)”</a:t>
            </a:r>
            <a:r>
              <a:rPr lang="zh-CN" altLang="en-US" dirty="0" smtClean="0"/>
              <a:t>的个数的值，始终大于等于</a:t>
            </a:r>
            <a:r>
              <a:rPr lang="en-US" altLang="zh-CN" dirty="0" smtClean="0"/>
              <a:t>0</a:t>
            </a:r>
            <a:r>
              <a:rPr lang="zh-CN" altLang="en-US" dirty="0" smtClean="0"/>
              <a:t>就可以说明是括号序列。</a:t>
            </a:r>
            <a:endParaRPr lang="en-US" altLang="zh-CN" dirty="0" smtClean="0"/>
          </a:p>
          <a:p>
            <a:r>
              <a:rPr lang="zh-CN" altLang="en-US" dirty="0" smtClean="0"/>
              <a:t>但是如果是</a:t>
            </a:r>
            <a:r>
              <a:rPr lang="en-US" altLang="zh-CN" dirty="0" smtClean="0"/>
              <a:t>()</a:t>
            </a:r>
            <a:r>
              <a:rPr lang="zh-CN" altLang="en-US" dirty="0" smtClean="0"/>
              <a:t>和</a:t>
            </a:r>
            <a:r>
              <a:rPr lang="en-US" altLang="zh-CN" dirty="0" smtClean="0"/>
              <a:t>[]</a:t>
            </a:r>
            <a:r>
              <a:rPr lang="zh-CN" altLang="en-US" dirty="0" smtClean="0"/>
              <a:t>，仅保证</a:t>
            </a:r>
            <a:r>
              <a:rPr lang="en-US" altLang="zh-CN" dirty="0"/>
              <a:t>“(”</a:t>
            </a:r>
            <a:r>
              <a:rPr lang="zh-CN" altLang="en-US" dirty="0"/>
              <a:t>的个数</a:t>
            </a:r>
            <a:r>
              <a:rPr lang="en-US" altLang="zh-CN" dirty="0"/>
              <a:t>-“)”</a:t>
            </a:r>
            <a:r>
              <a:rPr lang="zh-CN" altLang="en-US" dirty="0"/>
              <a:t>的个数的</a:t>
            </a:r>
            <a:r>
              <a:rPr lang="zh-CN" altLang="en-US" dirty="0" smtClean="0"/>
              <a:t>值，和</a:t>
            </a:r>
            <a:r>
              <a:rPr lang="en-US" altLang="zh-CN" dirty="0" smtClean="0"/>
              <a:t>“[”</a:t>
            </a:r>
            <a:r>
              <a:rPr lang="zh-CN" altLang="en-US" dirty="0"/>
              <a:t>的个数</a:t>
            </a:r>
            <a:r>
              <a:rPr lang="en-US" altLang="zh-CN" dirty="0" smtClean="0"/>
              <a:t>-“]”</a:t>
            </a:r>
            <a:r>
              <a:rPr lang="zh-CN" altLang="en-US" dirty="0"/>
              <a:t>的个数的</a:t>
            </a:r>
            <a:r>
              <a:rPr lang="zh-CN" altLang="en-US" dirty="0" smtClean="0"/>
              <a:t>值都始终大于等于</a:t>
            </a:r>
            <a:r>
              <a:rPr lang="en-US" altLang="zh-CN" dirty="0" smtClean="0"/>
              <a:t>0</a:t>
            </a:r>
            <a:r>
              <a:rPr lang="zh-CN" altLang="en-US" dirty="0" smtClean="0"/>
              <a:t>还无法说明是括号序列。如</a:t>
            </a:r>
            <a:r>
              <a:rPr lang="en-US" altLang="zh-CN" dirty="0" smtClean="0"/>
              <a:t>([)]</a:t>
            </a:r>
            <a:r>
              <a:rPr lang="zh-CN" altLang="en-US" dirty="0" smtClean="0"/>
              <a:t>。</a:t>
            </a:r>
            <a:endParaRPr lang="zh-CN" altLang="en-US" dirty="0"/>
          </a:p>
        </p:txBody>
      </p:sp>
    </p:spTree>
    <p:extLst>
      <p:ext uri="{BB962C8B-B14F-4D97-AF65-F5344CB8AC3E}">
        <p14:creationId xmlns="" xmlns:p14="http://schemas.microsoft.com/office/powerpoint/2010/main" val="8176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dirty="0"/>
          </a:p>
        </p:txBody>
      </p:sp>
      <p:sp>
        <p:nvSpPr>
          <p:cNvPr id="3" name="内容占位符 2"/>
          <p:cNvSpPr>
            <a:spLocks noGrp="1"/>
          </p:cNvSpPr>
          <p:nvPr>
            <p:ph sz="quarter" idx="1"/>
          </p:nvPr>
        </p:nvSpPr>
        <p:spPr>
          <a:xfrm>
            <a:off x="612648" y="1600200"/>
            <a:ext cx="8207824" cy="5257800"/>
          </a:xfrm>
        </p:spPr>
        <p:txBody>
          <a:bodyPr>
            <a:normAutofit/>
          </a:bodyPr>
          <a:lstStyle/>
          <a:p>
            <a:r>
              <a:rPr lang="zh-CN" altLang="en-US" dirty="0" smtClean="0"/>
              <a:t>可以通过证明一些比较抽象的结论，得到一个</a:t>
            </a:r>
            <a:r>
              <a:rPr lang="en-US" altLang="zh-CN" dirty="0" smtClean="0"/>
              <a:t>n^2</a:t>
            </a:r>
            <a:r>
              <a:rPr lang="zh-CN" altLang="en-US" dirty="0" smtClean="0"/>
              <a:t>的算法。</a:t>
            </a:r>
            <a:endParaRPr lang="en-US" altLang="zh-CN" dirty="0" smtClean="0"/>
          </a:p>
          <a:p>
            <a:r>
              <a:rPr lang="zh-CN" altLang="en-US" dirty="0" smtClean="0"/>
              <a:t>但是有一个</a:t>
            </a:r>
            <a:r>
              <a:rPr lang="en-US" altLang="zh-CN" dirty="0" smtClean="0"/>
              <a:t>NB</a:t>
            </a:r>
            <a:r>
              <a:rPr lang="zh-CN" altLang="en-US" dirty="0" smtClean="0"/>
              <a:t>的模型</a:t>
            </a:r>
            <a:r>
              <a:rPr lang="en-US" altLang="zh-CN" dirty="0" smtClean="0"/>
              <a:t>…</a:t>
            </a:r>
          </a:p>
          <a:p>
            <a:r>
              <a:rPr lang="zh-CN" altLang="en-US" dirty="0" smtClean="0"/>
              <a:t>改</a:t>
            </a:r>
            <a:r>
              <a:rPr lang="zh-CN" altLang="en-US" dirty="0"/>
              <a:t>后</a:t>
            </a:r>
            <a:r>
              <a:rPr lang="zh-CN" altLang="en-US" dirty="0" smtClean="0"/>
              <a:t>序列：</a:t>
            </a:r>
            <a:r>
              <a:rPr lang="en-US" altLang="zh-CN" dirty="0" smtClean="0"/>
              <a:t>( ( ( ( ( ) ) )</a:t>
            </a:r>
          </a:p>
          <a:p>
            <a:r>
              <a:rPr lang="zh-CN" altLang="en-US" dirty="0"/>
              <a:t>原来</a:t>
            </a:r>
            <a:r>
              <a:rPr lang="zh-CN" altLang="en-US" dirty="0" smtClean="0"/>
              <a:t>序列：</a:t>
            </a:r>
            <a:r>
              <a:rPr lang="en-US" altLang="zh-CN" dirty="0" smtClean="0"/>
              <a:t>( </a:t>
            </a:r>
            <a:r>
              <a:rPr lang="en-US" altLang="zh-CN" dirty="0" smtClean="0">
                <a:solidFill>
                  <a:srgbClr val="FF0000"/>
                </a:solidFill>
              </a:rPr>
              <a:t>[ ]</a:t>
            </a:r>
            <a:r>
              <a:rPr lang="en-US" altLang="zh-CN" dirty="0" smtClean="0"/>
              <a:t> </a:t>
            </a:r>
            <a:r>
              <a:rPr lang="en-US" altLang="zh-CN" dirty="0" smtClean="0">
                <a:solidFill>
                  <a:srgbClr val="00B050"/>
                </a:solidFill>
              </a:rPr>
              <a:t>(</a:t>
            </a:r>
            <a:r>
              <a:rPr lang="en-US" altLang="zh-CN" dirty="0" smtClean="0"/>
              <a:t> </a:t>
            </a:r>
            <a:r>
              <a:rPr lang="en-US" altLang="zh-CN" dirty="0" smtClean="0">
                <a:solidFill>
                  <a:srgbClr val="0070C0"/>
                </a:solidFill>
              </a:rPr>
              <a:t>( ) </a:t>
            </a:r>
            <a:r>
              <a:rPr lang="en-US" altLang="zh-CN" dirty="0" smtClean="0">
                <a:solidFill>
                  <a:srgbClr val="00B050"/>
                </a:solidFill>
              </a:rPr>
              <a:t>)</a:t>
            </a:r>
            <a:r>
              <a:rPr lang="en-US" altLang="zh-CN" dirty="0" smtClean="0"/>
              <a:t> )</a:t>
            </a:r>
          </a:p>
          <a:p>
            <a:r>
              <a:rPr lang="zh-CN" altLang="en-US" dirty="0"/>
              <a:t>我们</a:t>
            </a:r>
            <a:r>
              <a:rPr lang="zh-CN" altLang="en-US" dirty="0" smtClean="0"/>
              <a:t>发现</a:t>
            </a:r>
            <a:r>
              <a:rPr lang="en-US" altLang="zh-CN" dirty="0" smtClean="0"/>
              <a:t>“(”</a:t>
            </a:r>
            <a:r>
              <a:rPr lang="zh-CN" altLang="en-US" dirty="0" smtClean="0"/>
              <a:t>对应原序列</a:t>
            </a:r>
            <a:r>
              <a:rPr lang="en-US" altLang="zh-CN" dirty="0" smtClean="0"/>
              <a:t>“(”</a:t>
            </a:r>
            <a:r>
              <a:rPr lang="zh-CN" altLang="en-US" dirty="0" smtClean="0"/>
              <a:t>，</a:t>
            </a:r>
            <a:r>
              <a:rPr lang="en-US" altLang="zh-CN" dirty="0" smtClean="0"/>
              <a:t>“)”</a:t>
            </a:r>
            <a:r>
              <a:rPr lang="zh-CN" altLang="en-US" dirty="0" smtClean="0"/>
              <a:t>对应</a:t>
            </a:r>
            <a:r>
              <a:rPr lang="en-US" altLang="zh-CN" dirty="0" smtClean="0"/>
              <a:t>“)”</a:t>
            </a:r>
            <a:r>
              <a:rPr lang="zh-CN" altLang="en-US" dirty="0" smtClean="0"/>
              <a:t>，</a:t>
            </a:r>
            <a:r>
              <a:rPr lang="en-US" altLang="zh-CN" dirty="0" smtClean="0"/>
              <a:t>“[”</a:t>
            </a:r>
            <a:r>
              <a:rPr lang="zh-CN" altLang="en-US" dirty="0" smtClean="0"/>
              <a:t>对应</a:t>
            </a:r>
            <a:r>
              <a:rPr lang="en-US" altLang="zh-CN" dirty="0" smtClean="0"/>
              <a:t>“(”</a:t>
            </a:r>
            <a:r>
              <a:rPr lang="zh-CN" altLang="en-US" dirty="0" smtClean="0"/>
              <a:t>，</a:t>
            </a:r>
            <a:r>
              <a:rPr lang="en-US" altLang="zh-CN" dirty="0" smtClean="0"/>
              <a:t>“]”</a:t>
            </a:r>
            <a:r>
              <a:rPr lang="zh-CN" altLang="en-US" dirty="0" smtClean="0"/>
              <a:t>对应</a:t>
            </a:r>
            <a:r>
              <a:rPr lang="en-US" altLang="zh-CN" dirty="0" smtClean="0"/>
              <a:t>“(”</a:t>
            </a:r>
            <a:r>
              <a:rPr lang="zh-CN" altLang="en-US" dirty="0" smtClean="0"/>
              <a:t>。</a:t>
            </a:r>
            <a:endParaRPr lang="en-US" altLang="zh-CN" dirty="0" smtClean="0"/>
          </a:p>
        </p:txBody>
      </p:sp>
    </p:spTree>
    <p:extLst>
      <p:ext uri="{BB962C8B-B14F-4D97-AF65-F5344CB8AC3E}">
        <p14:creationId xmlns="" xmlns:p14="http://schemas.microsoft.com/office/powerpoint/2010/main" val="25298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dirty="0"/>
          </a:p>
        </p:txBody>
      </p:sp>
      <p:sp>
        <p:nvSpPr>
          <p:cNvPr id="3" name="内容占位符 2"/>
          <p:cNvSpPr>
            <a:spLocks noGrp="1"/>
          </p:cNvSpPr>
          <p:nvPr>
            <p:ph sz="quarter" idx="1"/>
          </p:nvPr>
        </p:nvSpPr>
        <p:spPr>
          <a:xfrm>
            <a:off x="612648" y="1600200"/>
            <a:ext cx="8153400" cy="5357192"/>
          </a:xfrm>
        </p:spPr>
        <p:txBody>
          <a:bodyPr>
            <a:normAutofit/>
          </a:bodyPr>
          <a:lstStyle/>
          <a:p>
            <a:r>
              <a:rPr lang="zh-CN" altLang="en-US" dirty="0" smtClean="0"/>
              <a:t>我们</a:t>
            </a:r>
            <a:r>
              <a:rPr lang="zh-CN" altLang="en-US" dirty="0"/>
              <a:t>可以构建一个新的模型：</a:t>
            </a:r>
            <a:endParaRPr lang="en-US" altLang="zh-CN" dirty="0"/>
          </a:p>
          <a:p>
            <a:r>
              <a:rPr lang="zh-CN" altLang="en-US" dirty="0"/>
              <a:t>仅允许将给出序列的</a:t>
            </a:r>
            <a:r>
              <a:rPr lang="en-US" altLang="zh-CN" dirty="0"/>
              <a:t>“(”</a:t>
            </a:r>
            <a:r>
              <a:rPr lang="zh-CN" altLang="en-US" dirty="0"/>
              <a:t>改成</a:t>
            </a:r>
            <a:r>
              <a:rPr lang="en-US" altLang="zh-CN" dirty="0"/>
              <a:t>“)” </a:t>
            </a:r>
            <a:r>
              <a:rPr lang="zh-CN" altLang="en-US" dirty="0"/>
              <a:t>，使之为括号序列。</a:t>
            </a:r>
            <a:endParaRPr lang="en-US" altLang="zh-CN" dirty="0"/>
          </a:p>
          <a:p>
            <a:r>
              <a:rPr lang="zh-CN" altLang="en-US" dirty="0"/>
              <a:t>可以发现，这样的序列与所求序列一一对应。</a:t>
            </a:r>
            <a:endParaRPr lang="en-US" altLang="zh-CN" dirty="0"/>
          </a:p>
          <a:p>
            <a:r>
              <a:rPr lang="zh-CN" altLang="en-US" dirty="0"/>
              <a:t>改后序列：</a:t>
            </a:r>
            <a:r>
              <a:rPr lang="en-US" altLang="zh-CN" dirty="0"/>
              <a:t>( ( ( ( ( ) ) )</a:t>
            </a:r>
          </a:p>
          <a:p>
            <a:r>
              <a:rPr lang="zh-CN" altLang="en-US" dirty="0"/>
              <a:t>原来序列：</a:t>
            </a:r>
            <a:r>
              <a:rPr lang="en-US" altLang="zh-CN" dirty="0"/>
              <a:t>( </a:t>
            </a:r>
            <a:r>
              <a:rPr lang="en-US" altLang="zh-CN" dirty="0">
                <a:solidFill>
                  <a:srgbClr val="FF0000"/>
                </a:solidFill>
              </a:rPr>
              <a:t>[ ]</a:t>
            </a:r>
            <a:r>
              <a:rPr lang="en-US" altLang="zh-CN" dirty="0"/>
              <a:t> </a:t>
            </a:r>
            <a:r>
              <a:rPr lang="en-US" altLang="zh-CN" dirty="0">
                <a:solidFill>
                  <a:srgbClr val="00B050"/>
                </a:solidFill>
              </a:rPr>
              <a:t>(</a:t>
            </a:r>
            <a:r>
              <a:rPr lang="en-US" altLang="zh-CN" dirty="0"/>
              <a:t> </a:t>
            </a:r>
            <a:r>
              <a:rPr lang="en-US" altLang="zh-CN" dirty="0">
                <a:solidFill>
                  <a:srgbClr val="0070C0"/>
                </a:solidFill>
              </a:rPr>
              <a:t>( ) </a:t>
            </a:r>
            <a:r>
              <a:rPr lang="en-US" altLang="zh-CN" dirty="0">
                <a:solidFill>
                  <a:srgbClr val="00B050"/>
                </a:solidFill>
              </a:rPr>
              <a:t>)</a:t>
            </a:r>
            <a:r>
              <a:rPr lang="en-US" altLang="zh-CN" dirty="0"/>
              <a:t> )</a:t>
            </a:r>
          </a:p>
          <a:p>
            <a:r>
              <a:rPr lang="zh-CN" altLang="en-US" dirty="0" smtClean="0"/>
              <a:t>新式序列：</a:t>
            </a:r>
            <a:r>
              <a:rPr lang="en-US" altLang="zh-CN" dirty="0" smtClean="0"/>
              <a:t>( ( ) ( ( ) ) )</a:t>
            </a:r>
          </a:p>
          <a:p>
            <a:r>
              <a:rPr lang="zh-CN" altLang="en-US" dirty="0" smtClean="0"/>
              <a:t>任何一个合法的新式序列与题目给出的序列对照就可以唯一确定一个合法的原序列。</a:t>
            </a:r>
            <a:endParaRPr lang="en-US" altLang="zh-CN" dirty="0" smtClean="0"/>
          </a:p>
          <a:p>
            <a:r>
              <a:rPr lang="zh-CN" altLang="en-US" sz="1800" dirty="0">
                <a:latin typeface="楷体" pitchFamily="49" charset="-122"/>
                <a:ea typeface="楷体" pitchFamily="49" charset="-122"/>
              </a:rPr>
              <a:t>新</a:t>
            </a:r>
            <a:r>
              <a:rPr lang="zh-CN" altLang="en-US" sz="1800" dirty="0" smtClean="0">
                <a:latin typeface="楷体" pitchFamily="49" charset="-122"/>
                <a:ea typeface="楷体" pitchFamily="49" charset="-122"/>
              </a:rPr>
              <a:t>序列中</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若在给出序列中为</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则说明原序列中为</a:t>
            </a:r>
            <a:r>
              <a:rPr lang="en-US" altLang="zh-CN" sz="1800" dirty="0" smtClean="0">
                <a:latin typeface="楷体" pitchFamily="49" charset="-122"/>
                <a:ea typeface="楷体" pitchFamily="49" charset="-122"/>
              </a:rPr>
              <a:t>()</a:t>
            </a:r>
          </a:p>
          <a:p>
            <a:r>
              <a:rPr lang="zh-CN" altLang="en-US" sz="1800" dirty="0">
                <a:latin typeface="楷体" pitchFamily="49" charset="-122"/>
                <a:ea typeface="楷体" pitchFamily="49" charset="-122"/>
              </a:rPr>
              <a:t>新</a:t>
            </a:r>
            <a:r>
              <a:rPr lang="zh-CN" altLang="en-US" sz="1800" dirty="0" smtClean="0">
                <a:latin typeface="楷体" pitchFamily="49" charset="-122"/>
                <a:ea typeface="楷体" pitchFamily="49" charset="-122"/>
              </a:rPr>
              <a:t>序列中</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若在给出序列中为</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则说明原序列中为</a:t>
            </a:r>
            <a:r>
              <a:rPr lang="en-US" altLang="zh-CN" sz="1800" dirty="0" smtClean="0">
                <a:latin typeface="楷体" pitchFamily="49" charset="-122"/>
                <a:ea typeface="楷体" pitchFamily="49" charset="-122"/>
              </a:rPr>
              <a:t>[]</a:t>
            </a:r>
            <a:endParaRPr lang="zh-CN" altLang="en-US" sz="1800" dirty="0">
              <a:latin typeface="楷体" pitchFamily="49" charset="-122"/>
              <a:ea typeface="楷体" pitchFamily="49" charset="-122"/>
            </a:endParaRPr>
          </a:p>
        </p:txBody>
      </p:sp>
    </p:spTree>
    <p:extLst>
      <p:ext uri="{BB962C8B-B14F-4D97-AF65-F5344CB8AC3E}">
        <p14:creationId xmlns="" xmlns:p14="http://schemas.microsoft.com/office/powerpoint/2010/main" val="34871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4.Brackets </a:t>
            </a:r>
            <a:endParaRPr lang="zh-CN" altLang="en-US" dirty="0"/>
          </a:p>
        </p:txBody>
      </p:sp>
      <p:sp>
        <p:nvSpPr>
          <p:cNvPr id="3" name="内容占位符 2"/>
          <p:cNvSpPr>
            <a:spLocks noGrp="1"/>
          </p:cNvSpPr>
          <p:nvPr>
            <p:ph sz="quarter" idx="1"/>
          </p:nvPr>
        </p:nvSpPr>
        <p:spPr/>
        <p:txBody>
          <a:bodyPr/>
          <a:lstStyle/>
          <a:p>
            <a:r>
              <a:rPr lang="zh-CN" altLang="en-US" dirty="0" smtClean="0"/>
              <a:t>这样一个模型的求解是十分方便的。</a:t>
            </a:r>
            <a:endParaRPr lang="en-US" altLang="zh-CN" dirty="0" smtClean="0"/>
          </a:p>
          <a:p>
            <a:r>
              <a:rPr lang="zh-CN" altLang="en-US" dirty="0" smtClean="0"/>
              <a:t>参考前面关于只含</a:t>
            </a:r>
            <a:r>
              <a:rPr lang="en-US" altLang="zh-CN" dirty="0" smtClean="0"/>
              <a:t>()</a:t>
            </a:r>
            <a:r>
              <a:rPr lang="zh-CN" altLang="en-US" dirty="0" smtClean="0"/>
              <a:t>的括号序列判定方法。</a:t>
            </a:r>
            <a:endParaRPr lang="en-US" altLang="zh-CN" dirty="0" smtClean="0"/>
          </a:p>
          <a:p>
            <a:endParaRPr lang="en-US" altLang="zh-CN" dirty="0"/>
          </a:p>
          <a:p>
            <a:r>
              <a:rPr lang="en-US" altLang="zh-CN" dirty="0" smtClean="0">
                <a:latin typeface="Tahoma" pitchFamily="34" charset="0"/>
                <a:ea typeface="Tahoma" pitchFamily="34" charset="0"/>
                <a:cs typeface="Tahoma" pitchFamily="34" charset="0"/>
              </a:rPr>
              <a:t>F[i][j]</a:t>
            </a:r>
            <a:r>
              <a:rPr lang="zh-CN" altLang="en-US" dirty="0" smtClean="0"/>
              <a:t>表示考虑前</a:t>
            </a:r>
            <a:r>
              <a:rPr lang="en-US" altLang="zh-CN" dirty="0" smtClean="0">
                <a:latin typeface="Tahoma" pitchFamily="34" charset="0"/>
                <a:ea typeface="Tahoma" pitchFamily="34" charset="0"/>
                <a:cs typeface="Tahoma" pitchFamily="34" charset="0"/>
              </a:rPr>
              <a:t>i</a:t>
            </a:r>
            <a:r>
              <a:rPr lang="zh-CN" altLang="en-US" dirty="0" smtClean="0"/>
              <a:t>位，当前新式序列</a:t>
            </a:r>
            <a:r>
              <a:rPr lang="en-US" altLang="zh-CN" dirty="0" smtClean="0"/>
              <a:t>“(”</a:t>
            </a:r>
            <a:r>
              <a:rPr lang="zh-CN" altLang="en-US" dirty="0"/>
              <a:t>的个数</a:t>
            </a:r>
            <a:r>
              <a:rPr lang="en-US" altLang="zh-CN" dirty="0"/>
              <a:t>-“)”</a:t>
            </a:r>
            <a:r>
              <a:rPr lang="zh-CN" altLang="en-US" dirty="0"/>
              <a:t>的个数的</a:t>
            </a:r>
            <a:r>
              <a:rPr lang="zh-CN" altLang="en-US" dirty="0" smtClean="0"/>
              <a:t>值为</a:t>
            </a:r>
            <a:r>
              <a:rPr lang="en-US" altLang="zh-CN" dirty="0" smtClean="0">
                <a:latin typeface="Tahoma" pitchFamily="34" charset="0"/>
                <a:ea typeface="Tahoma" pitchFamily="34" charset="0"/>
                <a:cs typeface="Tahoma" pitchFamily="34" charset="0"/>
              </a:rPr>
              <a:t>j</a:t>
            </a:r>
            <a:r>
              <a:rPr lang="zh-CN" altLang="en-US" dirty="0" smtClean="0"/>
              <a:t>的序列个数。</a:t>
            </a:r>
            <a:endParaRPr lang="en-US" altLang="zh-CN" dirty="0" smtClean="0"/>
          </a:p>
          <a:p>
            <a:r>
              <a:rPr lang="zh-CN" altLang="en-US" dirty="0" smtClean="0"/>
              <a:t>转移：当给出序列第</a:t>
            </a:r>
            <a:r>
              <a:rPr lang="en-US" altLang="zh-CN" dirty="0" smtClean="0"/>
              <a:t>i</a:t>
            </a:r>
            <a:r>
              <a:rPr lang="zh-CN" altLang="en-US" dirty="0" smtClean="0"/>
              <a:t>位为</a:t>
            </a:r>
            <a:r>
              <a:rPr lang="en-US" altLang="zh-CN" dirty="0" smtClean="0"/>
              <a:t>(</a:t>
            </a:r>
            <a:r>
              <a:rPr lang="zh-CN" altLang="en-US" dirty="0" smtClean="0"/>
              <a:t>时，有变与不变两种。</a:t>
            </a:r>
            <a:endParaRPr lang="en-US" altLang="zh-CN" dirty="0" smtClean="0"/>
          </a:p>
          <a:p>
            <a:r>
              <a:rPr lang="en-US" altLang="zh-CN" dirty="0"/>
              <a:t> </a:t>
            </a:r>
            <a:r>
              <a:rPr lang="en-US" altLang="zh-CN" dirty="0" smtClean="0"/>
              <a:t>          </a:t>
            </a:r>
            <a:r>
              <a:rPr lang="zh-CN" altLang="en-US" dirty="0" smtClean="0"/>
              <a:t>当</a:t>
            </a:r>
            <a:r>
              <a:rPr lang="zh-CN" altLang="en-US" dirty="0"/>
              <a:t>给</a:t>
            </a:r>
            <a:r>
              <a:rPr lang="zh-CN" altLang="en-US" dirty="0" smtClean="0"/>
              <a:t>出序列第</a:t>
            </a:r>
            <a:r>
              <a:rPr lang="en-US" altLang="zh-CN" dirty="0" smtClean="0"/>
              <a:t>i</a:t>
            </a:r>
            <a:r>
              <a:rPr lang="zh-CN" altLang="en-US" dirty="0" smtClean="0"/>
              <a:t>位为</a:t>
            </a:r>
            <a:r>
              <a:rPr lang="en-US" altLang="zh-CN" dirty="0" smtClean="0"/>
              <a:t>)</a:t>
            </a:r>
            <a:r>
              <a:rPr lang="zh-CN" altLang="en-US" dirty="0" smtClean="0"/>
              <a:t>时，只有不变一种。</a:t>
            </a:r>
            <a:endParaRPr lang="zh-CN" altLang="en-US" dirty="0"/>
          </a:p>
        </p:txBody>
      </p:sp>
    </p:spTree>
    <p:extLst>
      <p:ext uri="{BB962C8B-B14F-4D97-AF65-F5344CB8AC3E}">
        <p14:creationId xmlns="" xmlns:p14="http://schemas.microsoft.com/office/powerpoint/2010/main" val="20537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5.</a:t>
            </a:r>
            <a:r>
              <a:rPr lang="zh-CN" altLang="en-US" b="1" dirty="0" smtClean="0">
                <a:effectLst>
                  <a:outerShdw blurRad="38100" dist="38100" dir="2700000" algn="tl">
                    <a:srgbClr val="000000">
                      <a:alpha val="43137"/>
                    </a:srgbClr>
                  </a:outerShdw>
                </a:effectLst>
              </a:rPr>
              <a:t>二叉树独立集计数</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dirty="0" smtClean="0"/>
              <a:t>对于一棵二叉树，独立集是指两两互不相邻的节点构成的集合。求一棵二叉树的独立集个数。</a:t>
            </a:r>
            <a:endParaRPr lang="en-US" altLang="zh-CN" dirty="0" smtClean="0"/>
          </a:p>
          <a:p>
            <a:r>
              <a:rPr lang="en-US" altLang="zh-CN" dirty="0" smtClean="0"/>
              <a:t>2012</a:t>
            </a:r>
            <a:r>
              <a:rPr lang="zh-CN" altLang="en-US" dirty="0" smtClean="0"/>
              <a:t>年</a:t>
            </a:r>
            <a:r>
              <a:rPr lang="en-US" altLang="zh-CN" dirty="0" err="1" smtClean="0"/>
              <a:t>noip</a:t>
            </a:r>
            <a:r>
              <a:rPr lang="zh-CN" altLang="en-US" dirty="0" smtClean="0"/>
              <a:t>提高组初赛问题求解第</a:t>
            </a:r>
            <a:r>
              <a:rPr lang="en-US" altLang="zh-CN" dirty="0" smtClean="0"/>
              <a:t>2</a:t>
            </a:r>
            <a:r>
              <a:rPr lang="zh-CN" altLang="en-US" dirty="0" smtClean="0"/>
              <a:t>题：</a:t>
            </a:r>
            <a:endParaRPr lang="zh-CN" altLang="en-US" dirty="0"/>
          </a:p>
        </p:txBody>
      </p:sp>
      <p:pic>
        <p:nvPicPr>
          <p:cNvPr id="1025" name="Picture 1" descr="C:\Users\Administrator\AppData\Roaming\Tencent\Users\489007807\QQ\WinTemp\RichOle\U77N`WS$1@@8BLW0~)]~2@E.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5616" y="3212976"/>
            <a:ext cx="5924550" cy="3143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902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1000"/>
                                        <p:tgtEl>
                                          <p:spTgt spid="1025"/>
                                        </p:tgtEl>
                                      </p:cBhvr>
                                    </p:animEffect>
                                    <p:anim calcmode="lin" valueType="num">
                                      <p:cBhvr>
                                        <p:cTn id="20" dur="1000" fill="hold"/>
                                        <p:tgtEl>
                                          <p:spTgt spid="1025"/>
                                        </p:tgtEl>
                                        <p:attrNameLst>
                                          <p:attrName>ppt_x</p:attrName>
                                        </p:attrNameLst>
                                      </p:cBhvr>
                                      <p:tavLst>
                                        <p:tav tm="0">
                                          <p:val>
                                            <p:strVal val="#ppt_x"/>
                                          </p:val>
                                        </p:tav>
                                        <p:tav tm="100000">
                                          <p:val>
                                            <p:strVal val="#ppt_x"/>
                                          </p:val>
                                        </p:tav>
                                      </p:tavLst>
                                    </p:anim>
                                    <p:anim calcmode="lin" valueType="num">
                                      <p:cBhvr>
                                        <p:cTn id="21"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5.</a:t>
            </a:r>
            <a:r>
              <a:rPr lang="zh-CN" altLang="en-US" b="1" dirty="0">
                <a:effectLst>
                  <a:outerShdw blurRad="38100" dist="38100" dir="2700000" algn="tl">
                    <a:srgbClr val="000000">
                      <a:alpha val="43137"/>
                    </a:srgbClr>
                  </a:outerShdw>
                </a:effectLst>
              </a:rPr>
              <a:t>二叉树独立集计数</a:t>
            </a:r>
            <a:endParaRPr lang="zh-CN" altLang="en-US" dirty="0"/>
          </a:p>
        </p:txBody>
      </p:sp>
      <p:sp>
        <p:nvSpPr>
          <p:cNvPr id="3" name="内容占位符 2"/>
          <p:cNvSpPr>
            <a:spLocks noGrp="1"/>
          </p:cNvSpPr>
          <p:nvPr>
            <p:ph sz="quarter" idx="1"/>
          </p:nvPr>
        </p:nvSpPr>
        <p:spPr>
          <a:xfrm>
            <a:off x="612648" y="1600200"/>
            <a:ext cx="8153400" cy="4997152"/>
          </a:xfrm>
        </p:spPr>
        <p:txBody>
          <a:bodyPr>
            <a:normAutofit lnSpcReduction="10000"/>
          </a:bodyPr>
          <a:lstStyle/>
          <a:p>
            <a:r>
              <a:rPr lang="zh-CN" altLang="en-US" dirty="0" smtClean="0"/>
              <a:t>树形动态规划！</a:t>
            </a:r>
            <a:endParaRPr lang="en-US" altLang="zh-CN" dirty="0" smtClean="0"/>
          </a:p>
          <a:p>
            <a:endParaRPr lang="en-US" altLang="zh-CN" dirty="0"/>
          </a:p>
          <a:p>
            <a:r>
              <a:rPr lang="zh-CN" altLang="en-US" dirty="0" smtClean="0"/>
              <a:t>状态：</a:t>
            </a:r>
            <a:endParaRPr lang="en-US" altLang="zh-CN" dirty="0" smtClean="0"/>
          </a:p>
          <a:p>
            <a:r>
              <a:rPr lang="zh-CN" altLang="en-US" dirty="0" smtClean="0"/>
              <a:t>对于每个节点</a:t>
            </a:r>
            <a:r>
              <a:rPr lang="en-US" altLang="zh-CN" dirty="0" smtClean="0"/>
              <a:t>x</a:t>
            </a:r>
            <a:r>
              <a:rPr lang="zh-CN" altLang="en-US" dirty="0" smtClean="0"/>
              <a:t>，有二元组（</a:t>
            </a:r>
            <a:r>
              <a:rPr lang="en-US" altLang="zh-CN" dirty="0" smtClean="0"/>
              <a:t>f[x]</a:t>
            </a:r>
            <a:r>
              <a:rPr lang="zh-CN" altLang="en-US" dirty="0" smtClean="0"/>
              <a:t>，</a:t>
            </a:r>
            <a:r>
              <a:rPr lang="en-US" altLang="zh-CN" dirty="0" smtClean="0"/>
              <a:t>g[x]</a:t>
            </a:r>
            <a:r>
              <a:rPr lang="zh-CN" altLang="en-US" dirty="0" smtClean="0"/>
              <a:t>）</a:t>
            </a:r>
            <a:endParaRPr lang="en-US" altLang="zh-CN" dirty="0" smtClean="0"/>
          </a:p>
          <a:p>
            <a:r>
              <a:rPr lang="en-US" altLang="zh-CN" dirty="0" smtClean="0"/>
              <a:t>f[x]</a:t>
            </a:r>
            <a:r>
              <a:rPr lang="zh-CN" altLang="en-US" dirty="0" smtClean="0"/>
              <a:t>表示以</a:t>
            </a:r>
            <a:r>
              <a:rPr lang="en-US" altLang="zh-CN" dirty="0" smtClean="0"/>
              <a:t>x</a:t>
            </a:r>
            <a:r>
              <a:rPr lang="zh-CN" altLang="en-US" dirty="0" smtClean="0"/>
              <a:t>为根的子树中，不包含节点</a:t>
            </a:r>
            <a:r>
              <a:rPr lang="en-US" altLang="zh-CN" dirty="0" smtClean="0"/>
              <a:t>x</a:t>
            </a:r>
            <a:r>
              <a:rPr lang="zh-CN" altLang="en-US" dirty="0" smtClean="0"/>
              <a:t>的独立集个数。</a:t>
            </a:r>
            <a:endParaRPr lang="en-US" altLang="zh-CN" dirty="0" smtClean="0"/>
          </a:p>
          <a:p>
            <a:r>
              <a:rPr lang="en-US" altLang="zh-CN" dirty="0" smtClean="0"/>
              <a:t>g[x]</a:t>
            </a:r>
            <a:r>
              <a:rPr lang="zh-CN" altLang="en-US" dirty="0" smtClean="0"/>
              <a:t>表示以</a:t>
            </a:r>
            <a:r>
              <a:rPr lang="en-US" altLang="zh-CN" dirty="0" smtClean="0"/>
              <a:t>x</a:t>
            </a:r>
            <a:r>
              <a:rPr lang="zh-CN" altLang="en-US" dirty="0" smtClean="0"/>
              <a:t>为根的子树中，包含节点</a:t>
            </a:r>
            <a:r>
              <a:rPr lang="en-US" altLang="zh-CN" dirty="0" smtClean="0"/>
              <a:t>x</a:t>
            </a:r>
            <a:r>
              <a:rPr lang="zh-CN" altLang="en-US" dirty="0" smtClean="0"/>
              <a:t>的独立集个数。</a:t>
            </a:r>
            <a:endParaRPr lang="en-US" altLang="zh-CN" dirty="0" smtClean="0"/>
          </a:p>
          <a:p>
            <a:endParaRPr lang="en-US" altLang="zh-CN" dirty="0"/>
          </a:p>
          <a:p>
            <a:r>
              <a:rPr lang="zh-CN" altLang="en-US" dirty="0" smtClean="0"/>
              <a:t>最后的答案就是</a:t>
            </a:r>
            <a:r>
              <a:rPr lang="en-US" altLang="zh-CN" dirty="0" smtClean="0"/>
              <a:t>F[root]=f[root]+g[root]</a:t>
            </a:r>
            <a:endParaRPr lang="zh-CN" altLang="en-US" dirty="0"/>
          </a:p>
        </p:txBody>
      </p:sp>
    </p:spTree>
    <p:extLst>
      <p:ext uri="{BB962C8B-B14F-4D97-AF65-F5344CB8AC3E}">
        <p14:creationId xmlns="" xmlns:p14="http://schemas.microsoft.com/office/powerpoint/2010/main" val="151400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动态规划</a:t>
            </a:r>
            <a:endParaRPr lang="zh-CN" altLang="en-US" dirty="0"/>
          </a:p>
        </p:txBody>
      </p:sp>
      <p:sp>
        <p:nvSpPr>
          <p:cNvPr id="3" name="文本占位符 2"/>
          <p:cNvSpPr>
            <a:spLocks noGrp="1"/>
          </p:cNvSpPr>
          <p:nvPr>
            <p:ph type="body" idx="2"/>
          </p:nvPr>
        </p:nvSpPr>
        <p:spPr/>
        <p:txBody>
          <a:bodyPr/>
          <a:lstStyle/>
          <a:p>
            <a:r>
              <a:rPr lang="zh-CN" altLang="en-US" dirty="0" smtClean="0"/>
              <a:t>性质</a:t>
            </a:r>
            <a:endParaRPr lang="zh-CN" altLang="en-US" dirty="0"/>
          </a:p>
        </p:txBody>
      </p:sp>
      <p:sp>
        <p:nvSpPr>
          <p:cNvPr id="4" name="内容占位符 3"/>
          <p:cNvSpPr>
            <a:spLocks noGrp="1"/>
          </p:cNvSpPr>
          <p:nvPr>
            <p:ph sz="quarter" idx="1"/>
          </p:nvPr>
        </p:nvSpPr>
        <p:spPr/>
        <p:txBody>
          <a:bodyPr>
            <a:normAutofit/>
          </a:bodyPr>
          <a:lstStyle/>
          <a:p>
            <a:r>
              <a:rPr lang="zh-CN" altLang="en-US" b="1" dirty="0" smtClean="0"/>
              <a:t>重叠</a:t>
            </a:r>
            <a:r>
              <a:rPr lang="zh-CN" altLang="en-US" b="1" dirty="0"/>
              <a:t>子</a:t>
            </a:r>
            <a:r>
              <a:rPr lang="zh-CN" altLang="en-US" b="1" dirty="0" smtClean="0"/>
              <a:t>问题</a:t>
            </a:r>
            <a:r>
              <a:rPr lang="zh-CN" altLang="en-US" dirty="0" smtClean="0"/>
              <a:t>：</a:t>
            </a:r>
            <a:endParaRPr lang="en-US" altLang="zh-CN" dirty="0" smtClean="0"/>
          </a:p>
          <a:p>
            <a:r>
              <a:rPr lang="zh-CN" altLang="en-US" dirty="0" smtClean="0"/>
              <a:t>将</a:t>
            </a:r>
            <a:r>
              <a:rPr lang="zh-CN" altLang="en-US" dirty="0"/>
              <a:t>问题重新组合成子</a:t>
            </a:r>
            <a:r>
              <a:rPr lang="zh-CN" altLang="en-US" dirty="0" smtClean="0"/>
              <a:t>问题；为了</a:t>
            </a:r>
            <a:r>
              <a:rPr lang="zh-CN" altLang="en-US" dirty="0"/>
              <a:t>避免多次解决这些子问题，它们的结果都逐渐被计算并被保存，从简单的问题直到整个问题都被</a:t>
            </a:r>
            <a:r>
              <a:rPr lang="zh-CN" altLang="en-US" dirty="0" smtClean="0"/>
              <a:t>解决。</a:t>
            </a:r>
            <a:endParaRPr lang="en-US" altLang="zh-CN" dirty="0" smtClean="0"/>
          </a:p>
          <a:p>
            <a:r>
              <a:rPr lang="zh-CN" altLang="en-US" b="1" dirty="0" smtClean="0"/>
              <a:t>最</a:t>
            </a:r>
            <a:r>
              <a:rPr lang="zh-CN" altLang="en-US" b="1" dirty="0"/>
              <a:t>优</a:t>
            </a:r>
            <a:r>
              <a:rPr lang="zh-CN" altLang="en-US" b="1" dirty="0" smtClean="0"/>
              <a:t>子结构</a:t>
            </a:r>
            <a:r>
              <a:rPr lang="zh-CN" altLang="en-US" dirty="0" smtClean="0"/>
              <a:t>：</a:t>
            </a:r>
            <a:endParaRPr lang="en-US" altLang="zh-CN" dirty="0" smtClean="0"/>
          </a:p>
          <a:p>
            <a:r>
              <a:rPr lang="zh-CN" altLang="en-US" dirty="0" smtClean="0"/>
              <a:t>最</a:t>
            </a:r>
            <a:r>
              <a:rPr lang="zh-CN" altLang="en-US" dirty="0"/>
              <a:t>优子结构的意思是局部最优解能决定全局最优</a:t>
            </a:r>
            <a:r>
              <a:rPr lang="zh-CN" altLang="en-US" dirty="0" smtClean="0"/>
              <a:t>解。</a:t>
            </a:r>
            <a:r>
              <a:rPr lang="zh-CN" altLang="en-US" dirty="0"/>
              <a:t>简单地说，问题能够分解成子问题来解决。</a:t>
            </a:r>
          </a:p>
          <a:p>
            <a:endParaRPr lang="zh-CN" altLang="en-US" dirty="0"/>
          </a:p>
        </p:txBody>
      </p:sp>
    </p:spTree>
    <p:extLst>
      <p:ext uri="{BB962C8B-B14F-4D97-AF65-F5344CB8AC3E}">
        <p14:creationId xmlns="" xmlns:p14="http://schemas.microsoft.com/office/powerpoint/2010/main" val="16831422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5.</a:t>
            </a:r>
            <a:r>
              <a:rPr lang="zh-CN" altLang="en-US" b="1" dirty="0">
                <a:effectLst>
                  <a:outerShdw blurRad="38100" dist="38100" dir="2700000" algn="tl">
                    <a:srgbClr val="000000">
                      <a:alpha val="43137"/>
                    </a:srgbClr>
                  </a:outerShdw>
                </a:effectLst>
              </a:rPr>
              <a:t>二叉树独立集计数</a:t>
            </a:r>
            <a:endParaRPr lang="zh-CN" altLang="en-US" dirty="0"/>
          </a:p>
        </p:txBody>
      </p:sp>
      <p:sp>
        <p:nvSpPr>
          <p:cNvPr id="3" name="内容占位符 2"/>
          <p:cNvSpPr>
            <a:spLocks noGrp="1"/>
          </p:cNvSpPr>
          <p:nvPr>
            <p:ph sz="quarter" idx="1"/>
          </p:nvPr>
        </p:nvSpPr>
        <p:spPr/>
        <p:txBody>
          <a:bodyPr/>
          <a:lstStyle/>
          <a:p>
            <a:r>
              <a:rPr lang="zh-CN" altLang="en-US" dirty="0" smtClean="0"/>
              <a:t>转移：</a:t>
            </a:r>
            <a:endParaRPr lang="en-US" altLang="zh-CN" dirty="0" smtClean="0"/>
          </a:p>
          <a:p>
            <a:r>
              <a:rPr lang="zh-CN" altLang="en-US" dirty="0" smtClean="0"/>
              <a:t>若</a:t>
            </a:r>
            <a:r>
              <a:rPr lang="en-US" altLang="zh-CN" dirty="0" smtClean="0"/>
              <a:t>x</a:t>
            </a:r>
            <a:r>
              <a:rPr lang="zh-CN" altLang="en-US" dirty="0" smtClean="0"/>
              <a:t>节点为叶子节点，（</a:t>
            </a:r>
            <a:r>
              <a:rPr lang="en-US" altLang="zh-CN" dirty="0" smtClean="0"/>
              <a:t>f[x]</a:t>
            </a:r>
            <a:r>
              <a:rPr lang="zh-CN" altLang="en-US" dirty="0" smtClean="0"/>
              <a:t>，</a:t>
            </a:r>
            <a:r>
              <a:rPr lang="en-US" altLang="zh-CN" dirty="0" smtClean="0"/>
              <a:t>g[x]</a:t>
            </a:r>
            <a:r>
              <a:rPr lang="zh-CN" altLang="en-US" dirty="0" smtClean="0"/>
              <a:t>）</a:t>
            </a:r>
            <a:r>
              <a:rPr lang="en-US" altLang="zh-CN" dirty="0" smtClean="0"/>
              <a:t>=</a:t>
            </a:r>
            <a:r>
              <a:rPr lang="zh-CN" altLang="en-US" dirty="0" smtClean="0"/>
              <a:t>（</a:t>
            </a:r>
            <a:r>
              <a:rPr lang="en-US" altLang="zh-CN" dirty="0"/>
              <a:t>1</a:t>
            </a:r>
            <a:r>
              <a:rPr lang="zh-CN" altLang="en-US" dirty="0" smtClean="0"/>
              <a:t>，</a:t>
            </a:r>
            <a:r>
              <a:rPr lang="en-US" altLang="zh-CN" dirty="0"/>
              <a:t>1</a:t>
            </a:r>
            <a:r>
              <a:rPr lang="zh-CN" altLang="en-US" dirty="0" smtClean="0"/>
              <a:t>）</a:t>
            </a:r>
            <a:endParaRPr lang="en-US" altLang="zh-CN" dirty="0" smtClean="0"/>
          </a:p>
          <a:p>
            <a:r>
              <a:rPr lang="zh-CN" altLang="en-US" dirty="0" smtClean="0"/>
              <a:t>若</a:t>
            </a:r>
            <a:r>
              <a:rPr lang="en-US" altLang="zh-CN" dirty="0" smtClean="0"/>
              <a:t>x</a:t>
            </a:r>
            <a:r>
              <a:rPr lang="zh-CN" altLang="en-US" dirty="0" smtClean="0"/>
              <a:t>有且仅有一个子节点</a:t>
            </a:r>
            <a:r>
              <a:rPr lang="en-US" altLang="zh-CN" dirty="0" smtClean="0"/>
              <a:t>y</a:t>
            </a:r>
            <a:r>
              <a:rPr lang="zh-CN" altLang="en-US" dirty="0" smtClean="0"/>
              <a:t>，</a:t>
            </a:r>
            <a:endParaRPr lang="en-US" altLang="zh-CN" dirty="0" smtClean="0"/>
          </a:p>
          <a:p>
            <a:r>
              <a:rPr lang="en-US" altLang="zh-CN" dirty="0" smtClean="0"/>
              <a:t>f[x]=f[y]+g[y]</a:t>
            </a:r>
            <a:r>
              <a:rPr lang="zh-CN" altLang="en-US" dirty="0" smtClean="0"/>
              <a:t>，</a:t>
            </a:r>
            <a:r>
              <a:rPr lang="en-US" altLang="zh-CN" dirty="0" smtClean="0"/>
              <a:t>g[x]=f[y]</a:t>
            </a:r>
          </a:p>
          <a:p>
            <a:r>
              <a:rPr lang="zh-CN" altLang="en-US" dirty="0" smtClean="0"/>
              <a:t>若</a:t>
            </a:r>
            <a:r>
              <a:rPr lang="en-US" altLang="zh-CN" dirty="0" smtClean="0"/>
              <a:t>x</a:t>
            </a:r>
            <a:r>
              <a:rPr lang="zh-CN" altLang="en-US" dirty="0" smtClean="0"/>
              <a:t>有两个子节点</a:t>
            </a:r>
            <a:r>
              <a:rPr lang="en-US" altLang="zh-CN" dirty="0" smtClean="0"/>
              <a:t>y</a:t>
            </a:r>
            <a:r>
              <a:rPr lang="zh-CN" altLang="en-US" dirty="0" smtClean="0"/>
              <a:t>和</a:t>
            </a:r>
            <a:r>
              <a:rPr lang="en-US" altLang="zh-CN" dirty="0" smtClean="0"/>
              <a:t>z</a:t>
            </a:r>
            <a:r>
              <a:rPr lang="zh-CN" altLang="en-US" dirty="0" smtClean="0"/>
              <a:t>，</a:t>
            </a:r>
            <a:endParaRPr lang="en-US" altLang="zh-CN" dirty="0" smtClean="0"/>
          </a:p>
          <a:p>
            <a:r>
              <a:rPr lang="en-US" altLang="zh-CN" dirty="0" smtClean="0"/>
              <a:t>f[x]=(f[y]+g[y])</a:t>
            </a:r>
            <a:r>
              <a:rPr lang="zh-CN" altLang="en-US" dirty="0" smtClean="0"/>
              <a:t>*</a:t>
            </a:r>
            <a:r>
              <a:rPr lang="en-US" altLang="zh-CN" dirty="0" smtClean="0"/>
              <a:t>(f[z]+g[z])</a:t>
            </a:r>
            <a:r>
              <a:rPr lang="zh-CN" altLang="en-US" dirty="0" smtClean="0"/>
              <a:t>，</a:t>
            </a:r>
            <a:r>
              <a:rPr lang="en-US" altLang="zh-CN" dirty="0" smtClean="0"/>
              <a:t>g[x]=f[y]</a:t>
            </a:r>
            <a:r>
              <a:rPr lang="zh-CN" altLang="en-US" dirty="0" smtClean="0"/>
              <a:t>*</a:t>
            </a:r>
            <a:r>
              <a:rPr lang="en-US" altLang="zh-CN" smtClean="0"/>
              <a:t>f[z]</a:t>
            </a:r>
            <a:endParaRPr lang="zh-CN" altLang="en-US" dirty="0"/>
          </a:p>
        </p:txBody>
      </p:sp>
    </p:spTree>
    <p:extLst>
      <p:ext uri="{BB962C8B-B14F-4D97-AF65-F5344CB8AC3E}">
        <p14:creationId xmlns="" xmlns:p14="http://schemas.microsoft.com/office/powerpoint/2010/main" val="16581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6.</a:t>
            </a:r>
            <a:r>
              <a:rPr lang="zh-CN" altLang="en-US" b="1" dirty="0" smtClean="0">
                <a:effectLst>
                  <a:outerShdw blurRad="38100" dist="38100" dir="2700000" algn="tl">
                    <a:srgbClr val="000000">
                      <a:alpha val="43137"/>
                    </a:srgbClr>
                  </a:outerShdw>
                </a:effectLst>
              </a:rPr>
              <a:t>幼儿园的游戏</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612648" y="1600200"/>
            <a:ext cx="8153400" cy="5257800"/>
          </a:xfrm>
        </p:spPr>
        <p:txBody>
          <a:bodyPr>
            <a:normAutofit/>
          </a:bodyPr>
          <a:lstStyle/>
          <a:p>
            <a:r>
              <a:rPr lang="zh-CN" altLang="zh-CN" dirty="0" smtClean="0"/>
              <a:t>一天，幼儿园</a:t>
            </a:r>
            <a:r>
              <a:rPr lang="zh-CN" altLang="zh-CN" dirty="0"/>
              <a:t>的孩子们与老师们排排坐，形成了一个</a:t>
            </a:r>
            <a:r>
              <a:rPr lang="en-US" altLang="zh-CN" dirty="0"/>
              <a:t>N*M</a:t>
            </a:r>
            <a:r>
              <a:rPr lang="zh-CN" altLang="zh-CN" dirty="0"/>
              <a:t>的矩形</a:t>
            </a:r>
            <a:r>
              <a:rPr lang="zh-CN" altLang="zh-CN" dirty="0" smtClean="0"/>
              <a:t>队列，</a:t>
            </a:r>
            <a:r>
              <a:rPr lang="zh-CN" altLang="zh-CN" dirty="0"/>
              <a:t>一共有</a:t>
            </a:r>
            <a:r>
              <a:rPr lang="en-US" altLang="zh-CN" dirty="0"/>
              <a:t>K</a:t>
            </a:r>
            <a:r>
              <a:rPr lang="zh-CN" altLang="zh-CN" dirty="0"/>
              <a:t>个</a:t>
            </a:r>
            <a:r>
              <a:rPr lang="zh-CN" altLang="zh-CN" dirty="0" smtClean="0"/>
              <a:t>老师在这个队列中</a:t>
            </a:r>
            <a:r>
              <a:rPr lang="zh-CN" altLang="zh-CN" dirty="0"/>
              <a:t>，与小朋友们欢乐地唱着歌。“手拉手，我们永远都是好朋友！</a:t>
            </a:r>
            <a:r>
              <a:rPr lang="zh-CN" altLang="zh-CN" dirty="0" smtClean="0"/>
              <a:t>”老师</a:t>
            </a:r>
            <a:r>
              <a:rPr lang="zh-CN" altLang="zh-CN" dirty="0"/>
              <a:t>要求</a:t>
            </a:r>
            <a:r>
              <a:rPr lang="zh-CN" altLang="zh-CN" dirty="0" smtClean="0"/>
              <a:t>每</a:t>
            </a:r>
            <a:r>
              <a:rPr lang="zh-CN" altLang="en-US" dirty="0"/>
              <a:t>个</a:t>
            </a:r>
            <a:r>
              <a:rPr lang="zh-CN" altLang="zh-CN" dirty="0" smtClean="0"/>
              <a:t>小朋友</a:t>
            </a:r>
            <a:r>
              <a:rPr lang="zh-CN" altLang="zh-CN" dirty="0"/>
              <a:t>都和四周</a:t>
            </a:r>
            <a:r>
              <a:rPr lang="en-US" altLang="zh-CN" dirty="0"/>
              <a:t>(</a:t>
            </a:r>
            <a:r>
              <a:rPr lang="zh-CN" altLang="zh-CN" dirty="0"/>
              <a:t>即上下</a:t>
            </a:r>
            <a:r>
              <a:rPr lang="zh-CN" altLang="zh-CN" dirty="0" smtClean="0"/>
              <a:t>左右</a:t>
            </a:r>
            <a:r>
              <a:rPr lang="en-US" altLang="zh-CN" dirty="0" smtClean="0"/>
              <a:t>)</a:t>
            </a:r>
            <a:r>
              <a:rPr lang="zh-CN" altLang="zh-CN" dirty="0"/>
              <a:t>的任意两个小朋友牵手。</a:t>
            </a:r>
          </a:p>
          <a:p>
            <a:r>
              <a:rPr lang="zh-CN" altLang="zh-CN" dirty="0" smtClean="0"/>
              <a:t>作为</a:t>
            </a:r>
            <a:r>
              <a:rPr lang="zh-CN" altLang="zh-CN" dirty="0"/>
              <a:t>幼儿园里最聪明的小朋友</a:t>
            </a:r>
            <a:r>
              <a:rPr lang="zh-CN" altLang="zh-CN" dirty="0" smtClean="0"/>
              <a:t>，你</a:t>
            </a:r>
            <a:r>
              <a:rPr lang="zh-CN" altLang="zh-CN" dirty="0"/>
              <a:t>非常希望知道一共有多少种不同的牵手方案，满足每一位小朋友都可以和四周恰好两位小朋友牵手。当然，每一位小朋友都只能和小朋友牵手，</a:t>
            </a:r>
            <a:r>
              <a:rPr lang="zh-CN" altLang="zh-CN" dirty="0" smtClean="0"/>
              <a:t>不能和</a:t>
            </a:r>
            <a:r>
              <a:rPr lang="zh-CN" altLang="zh-CN" dirty="0"/>
              <a:t>老师牵手。任何一位小朋友都不允许</a:t>
            </a:r>
            <a:r>
              <a:rPr lang="zh-CN" altLang="zh-CN" dirty="0" smtClean="0"/>
              <a:t>自己左手</a:t>
            </a:r>
            <a:r>
              <a:rPr lang="zh-CN" altLang="zh-CN" dirty="0"/>
              <a:t>拉</a:t>
            </a:r>
            <a:r>
              <a:rPr lang="zh-CN" altLang="zh-CN" dirty="0" smtClean="0"/>
              <a:t>右手。</a:t>
            </a:r>
            <a:endParaRPr lang="zh-CN" altLang="zh-CN" dirty="0"/>
          </a:p>
          <a:p>
            <a:endParaRPr lang="zh-CN" altLang="en-US" dirty="0"/>
          </a:p>
        </p:txBody>
      </p:sp>
    </p:spTree>
    <p:extLst>
      <p:ext uri="{BB962C8B-B14F-4D97-AF65-F5344CB8AC3E}">
        <p14:creationId xmlns="" xmlns:p14="http://schemas.microsoft.com/office/powerpoint/2010/main" val="957391505"/>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6.</a:t>
            </a:r>
            <a:r>
              <a:rPr lang="zh-CN" altLang="en-US" b="1" dirty="0">
                <a:effectLst>
                  <a:outerShdw blurRad="38100" dist="38100" dir="2700000" algn="tl">
                    <a:srgbClr val="000000">
                      <a:alpha val="43137"/>
                    </a:srgbClr>
                  </a:outerShdw>
                </a:effectLst>
              </a:rPr>
              <a:t>幼儿园的游戏</a:t>
            </a:r>
            <a:endParaRPr lang="zh-CN" altLang="en-US" dirty="0"/>
          </a:p>
        </p:txBody>
      </p:sp>
      <p:sp>
        <p:nvSpPr>
          <p:cNvPr id="3" name="内容占位符 2"/>
          <p:cNvSpPr>
            <a:spLocks noGrp="1"/>
          </p:cNvSpPr>
          <p:nvPr>
            <p:ph sz="quarter" idx="1"/>
          </p:nvPr>
        </p:nvSpPr>
        <p:spPr/>
        <p:txBody>
          <a:bodyPr/>
          <a:lstStyle/>
          <a:p>
            <a:r>
              <a:rPr lang="en-US" altLang="zh-CN" dirty="0" smtClean="0"/>
              <a:t>n</a:t>
            </a:r>
            <a:r>
              <a:rPr lang="zh-CN" altLang="en-US" dirty="0" smtClean="0"/>
              <a:t>≤</a:t>
            </a:r>
            <a:r>
              <a:rPr lang="en-US" altLang="zh-CN" dirty="0" smtClean="0"/>
              <a:t>8</a:t>
            </a:r>
            <a:r>
              <a:rPr lang="zh-CN" altLang="en-US" dirty="0" smtClean="0"/>
              <a:t>；</a:t>
            </a:r>
            <a:r>
              <a:rPr lang="en-US" altLang="zh-CN" dirty="0" smtClean="0"/>
              <a:t>m</a:t>
            </a:r>
            <a:r>
              <a:rPr lang="zh-CN" altLang="en-US" dirty="0" smtClean="0"/>
              <a:t>≤</a:t>
            </a:r>
            <a:r>
              <a:rPr lang="en-US" altLang="zh-CN" dirty="0" smtClean="0"/>
              <a:t>1000</a:t>
            </a:r>
            <a:r>
              <a:rPr lang="zh-CN" altLang="en-US" dirty="0" smtClean="0"/>
              <a:t>； </a:t>
            </a:r>
            <a:r>
              <a:rPr lang="en-US" altLang="zh-CN" dirty="0" smtClean="0"/>
              <a:t>k</a:t>
            </a:r>
            <a:r>
              <a:rPr lang="zh-CN" altLang="en-US" dirty="0" smtClean="0"/>
              <a:t>≤</a:t>
            </a:r>
            <a:r>
              <a:rPr lang="en-US" altLang="zh-CN" dirty="0" smtClean="0"/>
              <a:t>100</a:t>
            </a:r>
          </a:p>
          <a:p>
            <a:endParaRPr lang="en-US" altLang="zh-CN" dirty="0"/>
          </a:p>
          <a:p>
            <a:r>
              <a:rPr lang="en-US" altLang="zh-CN" dirty="0" smtClean="0"/>
              <a:t>n</a:t>
            </a:r>
            <a:r>
              <a:rPr lang="zh-CN" altLang="en-US" dirty="0" smtClean="0"/>
              <a:t>的范围显然提示了使用状态压缩动态规划。</a:t>
            </a:r>
            <a:endParaRPr lang="en-US" altLang="zh-CN" dirty="0" smtClean="0"/>
          </a:p>
          <a:p>
            <a:endParaRPr lang="en-US" altLang="zh-CN" dirty="0"/>
          </a:p>
          <a:p>
            <a:r>
              <a:rPr lang="zh-CN" altLang="en-US" dirty="0" smtClean="0"/>
              <a:t>状态：</a:t>
            </a:r>
            <a:endParaRPr lang="en-US" altLang="zh-CN" dirty="0" smtClean="0"/>
          </a:p>
          <a:p>
            <a:r>
              <a:rPr lang="en-US" altLang="zh-CN" dirty="0" smtClean="0"/>
              <a:t>F[</a:t>
            </a:r>
            <a:r>
              <a:rPr lang="en-US" altLang="zh-CN" dirty="0" err="1" smtClean="0"/>
              <a:t>i,s</a:t>
            </a:r>
            <a:r>
              <a:rPr lang="en-US" altLang="zh-CN" dirty="0" smtClean="0"/>
              <a:t>]</a:t>
            </a:r>
            <a:r>
              <a:rPr lang="zh-CN" altLang="en-US" dirty="0" smtClean="0"/>
              <a:t>；</a:t>
            </a:r>
            <a:r>
              <a:rPr lang="en-US" altLang="zh-CN" dirty="0" smtClean="0"/>
              <a:t>i</a:t>
            </a:r>
            <a:r>
              <a:rPr lang="zh-CN" altLang="en-US" dirty="0" smtClean="0"/>
              <a:t>表示当前处理到第</a:t>
            </a:r>
            <a:r>
              <a:rPr lang="en-US" altLang="zh-CN" dirty="0" smtClean="0"/>
              <a:t>i</a:t>
            </a:r>
            <a:r>
              <a:rPr lang="zh-CN" altLang="en-US" dirty="0" smtClean="0"/>
              <a:t>列，</a:t>
            </a:r>
            <a:r>
              <a:rPr lang="en-US" altLang="zh-CN" dirty="0" smtClean="0"/>
              <a:t>s</a:t>
            </a:r>
            <a:r>
              <a:rPr lang="zh-CN" altLang="en-US" dirty="0" smtClean="0"/>
              <a:t>表示状态。</a:t>
            </a:r>
            <a:endParaRPr lang="en-US" altLang="zh-CN" dirty="0" smtClean="0"/>
          </a:p>
          <a:p>
            <a:r>
              <a:rPr lang="zh-CN" altLang="en-US" dirty="0"/>
              <a:t>考虑</a:t>
            </a:r>
            <a:r>
              <a:rPr lang="zh-CN" altLang="en-US" dirty="0" smtClean="0"/>
              <a:t>一下，</a:t>
            </a:r>
            <a:r>
              <a:rPr lang="en-US" altLang="zh-CN" dirty="0" smtClean="0"/>
              <a:t>s</a:t>
            </a:r>
            <a:r>
              <a:rPr lang="zh-CN" altLang="en-US" dirty="0" smtClean="0"/>
              <a:t>需要记录哪些信息才能够转移。</a:t>
            </a:r>
            <a:endParaRPr lang="zh-CN" altLang="en-US" dirty="0"/>
          </a:p>
        </p:txBody>
      </p:sp>
    </p:spTree>
    <p:extLst>
      <p:ext uri="{BB962C8B-B14F-4D97-AF65-F5344CB8AC3E}">
        <p14:creationId xmlns="" xmlns:p14="http://schemas.microsoft.com/office/powerpoint/2010/main" val="171097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6.</a:t>
            </a:r>
            <a:r>
              <a:rPr lang="zh-CN" altLang="en-US" b="1" dirty="0">
                <a:effectLst>
                  <a:outerShdw blurRad="38100" dist="38100" dir="2700000" algn="tl">
                    <a:srgbClr val="000000">
                      <a:alpha val="43137"/>
                    </a:srgbClr>
                  </a:outerShdw>
                </a:effectLst>
              </a:rPr>
              <a:t>幼儿园的游戏</a:t>
            </a:r>
            <a:endParaRPr lang="zh-CN" altLang="en-US" dirty="0"/>
          </a:p>
        </p:txBody>
      </p:sp>
      <p:sp>
        <p:nvSpPr>
          <p:cNvPr id="3" name="内容占位符 2"/>
          <p:cNvSpPr>
            <a:spLocks noGrp="1"/>
          </p:cNvSpPr>
          <p:nvPr>
            <p:ph sz="quarter" idx="1"/>
          </p:nvPr>
        </p:nvSpPr>
        <p:spPr/>
        <p:txBody>
          <a:bodyPr/>
          <a:lstStyle/>
          <a:p>
            <a:r>
              <a:rPr lang="zh-CN" altLang="en-US" dirty="0" smtClean="0"/>
              <a:t>其实只需要记录每个小朋友有没有手朝右伸出就可以了。</a:t>
            </a:r>
            <a:endParaRPr lang="en-US" altLang="zh-CN" dirty="0" smtClean="0"/>
          </a:p>
          <a:p>
            <a:r>
              <a:rPr lang="en-US" altLang="zh-CN" dirty="0" smtClean="0"/>
              <a:t>0/1</a:t>
            </a:r>
            <a:r>
              <a:rPr lang="zh-CN" altLang="en-US" dirty="0" smtClean="0"/>
              <a:t>，所以用</a:t>
            </a:r>
            <a:r>
              <a:rPr lang="en-US" altLang="zh-CN" dirty="0" smtClean="0"/>
              <a:t>2</a:t>
            </a:r>
            <a:r>
              <a:rPr lang="en-US" altLang="zh-CN" baseline="30000" dirty="0" smtClean="0"/>
              <a:t>n</a:t>
            </a:r>
            <a:r>
              <a:rPr lang="zh-CN" altLang="en-US" dirty="0" smtClean="0"/>
              <a:t>来表示</a:t>
            </a:r>
            <a:r>
              <a:rPr lang="en-US" altLang="zh-CN" dirty="0" smtClean="0"/>
              <a:t>s</a:t>
            </a:r>
          </a:p>
          <a:p>
            <a:endParaRPr lang="en-US" altLang="zh-CN" dirty="0"/>
          </a:p>
          <a:p>
            <a:r>
              <a:rPr lang="zh-CN" altLang="en-US" dirty="0" smtClean="0"/>
              <a:t>从</a:t>
            </a:r>
            <a:r>
              <a:rPr lang="en-US" altLang="zh-CN" dirty="0" smtClean="0"/>
              <a:t>F[i,s1]</a:t>
            </a:r>
            <a:r>
              <a:rPr lang="zh-CN" altLang="en-US" dirty="0" smtClean="0"/>
              <a:t>转移到</a:t>
            </a:r>
            <a:r>
              <a:rPr lang="en-US" altLang="zh-CN" dirty="0" smtClean="0"/>
              <a:t>F[i+1,s2]</a:t>
            </a:r>
            <a:r>
              <a:rPr lang="zh-CN" altLang="en-US" dirty="0" smtClean="0"/>
              <a:t>，判断一下</a:t>
            </a:r>
            <a:r>
              <a:rPr lang="en-US" altLang="zh-CN" dirty="0" smtClean="0"/>
              <a:t>s1</a:t>
            </a:r>
            <a:r>
              <a:rPr lang="zh-CN" altLang="en-US" dirty="0" smtClean="0"/>
              <a:t>、</a:t>
            </a:r>
            <a:r>
              <a:rPr lang="en-US" altLang="zh-CN" dirty="0" smtClean="0"/>
              <a:t>s2</a:t>
            </a:r>
            <a:r>
              <a:rPr lang="zh-CN" altLang="en-US" dirty="0" smtClean="0"/>
              <a:t>不冲突即可转移。（冲突就是手伸出去没人接着）</a:t>
            </a:r>
            <a:endParaRPr lang="en-US" altLang="zh-CN" dirty="0" smtClean="0"/>
          </a:p>
          <a:p>
            <a:endParaRPr lang="en-US" altLang="zh-CN" dirty="0"/>
          </a:p>
          <a:p>
            <a:r>
              <a:rPr lang="zh-CN" altLang="en-US" dirty="0" smtClean="0"/>
              <a:t>有老师不是一个很麻烦的事情。特判一下即可。</a:t>
            </a:r>
            <a:endParaRPr lang="en-US" altLang="zh-CN" dirty="0" smtClean="0"/>
          </a:p>
        </p:txBody>
      </p:sp>
    </p:spTree>
    <p:extLst>
      <p:ext uri="{BB962C8B-B14F-4D97-AF65-F5344CB8AC3E}">
        <p14:creationId xmlns="" xmlns:p14="http://schemas.microsoft.com/office/powerpoint/2010/main" val="4597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en-US" dirty="0" smtClean="0"/>
              <a:t>江苏省常州高级中学  钱雨杰</a:t>
            </a:r>
            <a:endParaRPr lang="zh-CN" altLang="en-US" dirty="0"/>
          </a:p>
        </p:txBody>
      </p:sp>
      <p:sp>
        <p:nvSpPr>
          <p:cNvPr id="3" name="标题 2"/>
          <p:cNvSpPr>
            <a:spLocks noGrp="1"/>
          </p:cNvSpPr>
          <p:nvPr>
            <p:ph type="title"/>
          </p:nvPr>
        </p:nvSpPr>
        <p:spPr/>
        <p:txBody>
          <a:bodyPr/>
          <a:lstStyle/>
          <a:p>
            <a:r>
              <a:rPr lang="zh-CN" altLang="en-US" dirty="0" smtClean="0"/>
              <a:t>版权所有 </a:t>
            </a:r>
            <a:r>
              <a:rPr lang="en-US" altLang="zh-CN" dirty="0" smtClean="0"/>
              <a:t>· </a:t>
            </a:r>
            <a:r>
              <a:rPr lang="zh-CN" altLang="en-US" dirty="0" smtClean="0"/>
              <a:t>侵权必究</a:t>
            </a:r>
            <a:endParaRPr lang="zh-CN" altLang="en-US" dirty="0"/>
          </a:p>
        </p:txBody>
      </p:sp>
      <p:sp>
        <p:nvSpPr>
          <p:cNvPr id="4" name="图片占位符 3"/>
          <p:cNvSpPr>
            <a:spLocks noGrp="1"/>
          </p:cNvSpPr>
          <p:nvPr>
            <p:ph type="pic" idx="1"/>
          </p:nvPr>
        </p:nvSpPr>
        <p:spPr/>
      </p:sp>
      <p:sp>
        <p:nvSpPr>
          <p:cNvPr id="5" name="TextBox 4"/>
          <p:cNvSpPr txBox="1"/>
          <p:nvPr/>
        </p:nvSpPr>
        <p:spPr>
          <a:xfrm>
            <a:off x="1835696" y="1052736"/>
            <a:ext cx="6120680" cy="1446550"/>
          </a:xfrm>
          <a:prstGeom prst="rect">
            <a:avLst/>
          </a:prstGeom>
          <a:noFill/>
        </p:spPr>
        <p:txBody>
          <a:bodyPr wrap="square" rtlCol="0">
            <a:spAutoFit/>
          </a:bodyPr>
          <a:lstStyle/>
          <a:p>
            <a:r>
              <a:rPr lang="en-US" altLang="zh-CN"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zh-CN" altLang="en-US"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 xmlns:p14="http://schemas.microsoft.com/office/powerpoint/2010/main" val="11105794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动态规划</a:t>
            </a:r>
            <a:endParaRPr lang="zh-CN" altLang="en-US" dirty="0"/>
          </a:p>
        </p:txBody>
      </p:sp>
      <p:sp>
        <p:nvSpPr>
          <p:cNvPr id="3" name="文本占位符 2"/>
          <p:cNvSpPr>
            <a:spLocks noGrp="1"/>
          </p:cNvSpPr>
          <p:nvPr>
            <p:ph type="body" idx="2"/>
          </p:nvPr>
        </p:nvSpPr>
        <p:spPr/>
        <p:txBody>
          <a:bodyPr/>
          <a:lstStyle/>
          <a:p>
            <a:r>
              <a:rPr lang="zh-CN" altLang="en-US" dirty="0" smtClean="0"/>
              <a:t>要素</a:t>
            </a:r>
            <a:endParaRPr lang="zh-CN" altLang="en-US" dirty="0"/>
          </a:p>
        </p:txBody>
      </p:sp>
      <p:sp>
        <p:nvSpPr>
          <p:cNvPr id="4" name="内容占位符 3"/>
          <p:cNvSpPr>
            <a:spLocks noGrp="1"/>
          </p:cNvSpPr>
          <p:nvPr>
            <p:ph sz="quarter" idx="1"/>
          </p:nvPr>
        </p:nvSpPr>
        <p:spPr/>
        <p:txBody>
          <a:bodyPr/>
          <a:lstStyle/>
          <a:p>
            <a:r>
              <a:rPr lang="zh-CN" altLang="en-US" dirty="0" smtClean="0"/>
              <a:t>状态</a:t>
            </a:r>
            <a:endParaRPr lang="en-US" altLang="zh-CN" dirty="0" smtClean="0"/>
          </a:p>
          <a:p>
            <a:r>
              <a:rPr lang="zh-CN" altLang="en-US" dirty="0" smtClean="0"/>
              <a:t>转移方程</a:t>
            </a:r>
            <a:endParaRPr lang="en-US" altLang="zh-CN" dirty="0" smtClean="0"/>
          </a:p>
          <a:p>
            <a:r>
              <a:rPr lang="zh-CN" altLang="en-US" dirty="0" smtClean="0"/>
              <a:t>初始条件</a:t>
            </a:r>
            <a:endParaRPr lang="en-US" altLang="zh-CN" dirty="0" smtClean="0"/>
          </a:p>
          <a:p>
            <a:endParaRPr lang="en-US" altLang="zh-CN" dirty="0"/>
          </a:p>
          <a:p>
            <a:r>
              <a:rPr lang="zh-CN" altLang="en-US" dirty="0" smtClean="0"/>
              <a:t>（有些类似于数学归纳法）</a:t>
            </a:r>
            <a:endParaRPr lang="zh-CN" altLang="en-US" dirty="0"/>
          </a:p>
        </p:txBody>
      </p:sp>
    </p:spTree>
    <p:extLst>
      <p:ext uri="{BB962C8B-B14F-4D97-AF65-F5344CB8AC3E}">
        <p14:creationId xmlns="" xmlns:p14="http://schemas.microsoft.com/office/powerpoint/2010/main" val="23526310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动态规划</a:t>
            </a:r>
            <a:endParaRPr lang="zh-CN" altLang="en-US" b="1" dirty="0">
              <a:effectLst>
                <a:outerShdw blurRad="38100" dist="38100" dir="2700000" algn="tl">
                  <a:srgbClr val="000000">
                    <a:alpha val="43137"/>
                  </a:srgbClr>
                </a:outerShdw>
              </a:effectLst>
            </a:endParaRPr>
          </a:p>
        </p:txBody>
      </p:sp>
      <p:sp>
        <p:nvSpPr>
          <p:cNvPr id="3" name="文本占位符 2"/>
          <p:cNvSpPr>
            <a:spLocks noGrp="1"/>
          </p:cNvSpPr>
          <p:nvPr>
            <p:ph type="body" idx="2"/>
          </p:nvPr>
        </p:nvSpPr>
        <p:spPr/>
        <p:txBody>
          <a:bodyPr/>
          <a:lstStyle/>
          <a:p>
            <a:r>
              <a:rPr lang="zh-CN" altLang="en-US" dirty="0" smtClean="0"/>
              <a:t>分类</a:t>
            </a:r>
            <a:endParaRPr lang="zh-CN" altLang="en-US" dirty="0"/>
          </a:p>
        </p:txBody>
      </p:sp>
      <p:sp>
        <p:nvSpPr>
          <p:cNvPr id="4" name="内容占位符 3"/>
          <p:cNvSpPr>
            <a:spLocks noGrp="1"/>
          </p:cNvSpPr>
          <p:nvPr>
            <p:ph sz="quarter" idx="1"/>
          </p:nvPr>
        </p:nvSpPr>
        <p:spPr/>
        <p:txBody>
          <a:bodyPr/>
          <a:lstStyle/>
          <a:p>
            <a:r>
              <a:rPr lang="zh-CN" altLang="en-US" dirty="0" smtClean="0"/>
              <a:t>线性动态规划</a:t>
            </a:r>
            <a:endParaRPr lang="en-US" altLang="zh-CN" dirty="0" smtClean="0"/>
          </a:p>
          <a:p>
            <a:r>
              <a:rPr lang="zh-CN" altLang="en-US" dirty="0"/>
              <a:t>区间</a:t>
            </a:r>
            <a:r>
              <a:rPr lang="zh-CN" altLang="en-US" dirty="0" smtClean="0"/>
              <a:t>动态规划</a:t>
            </a:r>
            <a:endParaRPr lang="en-US" altLang="zh-CN" dirty="0" smtClean="0"/>
          </a:p>
          <a:p>
            <a:r>
              <a:rPr lang="zh-CN" altLang="en-US" dirty="0"/>
              <a:t>背包</a:t>
            </a:r>
            <a:r>
              <a:rPr lang="zh-CN" altLang="en-US" dirty="0" smtClean="0"/>
              <a:t>问题</a:t>
            </a:r>
            <a:endParaRPr lang="en-US" altLang="zh-CN" dirty="0" smtClean="0"/>
          </a:p>
          <a:p>
            <a:r>
              <a:rPr lang="zh-CN" altLang="en-US" dirty="0" smtClean="0"/>
              <a:t>树形动态规划</a:t>
            </a:r>
            <a:endParaRPr lang="en-US" altLang="zh-CN" dirty="0" smtClean="0"/>
          </a:p>
          <a:p>
            <a:r>
              <a:rPr lang="zh-CN" altLang="en-US" dirty="0"/>
              <a:t>状态</a:t>
            </a:r>
            <a:r>
              <a:rPr lang="zh-CN" altLang="en-US" dirty="0" smtClean="0"/>
              <a:t>压缩动态规划</a:t>
            </a:r>
            <a:endParaRPr lang="en-US" altLang="zh-CN" dirty="0" smtClean="0"/>
          </a:p>
          <a:p>
            <a:r>
              <a:rPr lang="en-US" altLang="zh-CN" dirty="0"/>
              <a:t>……</a:t>
            </a:r>
            <a:endParaRPr lang="zh-CN" altLang="en-US" dirty="0"/>
          </a:p>
        </p:txBody>
      </p:sp>
    </p:spTree>
    <p:extLst>
      <p:ext uri="{BB962C8B-B14F-4D97-AF65-F5344CB8AC3E}">
        <p14:creationId xmlns="" xmlns:p14="http://schemas.microsoft.com/office/powerpoint/2010/main" val="33125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0"/>
            <a:ext cx="7123113" cy="3350096"/>
          </a:xfrm>
        </p:spPr>
        <p:txBody>
          <a:bodyPr>
            <a:normAutofit/>
          </a:bodyPr>
          <a:lstStyle/>
          <a:p>
            <a:r>
              <a:rPr lang="zh-CN" altLang="en-US" dirty="0" smtClean="0">
                <a:solidFill>
                  <a:schemeClr val="tx1"/>
                </a:solidFill>
              </a:rPr>
              <a:t>动态规划一般处理的是最优性问题，过程中有决策，而递推一般处理的是计数等不需要决策的问题。</a:t>
            </a:r>
            <a:endParaRPr lang="en-US" altLang="zh-CN" dirty="0" smtClean="0">
              <a:solidFill>
                <a:schemeClr val="tx1"/>
              </a:solidFill>
            </a:endParaRPr>
          </a:p>
          <a:p>
            <a:r>
              <a:rPr lang="zh-CN" altLang="en-US" dirty="0" smtClean="0">
                <a:solidFill>
                  <a:schemeClr val="tx1"/>
                </a:solidFill>
              </a:rPr>
              <a:t>但是鉴于这两类问题需要的思维方式差不多，故不作明确的区分，我将它们都作为动态规划类问题来介绍。</a:t>
            </a:r>
            <a:endParaRPr lang="zh-CN" altLang="en-US" dirty="0">
              <a:solidFill>
                <a:schemeClr val="tx1"/>
              </a:solidFill>
            </a:endParaRPr>
          </a:p>
        </p:txBody>
      </p:sp>
      <p:sp>
        <p:nvSpPr>
          <p:cNvPr id="3" name="标题 2"/>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动态规划与递推</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903104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例</a:t>
            </a:r>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最长不下降子序列</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dirty="0" smtClean="0"/>
              <a:t>给定一个数列</a:t>
            </a:r>
            <a:r>
              <a:rPr lang="en-US" altLang="zh-CN" dirty="0" smtClean="0"/>
              <a:t>a</a:t>
            </a:r>
            <a:r>
              <a:rPr lang="en-US" altLang="zh-CN" baseline="-25000" dirty="0" smtClean="0"/>
              <a:t>1</a:t>
            </a:r>
            <a:r>
              <a:rPr lang="zh-CN" altLang="en-US" dirty="0" smtClean="0"/>
              <a:t>、</a:t>
            </a:r>
            <a:r>
              <a:rPr lang="en-US" altLang="zh-CN" dirty="0" smtClean="0"/>
              <a:t>a</a:t>
            </a:r>
            <a:r>
              <a:rPr lang="en-US" altLang="zh-CN" baseline="-25000" dirty="0"/>
              <a:t>2</a:t>
            </a:r>
            <a:r>
              <a:rPr lang="zh-CN" altLang="en-US" dirty="0" smtClean="0"/>
              <a:t>、</a:t>
            </a:r>
            <a:r>
              <a:rPr lang="en-US" altLang="zh-CN" dirty="0" smtClean="0"/>
              <a:t>……a</a:t>
            </a:r>
            <a:r>
              <a:rPr lang="en-US" altLang="zh-CN" baseline="-25000" dirty="0" smtClean="0"/>
              <a:t>n</a:t>
            </a:r>
            <a:r>
              <a:rPr lang="zh-CN" altLang="en-US" dirty="0" smtClean="0"/>
              <a:t>，求其最长的不下降的子序列的长度。</a:t>
            </a:r>
            <a:endParaRPr lang="en-US" altLang="zh-CN" dirty="0" smtClean="0"/>
          </a:p>
        </p:txBody>
      </p:sp>
    </p:spTree>
    <p:extLst>
      <p:ext uri="{BB962C8B-B14F-4D97-AF65-F5344CB8AC3E}">
        <p14:creationId xmlns="" xmlns:p14="http://schemas.microsoft.com/office/powerpoint/2010/main" val="2245282637"/>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最长不下降子序列</a:t>
            </a:r>
            <a:endParaRPr lang="zh-CN" altLang="en-US" dirty="0"/>
          </a:p>
        </p:txBody>
      </p:sp>
      <p:sp>
        <p:nvSpPr>
          <p:cNvPr id="3" name="内容占位符 2"/>
          <p:cNvSpPr>
            <a:spLocks noGrp="1"/>
          </p:cNvSpPr>
          <p:nvPr>
            <p:ph sz="quarter" idx="1"/>
          </p:nvPr>
        </p:nvSpPr>
        <p:spPr/>
        <p:txBody>
          <a:bodyPr/>
          <a:lstStyle/>
          <a:p>
            <a:r>
              <a:rPr lang="zh-CN" altLang="en-US" dirty="0"/>
              <a:t>状态：</a:t>
            </a:r>
            <a:r>
              <a:rPr lang="en-US" altLang="zh-CN" dirty="0" smtClean="0"/>
              <a:t>F[i]</a:t>
            </a:r>
            <a:r>
              <a:rPr lang="zh-CN" altLang="en-US" dirty="0" smtClean="0"/>
              <a:t>表示</a:t>
            </a:r>
            <a:r>
              <a:rPr lang="en-US" altLang="zh-CN" dirty="0"/>
              <a:t>a</a:t>
            </a:r>
            <a:r>
              <a:rPr lang="en-US" altLang="zh-CN" dirty="0" smtClean="0"/>
              <a:t>[i</a:t>
            </a:r>
            <a:r>
              <a:rPr lang="en-US" altLang="zh-CN" dirty="0"/>
              <a:t>]</a:t>
            </a:r>
            <a:r>
              <a:rPr lang="zh-CN" altLang="en-US" dirty="0"/>
              <a:t>结尾的最长上升序列长度</a:t>
            </a:r>
          </a:p>
          <a:p>
            <a:r>
              <a:rPr lang="zh-CN" altLang="en-US" dirty="0" smtClean="0"/>
              <a:t>转移方程</a:t>
            </a:r>
            <a:r>
              <a:rPr lang="zh-CN" altLang="en-US" dirty="0"/>
              <a:t>：</a:t>
            </a:r>
            <a:r>
              <a:rPr lang="en-US" altLang="zh-CN" dirty="0"/>
              <a:t>F[i]=</a:t>
            </a:r>
            <a:r>
              <a:rPr lang="en-US" altLang="zh-CN" dirty="0" smtClean="0"/>
              <a:t>max(F[j</a:t>
            </a:r>
            <a:r>
              <a:rPr lang="en-US" altLang="zh-CN" dirty="0"/>
              <a:t>]+</a:t>
            </a:r>
            <a:r>
              <a:rPr lang="en-US" altLang="zh-CN" dirty="0" smtClean="0"/>
              <a:t>1)    j&lt;i , </a:t>
            </a:r>
            <a:r>
              <a:rPr lang="en-US" altLang="zh-CN" dirty="0" smtClean="0"/>
              <a:t>a[j</a:t>
            </a:r>
            <a:r>
              <a:rPr lang="en-US" altLang="zh-CN" dirty="0" smtClean="0"/>
              <a:t>]</a:t>
            </a:r>
            <a:r>
              <a:rPr lang="zh-CN" altLang="en-US" dirty="0" smtClean="0"/>
              <a:t>≤</a:t>
            </a:r>
            <a:r>
              <a:rPr lang="en-US" altLang="zh-CN" dirty="0" smtClean="0"/>
              <a:t>a[</a:t>
            </a:r>
            <a:r>
              <a:rPr lang="en-US" altLang="zh-CN" dirty="0" err="1" smtClean="0"/>
              <a:t>i</a:t>
            </a:r>
            <a:r>
              <a:rPr lang="en-US" altLang="zh-CN" dirty="0" smtClean="0"/>
              <a:t>]</a:t>
            </a:r>
          </a:p>
          <a:p>
            <a:endParaRPr lang="en-US" altLang="zh-CN" dirty="0" smtClean="0"/>
          </a:p>
          <a:p>
            <a:r>
              <a:rPr lang="zh-CN" altLang="en-US" dirty="0" smtClean="0"/>
              <a:t>属于线性</a:t>
            </a:r>
            <a:r>
              <a:rPr lang="en-US" altLang="zh-CN" dirty="0" err="1" smtClean="0"/>
              <a:t>dp</a:t>
            </a:r>
            <a:endParaRPr lang="en-US" altLang="zh-CN" dirty="0"/>
          </a:p>
          <a:p>
            <a:r>
              <a:rPr lang="en-US" altLang="zh-CN" dirty="0" smtClean="0"/>
              <a:t>O(n</a:t>
            </a:r>
            <a:r>
              <a:rPr lang="en-US" altLang="zh-CN" baseline="30000" dirty="0" smtClean="0"/>
              <a:t>2</a:t>
            </a:r>
            <a:r>
              <a:rPr lang="en-US" altLang="zh-CN" dirty="0" smtClean="0"/>
              <a:t>)</a:t>
            </a:r>
            <a:endParaRPr lang="zh-CN" altLang="en-US" dirty="0"/>
          </a:p>
        </p:txBody>
      </p:sp>
    </p:spTree>
    <p:extLst>
      <p:ext uri="{BB962C8B-B14F-4D97-AF65-F5344CB8AC3E}">
        <p14:creationId xmlns="" xmlns:p14="http://schemas.microsoft.com/office/powerpoint/2010/main" val="29700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例</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最长不下降子序列</a:t>
            </a:r>
            <a:endParaRPr lang="zh-CN" altLang="en-US" dirty="0"/>
          </a:p>
        </p:txBody>
      </p:sp>
      <p:sp>
        <p:nvSpPr>
          <p:cNvPr id="3" name="内容占位符 2"/>
          <p:cNvSpPr>
            <a:spLocks noGrp="1"/>
          </p:cNvSpPr>
          <p:nvPr>
            <p:ph sz="quarter" idx="1"/>
          </p:nvPr>
        </p:nvSpPr>
        <p:spPr/>
        <p:txBody>
          <a:bodyPr/>
          <a:lstStyle/>
          <a:p>
            <a:r>
              <a:rPr lang="zh-CN" altLang="en-US" dirty="0" smtClean="0"/>
              <a:t>优化：</a:t>
            </a:r>
            <a:endParaRPr lang="en-US" altLang="zh-CN" dirty="0" smtClean="0"/>
          </a:p>
          <a:p>
            <a:endParaRPr lang="en-US" altLang="zh-CN" dirty="0" smtClean="0"/>
          </a:p>
          <a:p>
            <a:r>
              <a:rPr lang="en-US" altLang="zh-CN" dirty="0" smtClean="0"/>
              <a:t>P[i]</a:t>
            </a:r>
            <a:r>
              <a:rPr lang="zh-CN" altLang="en-US" dirty="0" smtClean="0"/>
              <a:t>表示长度</a:t>
            </a:r>
            <a:r>
              <a:rPr lang="zh-CN" altLang="en-US" dirty="0"/>
              <a:t>为</a:t>
            </a:r>
            <a:r>
              <a:rPr lang="en-US" altLang="zh-CN" dirty="0"/>
              <a:t>i</a:t>
            </a:r>
            <a:r>
              <a:rPr lang="zh-CN" altLang="en-US" dirty="0" smtClean="0"/>
              <a:t>的不降子序列</a:t>
            </a:r>
            <a:r>
              <a:rPr lang="zh-CN" altLang="en-US" dirty="0"/>
              <a:t>末尾元素的</a:t>
            </a:r>
            <a:r>
              <a:rPr lang="zh-CN" altLang="en-US" dirty="0" smtClean="0"/>
              <a:t>最小值</a:t>
            </a:r>
            <a:endParaRPr lang="en-US" altLang="zh-CN" dirty="0" smtClean="0"/>
          </a:p>
          <a:p>
            <a:r>
              <a:rPr lang="zh-CN" altLang="en-US" dirty="0" smtClean="0"/>
              <a:t>当</a:t>
            </a:r>
            <a:r>
              <a:rPr lang="zh-CN" altLang="en-US" dirty="0"/>
              <a:t>计算</a:t>
            </a:r>
            <a:r>
              <a:rPr lang="en-US" altLang="zh-CN" dirty="0"/>
              <a:t>F[i]</a:t>
            </a:r>
            <a:r>
              <a:rPr lang="zh-CN" altLang="en-US" dirty="0"/>
              <a:t>时，二分</a:t>
            </a:r>
            <a:r>
              <a:rPr lang="en-US" altLang="zh-CN" dirty="0"/>
              <a:t>j</a:t>
            </a:r>
            <a:r>
              <a:rPr lang="zh-CN" altLang="en-US" dirty="0" smtClean="0"/>
              <a:t>，使得</a:t>
            </a:r>
            <a:r>
              <a:rPr lang="en-US" altLang="zh-CN" dirty="0" smtClean="0"/>
              <a:t>P[j]</a:t>
            </a:r>
            <a:r>
              <a:rPr lang="zh-CN" altLang="en-US" dirty="0" smtClean="0"/>
              <a:t>≤</a:t>
            </a:r>
            <a:r>
              <a:rPr lang="en-US" altLang="zh-CN" dirty="0" smtClean="0"/>
              <a:t>a[i</a:t>
            </a:r>
            <a:r>
              <a:rPr lang="en-US" altLang="zh-CN" dirty="0"/>
              <a:t>]</a:t>
            </a:r>
          </a:p>
          <a:p>
            <a:r>
              <a:rPr lang="en-US" altLang="zh-CN" dirty="0" smtClean="0"/>
              <a:t>F[</a:t>
            </a:r>
            <a:r>
              <a:rPr lang="en-US" altLang="zh-CN" dirty="0" err="1" smtClean="0"/>
              <a:t>i</a:t>
            </a:r>
            <a:r>
              <a:rPr lang="en-US" altLang="zh-CN" smtClean="0"/>
              <a:t>]=j+1</a:t>
            </a:r>
            <a:endParaRPr lang="en-US" altLang="zh-CN" dirty="0"/>
          </a:p>
          <a:p>
            <a:r>
              <a:rPr lang="en-US" altLang="zh-CN" dirty="0" smtClean="0"/>
              <a:t>P[F[i</a:t>
            </a:r>
            <a:r>
              <a:rPr lang="en-US" altLang="zh-CN" dirty="0"/>
              <a:t>]]=min(P[F[i</a:t>
            </a:r>
            <a:r>
              <a:rPr lang="en-US" altLang="zh-CN" dirty="0" smtClean="0"/>
              <a:t>]],a[i])</a:t>
            </a:r>
          </a:p>
          <a:p>
            <a:endParaRPr lang="en-US" altLang="zh-CN" dirty="0"/>
          </a:p>
          <a:p>
            <a:r>
              <a:rPr lang="en-US" altLang="zh-CN" dirty="0" smtClean="0"/>
              <a:t>O(n</a:t>
            </a:r>
            <a:r>
              <a:rPr lang="zh-CN" altLang="en-US" dirty="0" smtClean="0"/>
              <a:t>*</a:t>
            </a:r>
            <a:r>
              <a:rPr lang="en-US" altLang="zh-CN" dirty="0" smtClean="0"/>
              <a:t>log(n))</a:t>
            </a:r>
            <a:endParaRPr lang="zh-CN" altLang="en-US" dirty="0"/>
          </a:p>
        </p:txBody>
      </p:sp>
    </p:spTree>
    <p:extLst>
      <p:ext uri="{BB962C8B-B14F-4D97-AF65-F5344CB8AC3E}">
        <p14:creationId xmlns="" xmlns:p14="http://schemas.microsoft.com/office/powerpoint/2010/main" val="259828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500</TotalTime>
  <Words>2247</Words>
  <Application>Microsoft Office PowerPoint</Application>
  <PresentationFormat>全屏显示(4:3)</PresentationFormat>
  <Paragraphs>196</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中性</vt:lpstr>
      <vt:lpstr>动态规划（NOIP难度）</vt:lpstr>
      <vt:lpstr>动态规划</vt:lpstr>
      <vt:lpstr>动态规划</vt:lpstr>
      <vt:lpstr>动态规划</vt:lpstr>
      <vt:lpstr>动态规划</vt:lpstr>
      <vt:lpstr>动态规划与递推</vt:lpstr>
      <vt:lpstr>例1.最长不下降子序列</vt:lpstr>
      <vt:lpstr>例1.最长不下降子序列</vt:lpstr>
      <vt:lpstr>例1.最长不下降子序列</vt:lpstr>
      <vt:lpstr>例2.凸多边形的三角剖分</vt:lpstr>
      <vt:lpstr>例2.凸多边形的三角剖分</vt:lpstr>
      <vt:lpstr>例3.背包问题</vt:lpstr>
      <vt:lpstr>例3.背包问题</vt:lpstr>
      <vt:lpstr>例3.（1）0/1背包</vt:lpstr>
      <vt:lpstr>例3.（1）0/1背包</vt:lpstr>
      <vt:lpstr>例3.（2）完全背包</vt:lpstr>
      <vt:lpstr>例3.（2）完全背包</vt:lpstr>
      <vt:lpstr>例3.（3）多重背包</vt:lpstr>
      <vt:lpstr>例3.（3）多重背包</vt:lpstr>
      <vt:lpstr>例3.（3）多重背包</vt:lpstr>
      <vt:lpstr>例3.（3）多重背包</vt:lpstr>
      <vt:lpstr>例4.Brackets </vt:lpstr>
      <vt:lpstr>例4.Brackets </vt:lpstr>
      <vt:lpstr>例4.Brackets </vt:lpstr>
      <vt:lpstr>例4.Brackets </vt:lpstr>
      <vt:lpstr>例4.Brackets </vt:lpstr>
      <vt:lpstr>例4.Brackets </vt:lpstr>
      <vt:lpstr>例5.二叉树独立集计数</vt:lpstr>
      <vt:lpstr>例5.二叉树独立集计数</vt:lpstr>
      <vt:lpstr>例5.二叉树独立集计数</vt:lpstr>
      <vt:lpstr>例6.幼儿园的游戏</vt:lpstr>
      <vt:lpstr>例6.幼儿园的游戏</vt:lpstr>
      <vt:lpstr>例6.幼儿园的游戏</vt:lpstr>
      <vt:lpstr>版权所有 · 侵权必究</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动态规划（NOIP难度）</dc:title>
  <dc:creator>Thomas</dc:creator>
  <cp:lastModifiedBy>lenovo</cp:lastModifiedBy>
  <cp:revision>30</cp:revision>
  <dcterms:created xsi:type="dcterms:W3CDTF">2012-10-19T11:14:39Z</dcterms:created>
  <dcterms:modified xsi:type="dcterms:W3CDTF">2013-08-16T13:55:48Z</dcterms:modified>
</cp:coreProperties>
</file>