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9" r:id="rId3"/>
    <p:sldId id="258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7" r:id="rId13"/>
    <p:sldId id="324" r:id="rId14"/>
    <p:sldId id="325" r:id="rId15"/>
    <p:sldId id="328" r:id="rId16"/>
    <p:sldId id="326" r:id="rId17"/>
    <p:sldId id="329" r:id="rId18"/>
    <p:sldId id="330" r:id="rId19"/>
    <p:sldId id="333" r:id="rId20"/>
    <p:sldId id="331" r:id="rId21"/>
    <p:sldId id="332" r:id="rId22"/>
    <p:sldId id="334" r:id="rId23"/>
    <p:sldId id="335" r:id="rId24"/>
    <p:sldId id="336" r:id="rId25"/>
    <p:sldId id="337" r:id="rId26"/>
    <p:sldId id="338" r:id="rId27"/>
    <p:sldId id="362" r:id="rId28"/>
    <p:sldId id="339" r:id="rId29"/>
    <p:sldId id="363" r:id="rId30"/>
    <p:sldId id="364" r:id="rId31"/>
    <p:sldId id="365" r:id="rId32"/>
    <p:sldId id="340" r:id="rId33"/>
    <p:sldId id="366" r:id="rId34"/>
    <p:sldId id="377" r:id="rId35"/>
    <p:sldId id="342" r:id="rId36"/>
    <p:sldId id="378" r:id="rId37"/>
    <p:sldId id="379" r:id="rId38"/>
    <p:sldId id="380" r:id="rId39"/>
    <p:sldId id="343" r:id="rId40"/>
    <p:sldId id="346" r:id="rId41"/>
    <p:sldId id="347" r:id="rId42"/>
    <p:sldId id="348" r:id="rId43"/>
    <p:sldId id="349" r:id="rId44"/>
    <p:sldId id="367" r:id="rId45"/>
    <p:sldId id="368" r:id="rId46"/>
    <p:sldId id="369" r:id="rId47"/>
    <p:sldId id="370" r:id="rId48"/>
    <p:sldId id="371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72" r:id="rId58"/>
    <p:sldId id="389" r:id="rId59"/>
    <p:sldId id="375" r:id="rId60"/>
    <p:sldId id="376" r:id="rId61"/>
    <p:sldId id="390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261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C8DF4-CBDC-4FD0-A07C-C8F2FBDAB15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A975D-9704-4B7A-93BE-8BCA16F08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9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43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7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9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01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9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2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06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42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10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81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95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94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8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9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34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96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5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7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80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88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61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64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4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9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8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6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9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4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7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116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ks-loving.blog.luogu.org/junior-dynamic-programming-dong-tai-gui-hua-chu-bu-ge-zhong-zi-xu-li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64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49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54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48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96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6" name="矩形 5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我们重新分析刚刚的情况：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，接下来面对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时，如果我们取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，接下来就面对</a:t>
                </a:r>
                <a:r>
                  <a:rPr lang="en-US" altLang="zh-CN" dirty="0" smtClean="0"/>
                  <a:t>w=10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我们记“</a:t>
                </a:r>
                <a:r>
                  <a:rPr lang="zh-CN" altLang="en-US" dirty="0"/>
                  <a:t>凑出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需要用到的最少硬</a:t>
                </a:r>
                <a:r>
                  <a:rPr lang="zh-CN" altLang="en-US" dirty="0" smtClean="0"/>
                  <a:t>币数量”为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5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那么，如果我们取了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解释：我们用了一枚面值为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的硬币，所以加一；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接下来面对的是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我告诉你等于</a:t>
                </a:r>
                <a:r>
                  <a:rPr lang="en-US" altLang="zh-CN" dirty="0" smtClean="0"/>
                  <a:t>4.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相应地，如果我们选择取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26525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</a:t>
                </a:r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时，我们选哪枚硬币呢？</a:t>
                </a:r>
                <a:endParaRPr lang="en-US" altLang="zh-CN" dirty="0" smtClean="0"/>
              </a:p>
              <a:p>
                <a:r>
                  <a:rPr lang="en-US" altLang="zh-CN" dirty="0"/>
                  <a:t>c</a:t>
                </a:r>
                <a:r>
                  <a:rPr lang="en-US" altLang="zh-CN" dirty="0" smtClean="0"/>
                  <a:t>ost</a:t>
                </a:r>
                <a:r>
                  <a:rPr lang="zh-CN" altLang="en-US" dirty="0" smtClean="0"/>
                  <a:t>最低的那一个！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5: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1: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4+1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选择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即为答案！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40008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我们注意到了一个很棒的性质：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只与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zh-CN" altLang="en-US" dirty="0" smtClean="0"/>
                  <a:t>相关。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更确切地说：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5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8231" y="2286000"/>
            <a:ext cx="95516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这个做法的原理是：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zh-CN" altLang="en-US" dirty="0"/>
                  <a:t>相关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我们只关心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的值，不关心是怎么取到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这个做法和贪心的区别是：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这个算法对给定的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，会算出取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的代价，从而确定最终答案。</a:t>
            </a:r>
            <a:endParaRPr lang="en-US" altLang="zh-CN" dirty="0" smtClean="0"/>
          </a:p>
          <a:p>
            <a:r>
              <a:rPr lang="zh-CN" altLang="en-US" dirty="0" smtClean="0"/>
              <a:t>而贪心直接选择可选的最大硬币，一条路走到黑。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499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这个算法的时间复杂度显然是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为什么比暴力要快呢？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我们的暴力枚举了“使用的硬币”，然而这属于冗余信息。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我们要的是答案，根本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不关心这个答案是怎么凑出来的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dirty="0" smtClean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其他信息不需要。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5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可见，我们的做法比暴力快，是因为我们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舍弃了冗余信息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我们只记录了对解决问题有帮助的信息</a:t>
                </a:r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我们能这样干，取决于问题的性质：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，只需要知道几个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更小的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我们将求解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称作求解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的“子问题”。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9390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（动态规划，</a:t>
            </a:r>
            <a:r>
              <a:rPr lang="en-US" altLang="zh-CN" dirty="0" smtClean="0"/>
              <a:t>dynamic </a:t>
            </a:r>
            <a:r>
              <a:rPr lang="en-US" altLang="zh-CN" dirty="0"/>
              <a:t>programming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将一个问题拆成几个子问题，分别求解这些子问题，即可推断出大问题的解。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1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这篇课件用于</a:t>
            </a:r>
            <a:r>
              <a:rPr lang="en-US" altLang="zh-CN" dirty="0" smtClean="0">
                <a:solidFill>
                  <a:srgbClr val="FF0000"/>
                </a:solidFill>
              </a:rPr>
              <a:t>DP</a:t>
            </a:r>
            <a:r>
              <a:rPr lang="zh-CN" altLang="en-US" dirty="0" smtClean="0">
                <a:solidFill>
                  <a:srgbClr val="FF0000"/>
                </a:solidFill>
              </a:rPr>
              <a:t>入门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前置技能：小学数学知识</a:t>
            </a:r>
            <a:endParaRPr lang="en-US" altLang="zh-CN" dirty="0" smtClean="0"/>
          </a:p>
          <a:p>
            <a:r>
              <a:rPr lang="zh-CN" altLang="en-US" dirty="0" smtClean="0"/>
              <a:t>约定几个英文缩写：</a:t>
            </a:r>
            <a:endParaRPr lang="en-US" altLang="zh-CN" dirty="0" smtClean="0"/>
          </a:p>
          <a:p>
            <a:r>
              <a:rPr lang="en-US" altLang="zh-CN" dirty="0" smtClean="0"/>
              <a:t>e.g. 	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动物都是生物，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猫是生物。</a:t>
            </a:r>
            <a:endParaRPr lang="en-US" altLang="zh-CN" dirty="0" smtClean="0"/>
          </a:p>
          <a:p>
            <a:r>
              <a:rPr lang="en-US" altLang="zh-CN" dirty="0" smtClean="0"/>
              <a:t>etc.		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动物中有猫，狗，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P.S. 	</a:t>
            </a:r>
            <a:r>
              <a:rPr lang="zh-CN" altLang="en-US" dirty="0"/>
              <a:t>备注</a:t>
            </a:r>
            <a:r>
              <a:rPr lang="en-US" altLang="zh-CN" dirty="0" smtClean="0"/>
              <a:t>		P.S. </a:t>
            </a:r>
            <a:r>
              <a:rPr lang="zh-CN" altLang="en-US" dirty="0" smtClean="0"/>
              <a:t>这篇课件是</a:t>
            </a:r>
            <a:r>
              <a:rPr lang="en-US" altLang="zh-CN" dirty="0" err="1" smtClean="0"/>
              <a:t>rxz</a:t>
            </a:r>
            <a:r>
              <a:rPr lang="zh-CN" altLang="en-US" dirty="0" smtClean="0"/>
              <a:t>做的。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确定，“我们如何凑出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”就再也用不着了。</a:t>
                </a:r>
                <a:endParaRPr lang="en-US" altLang="zh-CN" dirty="0" smtClean="0"/>
              </a:p>
              <a:p>
                <a:r>
                  <a:rPr lang="zh-CN" altLang="en-US" dirty="0"/>
                  <a:t>要求出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dirty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的值，而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是如何算出来的，对之后的问题没有影响。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“未来与过去无关”，这就是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无后效性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（其严格定义：</a:t>
                </a:r>
                <a:r>
                  <a:rPr lang="zh-CN" altLang="en-US" dirty="0"/>
                  <a:t>如果给定某一阶段的状态，则在这一阶段以后过程的发展不受这阶段以前各段状态的影响</a:t>
                </a:r>
                <a:r>
                  <a:rPr lang="zh-CN" altLang="en-US" dirty="0" smtClean="0"/>
                  <a:t>。）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无后效性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回顾我们对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的定义：</a:t>
                </a:r>
                <a:endParaRPr lang="en-US" altLang="zh-CN" dirty="0" smtClean="0"/>
              </a:p>
              <a:p>
                <a:r>
                  <a:rPr lang="zh-CN" altLang="en-US" u="sng" dirty="0"/>
                  <a:t>我们记“凑出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u="sng" dirty="0"/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u="sng" dirty="0"/>
                  <a:t>.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的定义就已经蕴含了“最优”。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w=14,10,4</a:t>
                </a:r>
                <a:r>
                  <a:rPr lang="zh-CN" altLang="en-US" dirty="0" smtClean="0"/>
                  <a:t>的最优解，我们即可算出</a:t>
                </a:r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的最优解。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大问题的最优解可以由小问题的最优解推出</a:t>
                </a:r>
                <a:r>
                  <a:rPr lang="zh-CN" altLang="en-US" dirty="0" smtClean="0"/>
                  <a:t>，这个性质叫做“最优子结构性质”。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4242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3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什么情况下我们能使用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我们能将大问题拆成几个小问题，且满足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无后效性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最优子结构性质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0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给定一个城市的地图，所有的道路都是单行道，而且不会构成环。每条道路都有过路费，问您从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点花费的最少费用。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DAG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862841" y="3638057"/>
            <a:ext cx="4970804" cy="2269495"/>
            <a:chOff x="2862841" y="3638057"/>
            <a:chExt cx="4970804" cy="2269495"/>
          </a:xfrm>
        </p:grpSpPr>
        <p:sp>
          <p:nvSpPr>
            <p:cNvPr id="4" name="椭圆 3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4" idx="7"/>
              <a:endCxn id="5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4" idx="5"/>
              <a:endCxn id="6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6"/>
              <a:endCxn id="7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5"/>
              <a:endCxn id="8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4"/>
              <a:endCxn id="8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6"/>
              <a:endCxn id="9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" idx="6"/>
              <a:endCxn id="9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能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吗？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记从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的最少费用为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想要到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要么经过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，要么经过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+10}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好像看起来可以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28" name="椭圆 27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34" name="直接箭头连接符 33"/>
            <p:cNvCxnSpPr>
              <a:stCxn id="28" idx="7"/>
              <a:endCxn id="29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28" idx="5"/>
              <a:endCxn id="30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6"/>
              <a:endCxn id="31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5"/>
              <a:endCxn id="32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4"/>
              <a:endCxn id="32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32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1" idx="6"/>
              <a:endCxn id="33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2" idx="6"/>
              <a:endCxn id="33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来看看两个性质。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无后效性：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对于点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确定，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以后就不关心怎么去的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最优子结构：对于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，我们当然只关心到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费用，即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，并以此来解决之后的问题。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  <a:blipFill>
                <a:blip r:embed="rId3"/>
                <a:stretch>
                  <a:fillRect l="-1655" t="-3017" r="-355" b="-3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5" name="椭圆 4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5" idx="7"/>
              <a:endCxn id="6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5" idx="5"/>
              <a:endCxn id="7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6"/>
              <a:endCxn id="8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4"/>
              <a:endCxn id="9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6"/>
              <a:endCxn id="10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3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两个性质都满足，可以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为有路通到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的所有的点，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的过路费。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代码怎么写先不管，理解这个算法的意思就行。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的本质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为什么会快？</a:t>
            </a:r>
            <a:endParaRPr lang="en-US" altLang="zh-CN" dirty="0" smtClean="0"/>
          </a:p>
          <a:p>
            <a:r>
              <a:rPr lang="zh-CN" altLang="en-US" dirty="0" smtClean="0"/>
              <a:t>无论是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还是暴力，我们的算法都是在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空间内，寻找最优解。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来看硬币问题。</a:t>
            </a:r>
            <a:endParaRPr lang="en-US" altLang="zh-CN" dirty="0" smtClean="0"/>
          </a:p>
          <a:p>
            <a:r>
              <a:rPr lang="zh-CN" altLang="en-US" dirty="0" smtClean="0"/>
              <a:t>暴力做法是枚举</a:t>
            </a:r>
            <a:r>
              <a:rPr lang="zh-CN" altLang="en-US" dirty="0" smtClean="0">
                <a:solidFill>
                  <a:srgbClr val="FF0000"/>
                </a:solidFill>
              </a:rPr>
              <a:t>所有的</a:t>
            </a:r>
            <a:r>
              <a:rPr lang="zh-CN" altLang="en-US" dirty="0" smtClean="0"/>
              <a:t>可能解，这是最大的可能解空间。</a:t>
            </a:r>
            <a:endParaRPr lang="en-US" altLang="zh-CN" dirty="0" smtClean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是枚举</a:t>
            </a:r>
            <a:r>
              <a:rPr lang="zh-CN" altLang="en-US" dirty="0" smtClean="0">
                <a:solidFill>
                  <a:srgbClr val="FF0000"/>
                </a:solidFill>
              </a:rPr>
              <a:t>有希望成为答案的</a:t>
            </a:r>
            <a:r>
              <a:rPr lang="zh-CN" altLang="en-US" dirty="0" smtClean="0"/>
              <a:t>解。</a:t>
            </a:r>
            <a:r>
              <a:rPr lang="zh-CN" altLang="en-US" smtClean="0"/>
              <a:t>这个空</a:t>
            </a:r>
            <a:r>
              <a:rPr lang="zh-CN" altLang="en-US" dirty="0" smtClean="0"/>
              <a:t>间比暴力的小得多。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也就是说：</a:t>
            </a:r>
            <a:r>
              <a:rPr lang="en-US" altLang="zh-CN" dirty="0" smtClean="0"/>
              <a:t>DP</a:t>
            </a:r>
            <a:r>
              <a:rPr lang="zh-CN" altLang="en-US" dirty="0" smtClean="0"/>
              <a:t>自带剪枝。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舍弃了一大堆</a:t>
            </a:r>
            <a:r>
              <a:rPr lang="zh-CN" altLang="en-US" dirty="0" smtClean="0">
                <a:solidFill>
                  <a:srgbClr val="FF0000"/>
                </a:solidFill>
              </a:rPr>
              <a:t>不可能成为最优解</a:t>
            </a:r>
            <a:r>
              <a:rPr lang="zh-CN" altLang="en-US" dirty="0" smtClean="0"/>
              <a:t>的答案。譬如硬币问题：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15 = 5+5+5 </a:t>
            </a:r>
            <a:r>
              <a:rPr lang="zh-CN" altLang="en-US" dirty="0" smtClean="0"/>
              <a:t>被考虑了。</a:t>
            </a:r>
            <a:endParaRPr lang="en-US" altLang="zh-CN" dirty="0" smtClean="0"/>
          </a:p>
          <a:p>
            <a:r>
              <a:rPr lang="en-US" altLang="zh-CN" dirty="0" smtClean="0"/>
              <a:t>15 = 5+5+1+1+1+1+1 </a:t>
            </a:r>
            <a:r>
              <a:rPr lang="zh-CN" altLang="en-US" dirty="0" smtClean="0"/>
              <a:t>从来没有考虑过，因为这不可能成为最优解。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为什么会快</a:t>
            </a:r>
          </a:p>
        </p:txBody>
      </p:sp>
    </p:spTree>
    <p:extLst>
      <p:ext uri="{BB962C8B-B14F-4D97-AF65-F5344CB8AC3E}">
        <p14:creationId xmlns:p14="http://schemas.microsoft.com/office/powerpoint/2010/main" val="33449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从而我们可以得到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的核心思想：</a:t>
            </a:r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zh-CN" altLang="en-US" dirty="0" smtClean="0"/>
              <a:t>尽量缩小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在暴力算法中，可能解空间往往是指数级的大小；如果我们采用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，那么有可能把解空间的大小降到多项式级。</a:t>
            </a:r>
            <a:endParaRPr lang="en-US" altLang="zh-CN" dirty="0" smtClean="0"/>
          </a:p>
          <a:p>
            <a:r>
              <a:rPr lang="zh-CN" altLang="en-US" dirty="0" smtClean="0"/>
              <a:t>一般来说，解空间越小，寻找解就越快。这样就完成了优化。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的核心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大事化小，小事化了。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将一个大问题转化成几个小问题；</a:t>
            </a:r>
            <a:endParaRPr lang="en-US" altLang="zh-CN" dirty="0" smtClean="0"/>
          </a:p>
          <a:p>
            <a:r>
              <a:rPr lang="zh-CN" altLang="en-US" dirty="0" smtClean="0"/>
              <a:t>求解小问题；</a:t>
            </a:r>
            <a:endParaRPr lang="en-US" altLang="zh-CN" dirty="0" smtClean="0"/>
          </a:p>
          <a:p>
            <a:r>
              <a:rPr lang="zh-CN" altLang="en-US" dirty="0" smtClean="0"/>
              <a:t>推出大问题的解。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的操作过程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7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首先，把我们面对的局面表示为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</a:t>
                </a:r>
                <a:r>
                  <a:rPr lang="zh-CN" altLang="en-US" smtClean="0"/>
                  <a:t>一步称为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设计状态</a:t>
                </a:r>
                <a:r>
                  <a:rPr lang="zh-CN" altLang="en-US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，记我们要求出的答案</a:t>
                </a:r>
                <a:r>
                  <a:rPr lang="en-US" altLang="zh-CN" dirty="0" smtClean="0"/>
                  <a:t>(e.g. </a:t>
                </a:r>
                <a:r>
                  <a:rPr lang="zh-CN" altLang="en-US" dirty="0" smtClean="0"/>
                  <a:t>最小费用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我们的目标是求出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找出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与哪些局面有关（记为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），写出一个式子（称为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 smtClean="0"/>
                  <a:t>），通过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来推出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5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算法，往往可以遵循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三连：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我是谁？</a:t>
            </a:r>
            <a:r>
              <a:rPr lang="en-US" altLang="zh-CN" dirty="0" smtClean="0"/>
              <a:t>		  ——</a:t>
            </a:r>
            <a:r>
              <a:rPr lang="zh-CN" altLang="en-US" dirty="0" smtClean="0"/>
              <a:t>设计状态，表示局面</a:t>
            </a:r>
            <a:endParaRPr lang="en-US" altLang="zh-CN" dirty="0" smtClean="0"/>
          </a:p>
          <a:p>
            <a:r>
              <a:rPr lang="zh-CN" altLang="en-US" dirty="0" smtClean="0"/>
              <a:t>我从哪里来？</a:t>
            </a:r>
            <a:endParaRPr lang="en-US" altLang="zh-CN" dirty="0" smtClean="0"/>
          </a:p>
          <a:p>
            <a:r>
              <a:rPr lang="zh-CN" altLang="en-US" dirty="0" smtClean="0"/>
              <a:t>我要到哪里去？</a:t>
            </a:r>
            <a:r>
              <a:rPr lang="en-US" altLang="zh-CN" dirty="0" smtClean="0"/>
              <a:t>	  ——</a:t>
            </a:r>
            <a:r>
              <a:rPr lang="zh-CN" altLang="en-US" dirty="0" smtClean="0"/>
              <a:t>设计转移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三连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未来将会学习到</a:t>
            </a:r>
            <a:r>
              <a:rPr lang="en-US" altLang="zh-CN" smtClean="0"/>
              <a:t>DP</a:t>
            </a:r>
            <a:r>
              <a:rPr lang="zh-CN" altLang="en-US" smtClean="0"/>
              <a:t>的各种优化。</a:t>
            </a:r>
            <a:endParaRPr lang="en-US" altLang="zh-CN" smtClean="0"/>
          </a:p>
          <a:p>
            <a:r>
              <a:rPr lang="en-US" altLang="zh-CN" smtClean="0"/>
              <a:t>e.g. </a:t>
            </a:r>
            <a:r>
              <a:rPr lang="zh-CN" altLang="en-US" smtClean="0"/>
              <a:t>数据结构优化、斜率优化。</a:t>
            </a:r>
            <a:endParaRPr lang="en-US" altLang="zh-CN"/>
          </a:p>
          <a:p>
            <a:r>
              <a:rPr lang="zh-CN" altLang="en-US" smtClean="0"/>
              <a:t>一般而言，</a:t>
            </a:r>
            <a:r>
              <a:rPr lang="en-US" altLang="zh-CN" smtClean="0"/>
              <a:t>DP</a:t>
            </a:r>
            <a:r>
              <a:rPr lang="zh-CN" altLang="en-US" smtClean="0"/>
              <a:t>的难点，在初学时是如何设计状态；在学习深入一些之后，变成了如何设计转移；在省选</a:t>
            </a:r>
            <a:r>
              <a:rPr lang="en-US" altLang="zh-CN" smtClean="0"/>
              <a:t>/NOI</a:t>
            </a:r>
            <a:r>
              <a:rPr lang="zh-CN" altLang="en-US" smtClean="0"/>
              <a:t>级别，又变成了如何设计状态。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学习</a:t>
            </a:r>
            <a:r>
              <a:rPr lang="en-US" altLang="zh-CN" smtClean="0"/>
              <a:t>DP</a:t>
            </a:r>
            <a:r>
              <a:rPr lang="zh-CN" altLang="en-US" smtClean="0"/>
              <a:t>主要靠做题练习。有一些设计状态的思想，需要在具体题目中总结。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DP_ex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例题选讲（一）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poj.org/problem?id=1163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数字三角形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给出一个整数序列，问</a:t>
                </a:r>
                <a:r>
                  <a:rPr lang="zh-CN" altLang="en-US" smtClean="0"/>
                  <a:t>最</a:t>
                </a:r>
                <a:r>
                  <a:rPr lang="zh-CN" altLang="en-US" smtClean="0"/>
                  <a:t>大子段</a:t>
                </a:r>
                <a:r>
                  <a:rPr lang="zh-CN" altLang="en-US" dirty="0" smtClean="0"/>
                  <a:t>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[2,-1,3,-5,3]</a:t>
                </a:r>
                <a:r>
                  <a:rPr lang="zh-CN" altLang="en-US" dirty="0" smtClean="0"/>
                  <a:t>的最大子段和是</a:t>
                </a:r>
                <a:r>
                  <a:rPr lang="en-US" altLang="zh-CN" dirty="0" smtClean="0"/>
                  <a:t>2-1+3=4.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的算法。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最大子段和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如何设计状态？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[1,i]</a:t>
            </a:r>
            <a:r>
              <a:rPr lang="zh-CN" altLang="en-US" dirty="0" smtClean="0"/>
              <a:t>位的最大子段和。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从哪里来？</a:t>
            </a:r>
            <a:endParaRPr lang="en-US" altLang="zh-CN" dirty="0" smtClean="0"/>
          </a:p>
          <a:p>
            <a:r>
              <a:rPr lang="zh-CN" altLang="en-US" dirty="0" smtClean="0"/>
              <a:t>要么合并上之前的最大子段和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[i-1])</a:t>
            </a:r>
            <a:r>
              <a:rPr lang="zh-CN" altLang="en-US" dirty="0" smtClean="0"/>
              <a:t>，要么另起炉灶。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最大子段和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8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最长上升子序列（</a:t>
                </a:r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）问题：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中抽取出一个子序列，这个子序列需要单调递增。问最长的上升子序列（</a:t>
                </a:r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）的长度。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/>
                  <a:t>,5,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dirty="0" smtClean="0"/>
                  <a:t>,9,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7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8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1,3,4,6,7,8</a:t>
                </a:r>
                <a:r>
                  <a:rPr lang="zh-CN" altLang="en-US" dirty="0" smtClean="0"/>
                  <a:t>，长度为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4616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您有无限多的硬币，硬币的面值为</a:t>
                </a:r>
                <a:r>
                  <a:rPr lang="en-US" altLang="zh-CN" dirty="0" smtClean="0"/>
                  <a:t>1,5,10,20,50,100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给定一个数额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，问您最少用多少枚硬币可以凑出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5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760522" cy="432844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如何设计状态？</a:t>
                </a:r>
                <a:endParaRPr lang="en-US" altLang="zh-CN" dirty="0"/>
              </a:p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结尾的</a:t>
                </a:r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长度，那么答案就是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从哪里推过来？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小的每一个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可以取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解释：我们把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的后面，肯定能构造一个以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结尾的上升子序列，长度比以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结尾的</a:t>
                </a:r>
                <a:r>
                  <a:rPr lang="en-US" altLang="zh-CN" dirty="0" smtClean="0"/>
                  <a:t>LIS</a:t>
                </a:r>
                <a:r>
                  <a:rPr lang="zh-CN" altLang="en-US" dirty="0"/>
                  <a:t>大</a:t>
                </a:r>
                <a:r>
                  <a:rPr lang="en-US" altLang="zh-CN" dirty="0"/>
                  <a:t>1.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760522" cy="4328446"/>
              </a:xfrm>
              <a:blipFill>
                <a:blip r:embed="rId3"/>
                <a:stretch>
                  <a:fillRect l="-1586" t="-2958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20156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那么，我们可以写出状态转移方程了：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两层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循环，复杂度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0987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8717" y="1999577"/>
            <a:ext cx="8410893" cy="43347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710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此问题可以优化到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这里安利一份阅读材料：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《</a:t>
                </a:r>
                <a:r>
                  <a:rPr lang="zh-CN" altLang="en-US" dirty="0"/>
                  <a:t>动态规划初步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各种子序列问题</a:t>
                </a:r>
                <a:r>
                  <a:rPr lang="en-US" altLang="zh-CN" dirty="0"/>
                  <a:t>》</a:t>
                </a:r>
              </a:p>
              <a:p>
                <a:r>
                  <a:rPr lang="zh-CN" altLang="en-US" dirty="0"/>
                  <a:t>此文对初学者很有帮助。作者是</a:t>
                </a:r>
                <a:r>
                  <a:rPr lang="en-US" altLang="zh-CN" dirty="0" err="1" smtClean="0"/>
                  <a:t>Flower_pks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hlinkClick r:id="rId3"/>
                  </a:rPr>
                  <a:t>https://</a:t>
                </a:r>
                <a:r>
                  <a:rPr lang="en-US" altLang="zh-CN" dirty="0" smtClean="0">
                    <a:hlinkClick r:id="rId3"/>
                  </a:rPr>
                  <a:t>pks-loving.blog.luogu.org/junior-dynamic-programming-dong-tai-gui-hua-chu-bu-ge-zhong-zi-xu-lie</a:t>
                </a: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55" t="-4242" r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8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我们来看一段求斐波那契数列的代码：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斐波那契数列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58277"/>
            <a:ext cx="464860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在刚刚的例子中，</a:t>
            </a:r>
            <a:r>
              <a:rPr lang="en-US" altLang="zh-CN" dirty="0" smtClean="0"/>
              <a:t>fib</a:t>
            </a:r>
            <a:r>
              <a:rPr lang="zh-CN" altLang="en-US" dirty="0" smtClean="0"/>
              <a:t>函数有很多</a:t>
            </a:r>
            <a:r>
              <a:rPr lang="zh-CN" altLang="en-US" dirty="0" smtClean="0">
                <a:solidFill>
                  <a:srgbClr val="FF0000"/>
                </a:solidFill>
              </a:rPr>
              <a:t>不必要的</a:t>
            </a:r>
            <a:r>
              <a:rPr lang="zh-CN" altLang="en-US" dirty="0" smtClean="0"/>
              <a:t>调用。</a:t>
            </a:r>
            <a:endParaRPr lang="en-US" altLang="zh-CN" dirty="0" smtClean="0"/>
          </a:p>
          <a:p>
            <a:r>
              <a:rPr lang="zh-CN" altLang="en-US" dirty="0" smtClean="0"/>
              <a:t>例如，如果已经知道</a:t>
            </a:r>
            <a:r>
              <a:rPr lang="en-US" altLang="zh-CN" dirty="0" smtClean="0"/>
              <a:t>f(5)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，那么以后查询</a:t>
            </a:r>
            <a:r>
              <a:rPr lang="en-US" altLang="zh-CN" dirty="0" smtClean="0"/>
              <a:t>f(5)</a:t>
            </a:r>
            <a:r>
              <a:rPr lang="zh-CN" altLang="en-US" dirty="0" smtClean="0"/>
              <a:t>的时候返回</a:t>
            </a:r>
            <a:r>
              <a:rPr lang="en-US" altLang="zh-CN" dirty="0" smtClean="0"/>
              <a:t>5</a:t>
            </a:r>
            <a:r>
              <a:rPr lang="zh-CN" altLang="en-US" dirty="0" smtClean="0"/>
              <a:t>即可，无需进一步递归。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我们用一个记忆数组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来解决问题。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6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做了记忆化之</a:t>
            </a:r>
            <a:r>
              <a:rPr lang="zh-CN" altLang="en-US" smtClean="0"/>
              <a:t>后，每个斐波那契数只被计算一次。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44" y="3540852"/>
            <a:ext cx="550211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www.luogu.org/problemnew/show/P1464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7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计数类</a:t>
            </a:r>
            <a:r>
              <a:rPr lang="en-US" altLang="zh-CN" smtClean="0"/>
              <a:t>DP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容易看出，这些硬币的面值和人民币一致。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依据生活经验，我们可以采用这种策略：</a:t>
            </a:r>
            <a:endParaRPr lang="en-US" altLang="zh-CN" dirty="0" smtClean="0"/>
          </a:p>
          <a:p>
            <a:r>
              <a:rPr lang="zh-CN" altLang="en-US" dirty="0" smtClean="0"/>
              <a:t>先尽量用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的，然后尽量用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e.g. 666 = 6*100+1*50+1*10+1*5+1*1,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2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楼梯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</a:t>
                </a:r>
                <a:r>
                  <a:rPr lang="zh-CN" altLang="en-US" dirty="0"/>
                  <a:t>，上楼可以一步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，也可以一步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编一个程序，计算共有多少种不同的走法。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数楼梯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p.s. </a:t>
            </a:r>
            <a:r>
              <a:rPr lang="zh-CN" altLang="en-US" smtClean="0"/>
              <a:t>来源：洛谷</a:t>
            </a:r>
            <a:r>
              <a:rPr lang="en-US" smtClean="0"/>
              <a:t>P1255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想题先想暴力。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暴力怎么做呢？</a:t>
            </a:r>
            <a:endParaRPr lang="en-US" altLang="zh-CN" dirty="0" smtClean="0"/>
          </a:p>
          <a:p>
            <a:r>
              <a:rPr lang="zh-CN" altLang="en-US" dirty="0" smtClean="0"/>
              <a:t>枚举每一步是上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阶还是上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阶，递归下去即可。（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哪些信息是冗余的？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5750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记“走上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阶的方案数”为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答案就是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我们是从哪里走上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阶的呢？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 smtClean="0"/>
                  <a:t>这两种情况。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美滋滋。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5453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这个例子和以往的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不同，以前一般都是要作出最优决策。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但是由于其代码实现和</a:t>
            </a:r>
            <a:r>
              <a:rPr lang="en-US" altLang="zh-CN" dirty="0" smtClean="0"/>
              <a:t>DP</a:t>
            </a:r>
            <a:r>
              <a:rPr lang="zh-CN" altLang="en-US" dirty="0" smtClean="0"/>
              <a:t>相似，也有状态转移方程，所以我们仍然把这个做法算作</a:t>
            </a:r>
            <a:r>
              <a:rPr lang="en-US" altLang="zh-CN" dirty="0" smtClean="0"/>
              <a:t>DP.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9076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棋盘上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点有一个过河卒，需要走到目标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点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卒</a:t>
                </a:r>
                <a:r>
                  <a:rPr lang="zh-CN" altLang="en-US" dirty="0"/>
                  <a:t>行走的规则：可以向下、或者向右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同</a:t>
                </a:r>
                <a:r>
                  <a:rPr lang="zh-CN" altLang="en-US" dirty="0"/>
                  <a:t>时在棋盘上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 点有一个对方的马，该马所在的点和所有跳跃一步可达的点称为对方马的控制点。因此称之为“马拦过河卒”。</a:t>
                </a:r>
              </a:p>
              <a:p>
                <a:r>
                  <a:rPr lang="zh-CN" altLang="en-US" dirty="0"/>
                  <a:t>棋盘用坐标表示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,B</a:t>
                </a:r>
                <a:r>
                  <a:rPr lang="zh-CN" altLang="en-US" dirty="0" smtClean="0"/>
                  <a:t>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，保证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马</a:t>
                </a:r>
                <a:r>
                  <a:rPr lang="zh-CN" altLang="en-US" dirty="0"/>
                  <a:t>的位置坐</a:t>
                </a:r>
                <a:r>
                  <a:rPr lang="zh-CN" altLang="en-US" dirty="0" smtClean="0"/>
                  <a:t>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是给定的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现在要求你计算出卒</a:t>
                </a:r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点</a:t>
                </a:r>
                <a:r>
                  <a:rPr lang="zh-CN" altLang="en-US" dirty="0"/>
                  <a:t>能够到</a:t>
                </a:r>
                <a:r>
                  <a:rPr lang="zh-CN" altLang="en-US" dirty="0" smtClean="0"/>
                  <a:t>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点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路径的条数</a:t>
                </a:r>
                <a:r>
                  <a:rPr lang="zh-CN" altLang="en-US" dirty="0"/>
                  <a:t>，假设马的位置是固定不动的，并不是卒走一步马走一步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67" t="-2727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过河卒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p.s. </a:t>
            </a:r>
            <a:r>
              <a:rPr lang="zh-CN" altLang="en-US" smtClean="0"/>
              <a:t>来源：洛谷</a:t>
            </a:r>
            <a:r>
              <a:rPr lang="en-US" smtClean="0"/>
              <a:t>P1002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我们记走到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的路径数为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答案即为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不考虑那只马，如何设计状态转移方程？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过河卒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4128" y="3861097"/>
            <a:ext cx="6588217" cy="571500"/>
            <a:chOff x="1024128" y="3861097"/>
            <a:chExt cx="6588217" cy="571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845" y="3861097"/>
              <a:ext cx="571500" cy="5715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24128" y="3909377"/>
              <a:ext cx="62889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卒只能向下或者向右！不能走回头路！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6307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现在考虑那只马，怎么办呢？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特判！钦定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𝑚𝑎𝑟𝑘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mark</a:t>
                </a:r>
                <a:r>
                  <a:rPr lang="zh-CN" altLang="en-US" dirty="0" smtClean="0"/>
                  <a:t>为被马控制的点和马本身的点。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最终的方程是：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0                                                   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不能走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其余情况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63072" cy="4023360"/>
              </a:xfrm>
              <a:blipFill rotWithShape="0">
                <a:blip r:embed="rId2"/>
                <a:stretch>
                  <a:fillRect l="-1571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过河卒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2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例题选讲（二）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www.luogu.org/problemnew/show/P1049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装箱问题</a:t>
            </a:r>
          </a:p>
        </p:txBody>
      </p:sp>
    </p:spTree>
    <p:extLst>
      <p:ext uri="{BB962C8B-B14F-4D97-AF65-F5344CB8AC3E}">
        <p14:creationId xmlns:p14="http://schemas.microsoft.com/office/powerpoint/2010/main" val="19298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www.luogu.org/problemnew/show/P1541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乌龟棋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这就是贪心了。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我们每次使用一个硬币，总能最大程度地解决问题（把剩下要凑的数额变小）。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贪心是一种</a:t>
            </a:r>
            <a:r>
              <a:rPr lang="zh-CN" altLang="en-US" dirty="0" smtClean="0">
                <a:solidFill>
                  <a:srgbClr val="FF0000"/>
                </a:solidFill>
              </a:rPr>
              <a:t>只考虑眼前情况</a:t>
            </a:r>
            <a:r>
              <a:rPr lang="zh-CN" altLang="en-US" dirty="0" smtClean="0"/>
              <a:t>的策略。</a:t>
            </a:r>
            <a:endParaRPr lang="en-US" altLang="zh-CN" dirty="0" smtClean="0"/>
          </a:p>
          <a:p>
            <a:r>
              <a:rPr lang="zh-CN" altLang="en-US" dirty="0" smtClean="0"/>
              <a:t>尽管这一套硬币面值可以采用贪心策略，但是迟早要栽跟头的。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www.luogu.org/problemnew/show/P1048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5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有趣的东西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sth. excited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的序列，每个元素有颜色。应对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个询问：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Ask(</a:t>
                </a:r>
                <a:r>
                  <a:rPr lang="en-US" altLang="zh-CN" dirty="0" err="1" smtClean="0"/>
                  <a:t>l,r</a:t>
                </a:r>
                <a:r>
                  <a:rPr lang="en-US" altLang="zh-CN" dirty="0" smtClean="0"/>
                  <a:t>): </a:t>
                </a:r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区间内有多少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种</a:t>
                </a:r>
                <a:r>
                  <a:rPr lang="zh-CN" altLang="en-US" dirty="0" smtClean="0"/>
                  <a:t>颜色。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允许离线。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区间数颜色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5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暴力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：直接跑一遍寻问区间去统计。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单次询问复杂度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，取决于数据，无法改变。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复杂度完全取决于数据，我们无法改进。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1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暴力</a:t>
            </a:r>
            <a:r>
              <a:rPr lang="en-US" altLang="zh-CN" dirty="0"/>
              <a:t>B</a:t>
            </a:r>
            <a:r>
              <a:rPr lang="zh-CN" altLang="en-US" dirty="0" smtClean="0"/>
              <a:t>：维护数组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这个颜色出现了多少次。</a:t>
            </a:r>
            <a:endParaRPr lang="en-US" altLang="zh-CN" dirty="0" smtClean="0"/>
          </a:p>
          <a:p>
            <a:r>
              <a:rPr lang="zh-CN" altLang="en-US" dirty="0" smtClean="0"/>
              <a:t>记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为当前处理的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这个区间的颜色数。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现在如果我们手上已经有了一个区间的信息，如何求出下一个区间的信息？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指针，使之走到新的询问。每次移动指针的时候就更新信息。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走到之后，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即为答案。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0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这个暴力算法的复杂度取决于什么？</a:t>
            </a:r>
            <a:endParaRPr lang="en-US" altLang="zh-CN" dirty="0"/>
          </a:p>
          <a:p>
            <a:r>
              <a:rPr lang="zh-CN" altLang="en-US" dirty="0" smtClean="0"/>
              <a:t>取决于我们需要移动多少次指针。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我们需要移动多少次指针，和我们处理询问的顺序有关！</a:t>
            </a:r>
            <a:endParaRPr lang="en-US" altLang="zh-CN" dirty="0" smtClean="0"/>
          </a:p>
          <a:p>
            <a:r>
              <a:rPr lang="zh-CN" altLang="en-US" dirty="0" smtClean="0"/>
              <a:t>比如，三个询问</a:t>
            </a:r>
            <a:r>
              <a:rPr lang="en-US" altLang="zh-CN" dirty="0" smtClean="0"/>
              <a:t>[1,2],[10,10000],[5,6]</a:t>
            </a:r>
          </a:p>
          <a:p>
            <a:r>
              <a:rPr lang="zh-CN" altLang="en-US" dirty="0" smtClean="0"/>
              <a:t>明显</a:t>
            </a:r>
            <a:r>
              <a:rPr lang="en-US" altLang="zh-CN" dirty="0" smtClean="0"/>
              <a:t>a-&gt;c-&gt;b</a:t>
            </a:r>
            <a:r>
              <a:rPr lang="zh-CN" altLang="en-US" dirty="0" smtClean="0"/>
              <a:t>这个处理顺序，移动指针的次数小于</a:t>
            </a:r>
            <a:r>
              <a:rPr lang="en-US" altLang="zh-CN" dirty="0" smtClean="0"/>
              <a:t>a-&gt;b-&gt;c.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023"/>
          </a:xfrm>
        </p:spPr>
        <p:txBody>
          <a:bodyPr/>
          <a:lstStyle/>
          <a:p>
            <a:r>
              <a:rPr lang="zh-CN" altLang="en-US" dirty="0" smtClean="0"/>
              <a:t>国际上叫做</a:t>
            </a:r>
            <a:r>
              <a:rPr lang="en-US" altLang="zh-CN" dirty="0" smtClean="0"/>
              <a:t>MO's </a:t>
            </a:r>
            <a:r>
              <a:rPr lang="en-US" altLang="zh-CN" dirty="0"/>
              <a:t>Algorithm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提出者是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年集训队莫涛（长郡中学）。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基本思路：改变这些询问的顺序，使之对我们有利。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3338" y="6049108"/>
            <a:ext cx="92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P.S. </a:t>
            </a:r>
            <a:r>
              <a:rPr lang="zh-CN" altLang="en-US" dirty="0" smtClean="0"/>
              <a:t>学术上的名称大概是 </a:t>
            </a:r>
            <a:r>
              <a:rPr lang="en-US" altLang="zh-CN" dirty="0" smtClean="0"/>
              <a:t>“Query </a:t>
            </a:r>
            <a:r>
              <a:rPr lang="en-US" altLang="zh-CN" dirty="0"/>
              <a:t>square root </a:t>
            </a:r>
            <a:r>
              <a:rPr lang="en-US" altLang="zh-CN" dirty="0" smtClean="0"/>
              <a:t>decomposition”.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考虑所有询问。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个桶，把询问按照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扔进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这个桶。</a:t>
                </a:r>
                <a:endParaRPr lang="en-US" altLang="zh-CN" dirty="0"/>
              </a:p>
              <a:p>
                <a:r>
                  <a:rPr lang="zh-CN" altLang="en-US" dirty="0" smtClean="0"/>
                  <a:t>然后，针对每个桶：将其中的询问按照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排序。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这套事情做完之后，直接跑暴力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为什么复杂度就可以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每个桶内的元素，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相差不会超过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，故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指针在每次询问的时候至多移动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次。故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指针在整个程序中移动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都是有序的，所以在每个桶内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最多移动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24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写两个函数：</a:t>
            </a:r>
            <a:r>
              <a:rPr lang="en-US" altLang="zh-CN" dirty="0" err="1" smtClean="0"/>
              <a:t>add,del</a:t>
            </a:r>
            <a:r>
              <a:rPr lang="zh-CN" altLang="en-US" dirty="0" smtClean="0"/>
              <a:t>用于跳指针。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排序：不需要显式地执行分块操作，只需要在排序的时候，以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所在的块作为第一关键字，以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作为第二关键字。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2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我们考虑一组新的硬币面值：</a:t>
            </a:r>
            <a:r>
              <a:rPr lang="en-US" altLang="zh-CN" dirty="0" smtClean="0"/>
              <a:t>1,5,11.</a:t>
            </a:r>
          </a:p>
          <a:p>
            <a:endParaRPr lang="en-US" altLang="zh-CN" dirty="0"/>
          </a:p>
          <a:p>
            <a:r>
              <a:rPr lang="zh-CN" altLang="en-US" dirty="0" smtClean="0"/>
              <a:t>于是有了一个反例：如果我们要凑出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，贪心策略是：</a:t>
            </a:r>
            <a:endParaRPr lang="en-US" altLang="zh-CN" dirty="0" smtClean="0"/>
          </a:p>
          <a:p>
            <a:r>
              <a:rPr lang="en-US" altLang="zh-CN" dirty="0" smtClean="0"/>
              <a:t>15 = 11+4*1,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r>
              <a:rPr lang="zh-CN" altLang="en-US" dirty="0" smtClean="0"/>
              <a:t>而最佳策略是：</a:t>
            </a:r>
            <a:endParaRPr lang="en-US" altLang="zh-CN" dirty="0" smtClean="0"/>
          </a:p>
          <a:p>
            <a:r>
              <a:rPr lang="en-US" altLang="zh-CN" dirty="0" smtClean="0"/>
              <a:t>15 = 3*5,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枚硬币。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区间询问众数。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4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www.luogu.org/problemnew/show/P4396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AHOI2013]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8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允许离线；</a:t>
            </a:r>
            <a:endParaRPr lang="en-US" altLang="zh-CN" dirty="0" smtClean="0"/>
          </a:p>
          <a:p>
            <a:r>
              <a:rPr lang="zh-CN" altLang="en-US" dirty="0" smtClean="0"/>
              <a:t>可以写出复杂度较好的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没有修改操作。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莫队算法的适用范围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4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贪心策略自此陷入困境：鼠目寸光。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w=15</a:t>
            </a:r>
            <a:r>
              <a:rPr lang="zh-CN" altLang="en-US" dirty="0" smtClean="0"/>
              <a:t>时，贪心策略选择了面值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的硬币（因为这样可以尽可能降低要凑的数额）。</a:t>
            </a:r>
            <a:endParaRPr lang="en-US" altLang="zh-CN" dirty="0"/>
          </a:p>
          <a:p>
            <a:r>
              <a:rPr lang="zh-CN" altLang="en-US" dirty="0" smtClean="0"/>
              <a:t>在选择了面值为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的硬币之后，我们只好面对</a:t>
            </a:r>
            <a:r>
              <a:rPr lang="en-US" altLang="zh-CN" dirty="0" smtClean="0"/>
              <a:t>w=4</a:t>
            </a:r>
            <a:r>
              <a:rPr lang="zh-CN" altLang="en-US" dirty="0" smtClean="0"/>
              <a:t>的处境。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9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那该怎么避免贪心的“鼠目寸光”呢？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强行枚举使用的硬币？</a:t>
            </a:r>
            <a:endParaRPr lang="en-US" altLang="zh-CN" dirty="0" smtClean="0"/>
          </a:p>
          <a:p>
            <a:r>
              <a:rPr lang="zh-CN" altLang="en-US" dirty="0" smtClean="0"/>
              <a:t>复杂度太高。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观察一波性质？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5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2382</TotalTime>
  <Words>3360</Words>
  <Application>Microsoft Office PowerPoint</Application>
  <PresentationFormat>宽屏</PresentationFormat>
  <Paragraphs>460</Paragraphs>
  <Slides>73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Tw Cen MT</vt:lpstr>
      <vt:lpstr>等线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DP入门</vt:lpstr>
      <vt:lpstr>intro</vt:lpstr>
      <vt:lpstr>DP入门</vt:lpstr>
      <vt:lpstr>硬币问题</vt:lpstr>
      <vt:lpstr>硬币问题</vt:lpstr>
      <vt:lpstr>贪心</vt:lpstr>
      <vt:lpstr>贪心</vt:lpstr>
      <vt:lpstr>怎么办办</vt:lpstr>
      <vt:lpstr>怎么办办</vt:lpstr>
      <vt:lpstr>性质</vt:lpstr>
      <vt:lpstr>性质</vt:lpstr>
      <vt:lpstr>性质</vt:lpstr>
      <vt:lpstr>性质</vt:lpstr>
      <vt:lpstr>代码</vt:lpstr>
      <vt:lpstr>原理</vt:lpstr>
      <vt:lpstr>原理</vt:lpstr>
      <vt:lpstr>原理</vt:lpstr>
      <vt:lpstr>原理</vt:lpstr>
      <vt:lpstr>DP</vt:lpstr>
      <vt:lpstr>无后效性</vt:lpstr>
      <vt:lpstr>最优子结构</vt:lpstr>
      <vt:lpstr>DP的条件</vt:lpstr>
      <vt:lpstr>DAG最短路</vt:lpstr>
      <vt:lpstr>DP</vt:lpstr>
      <vt:lpstr>DP</vt:lpstr>
      <vt:lpstr>DP</vt:lpstr>
      <vt:lpstr>关于DP的本质</vt:lpstr>
      <vt:lpstr>DP为什么会快</vt:lpstr>
      <vt:lpstr>DP为什么会快</vt:lpstr>
      <vt:lpstr>DP的核心</vt:lpstr>
      <vt:lpstr>DP的操作过程</vt:lpstr>
      <vt:lpstr>设计DP算法</vt:lpstr>
      <vt:lpstr>DP三连</vt:lpstr>
      <vt:lpstr>DP_ex</vt:lpstr>
      <vt:lpstr>例题选讲（一）</vt:lpstr>
      <vt:lpstr>数字三角形</vt:lpstr>
      <vt:lpstr>最大子段和</vt:lpstr>
      <vt:lpstr>最大子段和</vt:lpstr>
      <vt:lpstr>最长上升子序列</vt:lpstr>
      <vt:lpstr>最长上升子序列</vt:lpstr>
      <vt:lpstr>最长上升子序列</vt:lpstr>
      <vt:lpstr>最长上升子序列</vt:lpstr>
      <vt:lpstr>优化</vt:lpstr>
      <vt:lpstr>记忆化搜索</vt:lpstr>
      <vt:lpstr>斐波那契数列</vt:lpstr>
      <vt:lpstr>记忆化搜索</vt:lpstr>
      <vt:lpstr>记忆化搜索</vt:lpstr>
      <vt:lpstr>例题</vt:lpstr>
      <vt:lpstr>计数类DP</vt:lpstr>
      <vt:lpstr>数楼梯</vt:lpstr>
      <vt:lpstr>数楼梯</vt:lpstr>
      <vt:lpstr>数楼梯</vt:lpstr>
      <vt:lpstr>数楼梯</vt:lpstr>
      <vt:lpstr>过河卒</vt:lpstr>
      <vt:lpstr>过河卒</vt:lpstr>
      <vt:lpstr>过河卒</vt:lpstr>
      <vt:lpstr>例题选讲（二）</vt:lpstr>
      <vt:lpstr>装箱问题</vt:lpstr>
      <vt:lpstr>乌龟棋</vt:lpstr>
      <vt:lpstr>采药</vt:lpstr>
      <vt:lpstr>有趣的东西</vt:lpstr>
      <vt:lpstr>区间数颜色</vt:lpstr>
      <vt:lpstr>暴力A</vt:lpstr>
      <vt:lpstr>暴力B</vt:lpstr>
      <vt:lpstr>暴力B</vt:lpstr>
      <vt:lpstr>莫队算法</vt:lpstr>
      <vt:lpstr>莫队算法</vt:lpstr>
      <vt:lpstr>复杂度分析</vt:lpstr>
      <vt:lpstr>代码实现</vt:lpstr>
      <vt:lpstr>其它题目</vt:lpstr>
      <vt:lpstr>[AHOI2013]作业</vt:lpstr>
      <vt:lpstr>莫队算法的适用范围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xingzhi ruan</cp:lastModifiedBy>
  <cp:revision>384</cp:revision>
  <dcterms:created xsi:type="dcterms:W3CDTF">2016-12-04T04:07:19Z</dcterms:created>
  <dcterms:modified xsi:type="dcterms:W3CDTF">2019-02-12T04:02:33Z</dcterms:modified>
</cp:coreProperties>
</file>