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84" r:id="rId2"/>
    <p:sldId id="645" r:id="rId3"/>
    <p:sldId id="646" r:id="rId4"/>
    <p:sldId id="706" r:id="rId5"/>
    <p:sldId id="650" r:id="rId6"/>
    <p:sldId id="707" r:id="rId7"/>
    <p:sldId id="656" r:id="rId8"/>
    <p:sldId id="705" r:id="rId9"/>
    <p:sldId id="647" r:id="rId10"/>
    <p:sldId id="648" r:id="rId11"/>
    <p:sldId id="649" r:id="rId12"/>
    <p:sldId id="653" r:id="rId13"/>
    <p:sldId id="652" r:id="rId14"/>
    <p:sldId id="654" r:id="rId15"/>
    <p:sldId id="655" r:id="rId16"/>
    <p:sldId id="657" r:id="rId17"/>
    <p:sldId id="659" r:id="rId18"/>
    <p:sldId id="660" r:id="rId19"/>
    <p:sldId id="663" r:id="rId20"/>
    <p:sldId id="661" r:id="rId21"/>
    <p:sldId id="662" r:id="rId22"/>
    <p:sldId id="708" r:id="rId23"/>
    <p:sldId id="667" r:id="rId24"/>
    <p:sldId id="666" r:id="rId25"/>
    <p:sldId id="668" r:id="rId26"/>
    <p:sldId id="669" r:id="rId27"/>
    <p:sldId id="670" r:id="rId28"/>
    <p:sldId id="704" r:id="rId29"/>
    <p:sldId id="671" r:id="rId30"/>
    <p:sldId id="672" r:id="rId31"/>
    <p:sldId id="676" r:id="rId32"/>
    <p:sldId id="677" r:id="rId33"/>
    <p:sldId id="678" r:id="rId34"/>
    <p:sldId id="673" r:id="rId35"/>
    <p:sldId id="680" r:id="rId36"/>
    <p:sldId id="681" r:id="rId37"/>
    <p:sldId id="593" r:id="rId38"/>
    <p:sldId id="594" r:id="rId39"/>
    <p:sldId id="596" r:id="rId40"/>
    <p:sldId id="597" r:id="rId41"/>
    <p:sldId id="601" r:id="rId42"/>
    <p:sldId id="598" r:id="rId43"/>
    <p:sldId id="599" r:id="rId44"/>
    <p:sldId id="602" r:id="rId45"/>
    <p:sldId id="603" r:id="rId46"/>
    <p:sldId id="604" r:id="rId47"/>
    <p:sldId id="605" r:id="rId48"/>
    <p:sldId id="606" r:id="rId49"/>
    <p:sldId id="607" r:id="rId50"/>
    <p:sldId id="608" r:id="rId51"/>
    <p:sldId id="609" r:id="rId52"/>
    <p:sldId id="610" r:id="rId53"/>
    <p:sldId id="611" r:id="rId54"/>
    <p:sldId id="612" r:id="rId55"/>
    <p:sldId id="613" r:id="rId56"/>
    <p:sldId id="616" r:id="rId57"/>
    <p:sldId id="618" r:id="rId58"/>
    <p:sldId id="617" r:id="rId59"/>
    <p:sldId id="619" r:id="rId60"/>
    <p:sldId id="621" r:id="rId61"/>
    <p:sldId id="485" r:id="rId62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Arial Unicode MS" panose="020B0604020202020204" pitchFamily="34" charset="-122"/>
        <a:cs typeface="Arial Unicode MS" panose="020B0604020202020204" pitchFamily="34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2EE"/>
    <a:srgbClr val="3333FF"/>
    <a:srgbClr val="FF9933"/>
    <a:srgbClr val="FF6699"/>
    <a:srgbClr val="0099FF"/>
    <a:srgbClr val="008000"/>
    <a:srgbClr val="00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7822" autoAdjust="0"/>
  </p:normalViewPr>
  <p:slideViewPr>
    <p:cSldViewPr>
      <p:cViewPr varScale="1">
        <p:scale>
          <a:sx n="75" d="100"/>
          <a:sy n="75" d="100"/>
        </p:scale>
        <p:origin x="-252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8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BA1D-F150-499C-A3B2-55C46CFC5903}" type="datetimeFigureOut">
              <a:rPr lang="zh-CN" altLang="en-US" smtClean="0"/>
              <a:pPr/>
              <a:t>2015-4-17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CAD31-E65E-45DA-80C0-5FB48A95CD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43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180500-199A-45E5-99D5-84AFED747135}" type="datetimeFigureOut">
              <a:rPr lang="zh-CN" altLang="en-US"/>
              <a:pPr>
                <a:defRPr/>
              </a:pPr>
              <a:t>2015-4-17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96B7696-B0E7-4525-A1CF-B8EF710DA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75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fld id="{347E9D15-0B22-4A7B-829E-B44971538939}" type="slidenum">
              <a:rPr lang="zh-CN" altLang="en-US" sz="120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1899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fld id="{0C3F81BE-E8CC-4C86-BDCE-1E2826A8278D}" type="slidenum">
              <a:rPr lang="zh-CN" altLang="en-US" sz="1200"/>
              <a:pPr/>
              <a:t>61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339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8E752-E13F-4185-9A35-2CEF46E12E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644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ABA69-BF1D-4A35-ABC4-10D75E503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764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70000-4A20-477D-A2BE-0F6583B4E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058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1"/>
          <p:cNvSpPr/>
          <p:nvPr userDrawn="1"/>
        </p:nvSpPr>
        <p:spPr>
          <a:xfrm>
            <a:off x="3656013" y="6324600"/>
            <a:ext cx="8534400" cy="250825"/>
          </a:xfrm>
          <a:prstGeom prst="rect">
            <a:avLst/>
          </a:prstGeom>
          <a:solidFill>
            <a:srgbClr val="148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" name="矩形 23"/>
          <p:cNvSpPr/>
          <p:nvPr userDrawn="1"/>
        </p:nvSpPr>
        <p:spPr>
          <a:xfrm>
            <a:off x="0" y="6324600"/>
            <a:ext cx="3122613" cy="250825"/>
          </a:xfrm>
          <a:prstGeom prst="rect">
            <a:avLst/>
          </a:prstGeom>
          <a:solidFill>
            <a:srgbClr val="148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3175000" y="6302375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defRPr/>
            </a:pPr>
            <a:fld id="{8C6764D8-2231-4273-A09F-876991EF42B3}" type="slidenum">
              <a:rPr lang="en-US" altLang="zh-CN" smtClean="0"/>
              <a:pPr>
                <a:defRPr/>
              </a:pPr>
              <a:t>‹#›</a:t>
            </a:fld>
            <a:endParaRPr lang="zh-CN" altLang="en-US" dirty="0" smtClean="0"/>
          </a:p>
        </p:txBody>
      </p:sp>
      <p:sp>
        <p:nvSpPr>
          <p:cNvPr id="7" name="文本框 24"/>
          <p:cNvSpPr txBox="1">
            <a:spLocks noChangeArrowheads="1"/>
          </p:cNvSpPr>
          <p:nvPr userDrawn="1"/>
        </p:nvSpPr>
        <p:spPr bwMode="auto">
          <a:xfrm>
            <a:off x="833438" y="561975"/>
            <a:ext cx="1293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smtClean="0">
                <a:solidFill>
                  <a:srgbClr val="FFFFFF"/>
                </a:solidFill>
                <a:latin typeface="Arial" charset="0"/>
                <a:ea typeface="微软雅黑" pitchFamily="34" charset="-122"/>
              </a:rPr>
              <a:t>目录页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66800"/>
            <a:ext cx="12190413" cy="0"/>
          </a:xfrm>
          <a:prstGeom prst="line">
            <a:avLst/>
          </a:prstGeom>
          <a:ln>
            <a:solidFill>
              <a:srgbClr val="148B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276225"/>
            <a:ext cx="10666413" cy="250825"/>
          </a:xfrm>
          <a:prstGeom prst="rect">
            <a:avLst/>
          </a:prstGeom>
          <a:solidFill>
            <a:srgbClr val="148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914400" y="0"/>
            <a:ext cx="1919288" cy="1066800"/>
          </a:xfrm>
          <a:prstGeom prst="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 kern="0">
              <a:solidFill>
                <a:srgbClr val="F9F9F9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914400" y="1066800"/>
            <a:ext cx="1919288" cy="158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rot="5400000" flipH="1" flipV="1">
            <a:off x="381001" y="533400"/>
            <a:ext cx="1066800" cy="317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rot="16200000" flipV="1">
            <a:off x="2305844" y="527844"/>
            <a:ext cx="1066800" cy="1111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11229975" y="304800"/>
            <a:ext cx="960438" cy="250825"/>
          </a:xfrm>
          <a:prstGeom prst="rect">
            <a:avLst/>
          </a:prstGeom>
          <a:solidFill>
            <a:srgbClr val="148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1219200" y="504825"/>
            <a:ext cx="1296988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753989" y="220800"/>
            <a:ext cx="388800" cy="3888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519568" cy="4254501"/>
          </a:xfrm>
        </p:spPr>
        <p:txBody>
          <a:bodyPr/>
          <a:lstStyle>
            <a:lvl1pPr>
              <a:defRPr sz="2800">
                <a:latin typeface="Lucida Fax" panose="02060602050505020204" pitchFamily="18" charset="0"/>
                <a:ea typeface="微软雅黑" panose="020B0503020204020204" pitchFamily="34" charset="-122"/>
              </a:defRPr>
            </a:lvl1pPr>
            <a:lvl2pPr>
              <a:defRPr sz="2400"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>
              <a:defRPr sz="2200"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>
              <a:defRPr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>
              <a:defRPr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2970213" y="527050"/>
            <a:ext cx="5487193" cy="387350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400" b="1" dirty="0">
                <a:solidFill>
                  <a:srgbClr val="0070C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单击此处编辑节标题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11" hasCustomPrompt="1"/>
          </p:nvPr>
        </p:nvSpPr>
        <p:spPr>
          <a:xfrm>
            <a:off x="912813" y="504825"/>
            <a:ext cx="1920875" cy="409575"/>
          </a:xfrm>
        </p:spPr>
        <p:txBody>
          <a:bodyPr/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zh-CN" altLang="en-US" sz="2200" b="1" kern="1200" dirty="0" smtClean="0">
                <a:solidFill>
                  <a:srgbClr val="FF66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 smtClean="0"/>
              <a:t>图论</a:t>
            </a:r>
          </a:p>
        </p:txBody>
      </p:sp>
      <p:sp>
        <p:nvSpPr>
          <p:cNvPr id="22" name="内容占位符 18"/>
          <p:cNvSpPr>
            <a:spLocks noGrp="1"/>
          </p:cNvSpPr>
          <p:nvPr>
            <p:ph sz="quarter" idx="12" hasCustomPrompt="1"/>
          </p:nvPr>
        </p:nvSpPr>
        <p:spPr>
          <a:xfrm>
            <a:off x="903288" y="169864"/>
            <a:ext cx="1920875" cy="325539"/>
          </a:xfrm>
        </p:spPr>
        <p:txBody>
          <a:bodyPr/>
          <a:lstStyle>
            <a:lvl1pPr marL="0" indent="0" algn="ctr" rtl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lang="zh-CN" altLang="en-US" sz="1600" kern="1200" dirty="0" smtClean="0">
                <a:solidFill>
                  <a:srgbClr val="FF6600"/>
                </a:solidFill>
                <a:latin typeface="Lucida Fax" panose="02060602050505020204" pitchFamily="18" charset="0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 smtClean="0"/>
              <a:t>Graph Theory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098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72A91-1128-47C6-8DA4-AD78176AF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293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3C674-B58F-4903-972C-7D3626A11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4026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6E73E-4277-4150-8B58-19ACAF96A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492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F1C1B-9897-404E-95F8-7F4AA506AC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703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E1188-1F88-412A-A41E-5ACB25A2A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86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46D56-33E6-4910-992B-98B8FBDFA7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111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AF7DF-E538-4C67-987B-B5FFBC4194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527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C1086C-3E64-4921-BD86-D9335D6E3C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vj.cn/p/203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vj.cn/p/165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vj.cn/p/1706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hyperlink" Target="mailto:lydrainbowcat@pku.edu.c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7" descr="0809119bhjkjihzmhb16m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116824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3022600" y="4297363"/>
            <a:ext cx="6424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图论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Graph Theory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97000" y="4648200"/>
            <a:ext cx="1955800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939213" y="4648200"/>
            <a:ext cx="1955800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198" name="Group 78"/>
          <p:cNvGraphicFramePr>
            <a:graphicFrameLocks noGrp="1"/>
          </p:cNvGraphicFramePr>
          <p:nvPr/>
        </p:nvGraphicFramePr>
        <p:xfrm>
          <a:off x="304800" y="395288"/>
          <a:ext cx="11682411" cy="3414713"/>
        </p:xfrm>
        <a:graphic>
          <a:graphicData uri="http://schemas.openxmlformats.org/drawingml/2006/table">
            <a:tbl>
              <a:tblPr/>
              <a:tblGrid>
                <a:gridCol w="1168241"/>
                <a:gridCol w="1168241"/>
                <a:gridCol w="1168241"/>
                <a:gridCol w="1168241"/>
                <a:gridCol w="1117449"/>
                <a:gridCol w="1219034"/>
                <a:gridCol w="1168241"/>
                <a:gridCol w="1168241"/>
                <a:gridCol w="1168241"/>
                <a:gridCol w="1168241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9CDE5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9CDE5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9" name="Rectangle 79"/>
          <p:cNvSpPr>
            <a:spLocks noChangeArrowheads="1"/>
          </p:cNvSpPr>
          <p:nvPr/>
        </p:nvSpPr>
        <p:spPr bwMode="auto">
          <a:xfrm>
            <a:off x="1358898" y="5073432"/>
            <a:ext cx="97520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  李煜东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2015/4/18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99018" y="14748"/>
            <a:ext cx="390243" cy="3888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4162" name="TextBox 4"/>
          <p:cNvSpPr txBox="1">
            <a:spLocks noChangeArrowheads="1"/>
          </p:cNvSpPr>
          <p:nvPr/>
        </p:nvSpPr>
        <p:spPr bwMode="auto">
          <a:xfrm>
            <a:off x="723900" y="98425"/>
            <a:ext cx="2298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Peking University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节点分成两组：已经确定最短路、尚未确定最短路</a:t>
            </a:r>
            <a:endParaRPr lang="en-US" altLang="zh-CN" dirty="0" smtClean="0"/>
          </a:p>
          <a:p>
            <a:r>
              <a:rPr lang="zh-CN" altLang="en-US" dirty="0" smtClean="0"/>
              <a:t>不断从第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组中选择路径长度最短的点放入第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组并扩展</a:t>
            </a:r>
            <a:endParaRPr lang="en-US" altLang="zh-CN" dirty="0" smtClean="0"/>
          </a:p>
          <a:p>
            <a:r>
              <a:rPr lang="zh-CN" altLang="en-US" dirty="0" smtClean="0"/>
              <a:t>本质是贪心，只能应用于正权图</a:t>
            </a:r>
            <a:endParaRPr lang="en-US" altLang="zh-CN" dirty="0" smtClean="0"/>
          </a:p>
          <a:p>
            <a:r>
              <a:rPr lang="zh-CN" altLang="en-US" dirty="0" smtClean="0"/>
              <a:t>普通的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O(N^2)</a:t>
            </a:r>
          </a:p>
          <a:p>
            <a:r>
              <a:rPr lang="zh-CN" altLang="en-US" dirty="0"/>
              <a:t>堆优化的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)~O(</a:t>
            </a:r>
            <a:r>
              <a:rPr lang="en-US" altLang="zh-CN" dirty="0" err="1"/>
              <a:t>MlogN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7934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算法：对每条边执行更新，迭代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SPFA = </a:t>
            </a:r>
            <a:r>
              <a:rPr lang="zh-CN" altLang="en-US" dirty="0" smtClean="0"/>
              <a:t>队列优化的</a:t>
            </a:r>
            <a:r>
              <a:rPr lang="en-US" altLang="zh-CN" dirty="0" smtClean="0"/>
              <a:t>Bellman-Ford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本质上还是迭代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每更新一次就考虑入队</a:t>
            </a:r>
            <a:endParaRPr lang="en-US" altLang="zh-CN" dirty="0" smtClean="0"/>
          </a:p>
          <a:p>
            <a:r>
              <a:rPr lang="zh-CN" altLang="en-US" dirty="0" smtClean="0"/>
              <a:t>稀疏图上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，稠密图上退化到</a:t>
            </a:r>
            <a:r>
              <a:rPr lang="en-US" altLang="zh-CN" dirty="0" smtClean="0"/>
              <a:t>O(N^2)</a:t>
            </a:r>
          </a:p>
          <a:p>
            <a:r>
              <a:rPr lang="en-US" altLang="zh-CN" dirty="0" smtClean="0"/>
              <a:t>SLF</a:t>
            </a:r>
            <a:r>
              <a:rPr lang="zh-CN" altLang="en-US" dirty="0" smtClean="0"/>
              <a:t>优化：</a:t>
            </a:r>
            <a:r>
              <a:rPr lang="en-US" altLang="zh-CN" dirty="0" smtClean="0"/>
              <a:t>Small Label First, </a:t>
            </a:r>
            <a:r>
              <a:rPr lang="zh-CN" altLang="en-US" dirty="0" smtClean="0"/>
              <a:t>新入队点与队头比较</a:t>
            </a:r>
            <a:endParaRPr lang="en-US" altLang="zh-CN" dirty="0" smtClean="0"/>
          </a:p>
          <a:p>
            <a:r>
              <a:rPr lang="en-US" altLang="zh-CN" dirty="0" smtClean="0"/>
              <a:t>LLL</a:t>
            </a:r>
            <a:r>
              <a:rPr lang="zh-CN" altLang="en-US" dirty="0" smtClean="0"/>
              <a:t>优化：</a:t>
            </a:r>
            <a:r>
              <a:rPr lang="en-US" altLang="zh-CN" dirty="0" smtClean="0"/>
              <a:t>Large Label Last, </a:t>
            </a:r>
            <a:r>
              <a:rPr lang="zh-CN" altLang="en-US" dirty="0" smtClean="0"/>
              <a:t>队头与平均值比较</a:t>
            </a:r>
            <a:endParaRPr lang="en-US" altLang="zh-CN" dirty="0" smtClean="0"/>
          </a:p>
          <a:p>
            <a:r>
              <a:rPr lang="zh-CN" altLang="en-US" dirty="0" smtClean="0"/>
              <a:t>可以应用于负权图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4852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Tyvj2032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www.tyvj.cn/p/2032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简单</a:t>
            </a:r>
            <a:r>
              <a:rPr lang="zh-CN" altLang="en-US" sz="2400" dirty="0" smtClean="0"/>
              <a:t>的变形</a:t>
            </a:r>
            <a:r>
              <a:rPr lang="en-US" altLang="zh-CN" sz="2400" dirty="0" smtClean="0"/>
              <a:t>——</a:t>
            </a:r>
            <a:endParaRPr lang="en-US" altLang="zh-CN" sz="2400" dirty="0"/>
          </a:p>
          <a:p>
            <a:r>
              <a:rPr lang="zh-CN" altLang="en-US" sz="2400" dirty="0"/>
              <a:t>最</a:t>
            </a:r>
            <a:r>
              <a:rPr lang="zh-CN" altLang="en-US" sz="2400" dirty="0" smtClean="0"/>
              <a:t>短路的状态扩展到二维</a:t>
            </a:r>
            <a:endParaRPr lang="en-US" altLang="zh-CN" sz="2400" dirty="0" smtClean="0"/>
          </a:p>
          <a:p>
            <a:r>
              <a:rPr lang="en-US" altLang="zh-CN" sz="2400" dirty="0" smtClean="0"/>
              <a:t>D[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表示到达第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层手柄在位置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时的最短时间</a:t>
            </a:r>
            <a:endParaRPr lang="en-US" altLang="zh-CN" sz="2400" dirty="0" smtClean="0"/>
          </a:p>
          <a:p>
            <a:endParaRPr lang="zh-CN" altLang="en-US" sz="2400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284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POJ3463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sz="2400" dirty="0" smtClean="0"/>
              <a:t>题意：求</a:t>
            </a:r>
            <a:r>
              <a:rPr lang="zh-CN" altLang="en-US" sz="2400" dirty="0"/>
              <a:t>最短路、次</a:t>
            </a:r>
            <a:r>
              <a:rPr lang="zh-CN" altLang="en-US" sz="2400" dirty="0" smtClean="0"/>
              <a:t>短路及其条数？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][0]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表示起点到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的最短路权值，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][0]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表示其条数。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][1]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表示起点到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的次短路权值，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][1]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表示其条数。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仍然套用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Dijkstra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SPFA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求最短路的模板，更新的时候分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种情况讨论：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d[x][k]+z=d[y][0]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，那么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f[y][0]+=f[x][k]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d[x][k]+z=d[y][1]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，那么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f[y][1]+=f[x][k]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d[x][k]+z&lt;d[y][0]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那么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d[y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][1]=d[y][0], f[y][1]=f[y][0],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		              d[y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][0]=d[x][k]+z, f[y][0]=f[x][k]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d[y][0]&lt;d[x][k]+z&lt;d[y][1]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，那么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d[y][1]=d[x][k]+z, f[y][1]=f[x][k]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8737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POJ3635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sz="2400" dirty="0" smtClean="0"/>
              <a:t>题意</a:t>
            </a:r>
            <a:r>
              <a:rPr lang="zh-CN" altLang="en-US" sz="2400" dirty="0"/>
              <a:t>：有</a:t>
            </a:r>
            <a:r>
              <a:rPr lang="en-US" altLang="zh-CN" sz="2400" dirty="0"/>
              <a:t>N</a:t>
            </a:r>
            <a:r>
              <a:rPr lang="zh-CN" altLang="en-US" sz="2400" dirty="0"/>
              <a:t>（</a:t>
            </a:r>
            <a:r>
              <a:rPr lang="en-US" altLang="zh-CN" sz="2400" dirty="0"/>
              <a:t>1 ≤ N ≤ 1,000</a:t>
            </a:r>
            <a:r>
              <a:rPr lang="zh-CN" altLang="en-US" sz="2400" dirty="0"/>
              <a:t>）个城市和</a:t>
            </a:r>
            <a:r>
              <a:rPr lang="en-US" altLang="zh-CN" sz="2400" dirty="0"/>
              <a:t>M</a:t>
            </a:r>
            <a:r>
              <a:rPr lang="zh-CN" altLang="en-US" sz="2400" dirty="0"/>
              <a:t>（</a:t>
            </a:r>
            <a:r>
              <a:rPr lang="en-US" altLang="zh-CN" sz="2400" dirty="0"/>
              <a:t>1 ≤ M ≤ 10,000</a:t>
            </a:r>
            <a:r>
              <a:rPr lang="zh-CN" altLang="en-US" sz="2400" dirty="0"/>
              <a:t>）条道路。加油站都在城市里面，价格不一样；道路的权值就是这条道路要耗多少油。现在你需要计算一下，一架油箱容量为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1 ≤ C ≤ 100</a:t>
            </a:r>
            <a:r>
              <a:rPr lang="zh-CN" altLang="en-US" sz="2400" dirty="0"/>
              <a:t>）的车子，从</a:t>
            </a:r>
            <a:r>
              <a:rPr lang="en-US" altLang="zh-CN" sz="2400" dirty="0"/>
              <a:t>S</a:t>
            </a:r>
            <a:r>
              <a:rPr lang="zh-CN" altLang="en-US" sz="2400" dirty="0"/>
              <a:t>开到</a:t>
            </a:r>
            <a:r>
              <a:rPr lang="en-US" altLang="zh-CN" sz="2400" dirty="0"/>
              <a:t>T</a:t>
            </a:r>
            <a:r>
              <a:rPr lang="zh-CN" altLang="en-US" sz="2400" dirty="0"/>
              <a:t>至少要花多少油钱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][j]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表示到达城市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，还剩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升汽油的最少花费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解法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(TLE)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][j]=Min(F[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][j-L]+price[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]*L, F[k][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j+dist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i,k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)])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，其中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0&lt;L&lt;=j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i,k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为图中的边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][j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是在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图上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可以用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SPFA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求出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解法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：在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某个城市每时刻的动作其实只有两种：加一升油，或者开往下一个城市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。用堆维护花费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最少的状态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，每次取出堆顶，枚举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这两种转移。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170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短路</a:t>
            </a:r>
            <a:r>
              <a:rPr lang="en-US" altLang="zh-CN" sz="2800" dirty="0" smtClean="0">
                <a:solidFill>
                  <a:schemeClr val="tx1"/>
                </a:solidFill>
              </a:rPr>
              <a:t>(POJ2449)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sz="2400" dirty="0" smtClean="0"/>
              <a:t>题意</a:t>
            </a:r>
            <a:r>
              <a:rPr lang="zh-CN" altLang="en-US" sz="2400" dirty="0"/>
              <a:t>：有若干个询问，每次询问图中从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zh-CN" altLang="en-US" sz="2400" dirty="0"/>
              <a:t>的可重复第</a:t>
            </a:r>
            <a:r>
              <a:rPr lang="en-US" altLang="zh-CN" sz="2400" dirty="0"/>
              <a:t>k</a:t>
            </a:r>
            <a:r>
              <a:rPr lang="zh-CN" altLang="en-US" sz="2400" dirty="0"/>
              <a:t>短路的长度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A*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算法。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算法核心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在于估价函数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，设计标准是估计值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不劣于最优值。在此基础上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A*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算法一定正确，估价越接近最优值，效率越高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；估价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时，退化为普通的搜索。不满足此条件的估价函数可能会导致答案错误。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首先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在反向图上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Spfa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或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Dijkstra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求出所有点到终点的最短路径。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估价函数：当前走过的距离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该点到终点的最短路长度。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用堆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优先队列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维护，每次取出估价函数最小的一个点扩展。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第几次从堆中取出点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，就是找到了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的第几短路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次取出终点时程序结束。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864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欧拉回路</a:t>
            </a:r>
            <a:r>
              <a:rPr lang="en-US" altLang="zh-CN" sz="2800" dirty="0" smtClean="0">
                <a:solidFill>
                  <a:schemeClr val="tx1"/>
                </a:solidFill>
              </a:rPr>
              <a:t>(POJ2230)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sz="2800" dirty="0"/>
              <a:t>欧拉回路</a:t>
            </a:r>
            <a:r>
              <a:rPr lang="zh-CN" altLang="en-US" sz="2800" dirty="0" smtClean="0"/>
              <a:t>：经过</a:t>
            </a:r>
            <a:r>
              <a:rPr lang="zh-CN" altLang="en-US" sz="2800" dirty="0"/>
              <a:t>每条</a:t>
            </a:r>
            <a:r>
              <a:rPr lang="zh-CN" altLang="en-US" sz="2800" dirty="0" smtClean="0"/>
              <a:t>边恰好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次的回路（一笔画问题）</a:t>
            </a:r>
            <a:endParaRPr lang="zh-CN" altLang="en-US" sz="2800" dirty="0"/>
          </a:p>
          <a:p>
            <a:r>
              <a:rPr lang="zh-CN" altLang="en-US" sz="2800" dirty="0"/>
              <a:t>欧拉回路</a:t>
            </a:r>
            <a:r>
              <a:rPr lang="zh-CN" altLang="en-US" sz="2800" dirty="0" smtClean="0"/>
              <a:t>存在 </a:t>
            </a:r>
            <a:r>
              <a:rPr lang="en-US" altLang="zh-CN" sz="2800" dirty="0" smtClean="0">
                <a:sym typeface="Wingdings" panose="05000000000000000000" pitchFamily="2" charset="2"/>
              </a:rPr>
              <a:t> </a:t>
            </a:r>
            <a:r>
              <a:rPr lang="zh-CN" altLang="en-US" sz="2800" dirty="0" smtClean="0"/>
              <a:t>连通图中每个</a:t>
            </a:r>
            <a:r>
              <a:rPr lang="zh-CN" altLang="en-US" sz="2800" dirty="0"/>
              <a:t>点的度数都是偶数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初始时，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号点入栈。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依次把与栈顶节点有未标记的边相连的节点入栈并递归，递归前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标记该边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如果当前栈顶结点出发已经没有未标记边，把该节点出栈，并记录到答案序列中。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重复上述步骤直到栈为空。</a:t>
            </a:r>
          </a:p>
          <a:p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倒序输出答案序列，就是一条欧拉回路。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351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道路与航线</a:t>
            </a:r>
            <a:r>
              <a:rPr lang="en-US" altLang="zh-CN" sz="2800" dirty="0" smtClean="0">
                <a:solidFill>
                  <a:schemeClr val="tx1"/>
                </a:solidFill>
              </a:rPr>
              <a:t>(USACO2011 Jan Gold)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sz="2200" dirty="0"/>
              <a:t>题目描述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Farmer </a:t>
            </a:r>
            <a:r>
              <a:rPr lang="en-US" altLang="zh-CN" sz="2200" dirty="0"/>
              <a:t>John</a:t>
            </a:r>
            <a:r>
              <a:rPr lang="zh-CN" altLang="en-US" sz="2200" dirty="0"/>
              <a:t>正在一个新的销售区域对他的牛奶销售方案进行调查。他想把牛奶送到</a:t>
            </a:r>
            <a:r>
              <a:rPr lang="en-US" altLang="zh-CN" sz="2200" dirty="0"/>
              <a:t>T</a:t>
            </a:r>
            <a:r>
              <a:rPr lang="zh-CN" altLang="en-US" sz="2200" dirty="0"/>
              <a:t>个</a:t>
            </a:r>
            <a:r>
              <a:rPr lang="zh-CN" altLang="en-US" sz="2200" dirty="0" smtClean="0"/>
              <a:t>城镇</a:t>
            </a:r>
            <a:r>
              <a:rPr lang="en-US" altLang="zh-CN" sz="2200" dirty="0" smtClean="0"/>
              <a:t>(</a:t>
            </a:r>
            <a:r>
              <a:rPr lang="en-US" altLang="zh-CN" sz="2200" dirty="0"/>
              <a:t>1&lt;=T&lt;=25,000</a:t>
            </a:r>
            <a:r>
              <a:rPr lang="zh-CN" altLang="en-US" sz="2200" dirty="0"/>
              <a:t>，编号为</a:t>
            </a:r>
            <a:r>
              <a:rPr lang="en-US" altLang="zh-CN" sz="2200" dirty="0"/>
              <a:t>1~T)</a:t>
            </a:r>
            <a:r>
              <a:rPr lang="zh-CN" altLang="en-US" sz="2200" dirty="0"/>
              <a:t>。这些城镇之间通过</a:t>
            </a:r>
            <a:r>
              <a:rPr lang="en-US" altLang="zh-CN" sz="2200" dirty="0"/>
              <a:t>R</a:t>
            </a:r>
            <a:r>
              <a:rPr lang="zh-CN" altLang="en-US" sz="2200" dirty="0"/>
              <a:t>条道路 </a:t>
            </a:r>
            <a:r>
              <a:rPr lang="en-US" altLang="zh-CN" sz="2200" dirty="0"/>
              <a:t>(1&lt;=R&lt;=50,000</a:t>
            </a:r>
            <a:r>
              <a:rPr lang="zh-CN" altLang="en-US" sz="2200" dirty="0"/>
              <a:t>，编号为</a:t>
            </a:r>
            <a:r>
              <a:rPr lang="en-US" altLang="zh-CN" sz="2200" dirty="0"/>
              <a:t>1~R) </a:t>
            </a:r>
            <a:r>
              <a:rPr lang="zh-CN" altLang="en-US" sz="2200" dirty="0"/>
              <a:t>和</a:t>
            </a:r>
            <a:r>
              <a:rPr lang="en-US" altLang="zh-CN" sz="2200" dirty="0"/>
              <a:t>P</a:t>
            </a:r>
            <a:r>
              <a:rPr lang="zh-CN" altLang="en-US" sz="2200" dirty="0"/>
              <a:t>条航线 </a:t>
            </a:r>
            <a:r>
              <a:rPr lang="en-US" altLang="zh-CN" sz="2200" dirty="0"/>
              <a:t>(1&lt;=P&lt;=50,000</a:t>
            </a:r>
            <a:r>
              <a:rPr lang="zh-CN" altLang="en-US" sz="2200" dirty="0"/>
              <a:t>，编号为</a:t>
            </a:r>
            <a:r>
              <a:rPr lang="en-US" altLang="zh-CN" sz="2200" dirty="0"/>
              <a:t>1~P) </a:t>
            </a:r>
            <a:r>
              <a:rPr lang="zh-CN" altLang="en-US" sz="2200" dirty="0"/>
              <a:t>连接。</a:t>
            </a:r>
          </a:p>
          <a:p>
            <a:r>
              <a:rPr lang="zh-CN" altLang="en-US" sz="2200" dirty="0"/>
              <a:t>每条道路</a:t>
            </a:r>
            <a:r>
              <a:rPr lang="en-US" altLang="zh-CN" sz="2200" dirty="0" err="1"/>
              <a:t>i</a:t>
            </a:r>
            <a:r>
              <a:rPr lang="zh-CN" altLang="en-US" sz="2200" dirty="0"/>
              <a:t>或者航线</a:t>
            </a:r>
            <a:r>
              <a:rPr lang="en-US" altLang="zh-CN" sz="2200" dirty="0" err="1"/>
              <a:t>i</a:t>
            </a:r>
            <a:r>
              <a:rPr lang="zh-CN" altLang="en-US" sz="2200" dirty="0"/>
              <a:t>连接城镇</a:t>
            </a:r>
            <a:r>
              <a:rPr lang="en-US" altLang="zh-CN" sz="2200" dirty="0"/>
              <a:t>Ai (1&lt;=Ai&lt;=T)</a:t>
            </a:r>
            <a:r>
              <a:rPr lang="zh-CN" altLang="en-US" sz="2200" dirty="0"/>
              <a:t>和</a:t>
            </a:r>
            <a:r>
              <a:rPr lang="en-US" altLang="zh-CN" sz="2200" dirty="0"/>
              <a:t>Bi (1&lt;=Bi&lt;=T)</a:t>
            </a:r>
            <a:r>
              <a:rPr lang="zh-CN" altLang="en-US" sz="2200" dirty="0"/>
              <a:t>，花费为</a:t>
            </a:r>
            <a:r>
              <a:rPr lang="en-US" altLang="zh-CN" sz="2200" dirty="0"/>
              <a:t>Ci</a:t>
            </a:r>
            <a:r>
              <a:rPr lang="zh-CN" altLang="en-US" sz="2200" dirty="0"/>
              <a:t>。对于道路，</a:t>
            </a:r>
            <a:r>
              <a:rPr lang="en-US" altLang="zh-CN" sz="2200" dirty="0"/>
              <a:t>0 &lt;= Ci &lt;= 10,000</a:t>
            </a:r>
            <a:r>
              <a:rPr lang="zh-CN" altLang="en-US" sz="2200" dirty="0"/>
              <a:t>；然而航线的花费很神奇，花费</a:t>
            </a:r>
            <a:r>
              <a:rPr lang="en-US" altLang="zh-CN" sz="2200" dirty="0"/>
              <a:t>Ci</a:t>
            </a:r>
            <a:r>
              <a:rPr lang="zh-CN" altLang="en-US" sz="2200" dirty="0"/>
              <a:t>可能是负数</a:t>
            </a:r>
            <a:r>
              <a:rPr lang="en-US" altLang="zh-CN" sz="2200" dirty="0"/>
              <a:t>(-10,000&lt;=Ci&lt;=10,000)</a:t>
            </a:r>
            <a:r>
              <a:rPr lang="zh-CN" altLang="en-US" sz="2200" dirty="0"/>
              <a:t>。道路是双向的，航线是单向的。</a:t>
            </a:r>
          </a:p>
          <a:p>
            <a:r>
              <a:rPr lang="zh-CN" altLang="en-US" sz="2200" dirty="0"/>
              <a:t>事实上，由于最近恐怖主义太嚣张，为了社会和谐，出台了一些政策保证：如果有一条航线可以从</a:t>
            </a:r>
            <a:r>
              <a:rPr lang="en-US" altLang="zh-CN" sz="2200" dirty="0"/>
              <a:t>Ai</a:t>
            </a:r>
            <a:r>
              <a:rPr lang="zh-CN" altLang="en-US" sz="2200" dirty="0"/>
              <a:t>到</a:t>
            </a:r>
            <a:r>
              <a:rPr lang="en-US" altLang="zh-CN" sz="2200" dirty="0"/>
              <a:t>Bi</a:t>
            </a:r>
            <a:r>
              <a:rPr lang="zh-CN" altLang="en-US" sz="2200" dirty="0"/>
              <a:t>，那么不可能通过一些道路和航线从</a:t>
            </a:r>
            <a:r>
              <a:rPr lang="en-US" altLang="zh-CN" sz="2200" dirty="0"/>
              <a:t>Bi</a:t>
            </a:r>
            <a:r>
              <a:rPr lang="zh-CN" altLang="en-US" sz="2200" dirty="0"/>
              <a:t>回到</a:t>
            </a:r>
            <a:r>
              <a:rPr lang="en-US" altLang="zh-CN" sz="2200" dirty="0"/>
              <a:t>Ai</a:t>
            </a:r>
            <a:r>
              <a:rPr lang="zh-CN" altLang="en-US" sz="2200" dirty="0"/>
              <a:t>。由于</a:t>
            </a:r>
            <a:r>
              <a:rPr lang="en-US" altLang="zh-CN" sz="2200" dirty="0"/>
              <a:t>FJ</a:t>
            </a:r>
            <a:r>
              <a:rPr lang="zh-CN" altLang="en-US" sz="2200" dirty="0"/>
              <a:t>的奶牛世界公认十分给力，他需要运送奶牛到每一个城镇。他想找到从发送中心城镇</a:t>
            </a:r>
            <a:r>
              <a:rPr lang="en-US" altLang="zh-CN" sz="2200" dirty="0"/>
              <a:t>S(1&lt;=S&lt;=T) </a:t>
            </a:r>
            <a:r>
              <a:rPr lang="zh-CN" altLang="en-US" sz="2200" dirty="0"/>
              <a:t>把奶牛送到每个城镇的最便宜的方案，或者知道这是不可能的。 </a:t>
            </a:r>
            <a:endParaRPr lang="en-US" altLang="zh-CN" sz="2200" dirty="0" smtClean="0"/>
          </a:p>
          <a:p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注：直接使用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SPFA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算法（包括各类优化）超时。</a:t>
            </a:r>
            <a:endParaRPr lang="zh-CN" altLang="en-US" sz="2400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403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道路与航线</a:t>
            </a:r>
            <a:r>
              <a:rPr lang="en-US" altLang="zh-CN" sz="2800" dirty="0" smtClean="0">
                <a:solidFill>
                  <a:schemeClr val="tx1"/>
                </a:solidFill>
              </a:rPr>
              <a:t>(USACO2011 Jan Gold)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sz="2200" dirty="0"/>
              <a:t>如果只把双向边“道路”添加到图里，会形成许多个无向连通块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200" dirty="0" smtClean="0"/>
              <a:t>把</a:t>
            </a:r>
            <a:r>
              <a:rPr lang="zh-CN" altLang="en-US" sz="2200" dirty="0"/>
              <a:t>每个连通块缩</a:t>
            </a:r>
            <a:r>
              <a:rPr lang="zh-CN" altLang="en-US" sz="2200" dirty="0" smtClean="0"/>
              <a:t>点后</a:t>
            </a:r>
            <a:r>
              <a:rPr lang="zh-CN" altLang="en-US" sz="2200" dirty="0"/>
              <a:t>再把单向边“航线”添加到图里，</a:t>
            </a:r>
            <a:r>
              <a:rPr lang="zh-CN" altLang="en-US" sz="2200" dirty="0" smtClean="0"/>
              <a:t>此时形成一</a:t>
            </a:r>
            <a:r>
              <a:rPr lang="zh-CN" altLang="en-US" sz="2200" dirty="0"/>
              <a:t>个有向无环图。</a:t>
            </a:r>
          </a:p>
          <a:p>
            <a:r>
              <a:rPr lang="zh-CN" altLang="en-US" sz="2200" dirty="0"/>
              <a:t>所以我们统计所有连通块的入度，用拓扑序</a:t>
            </a:r>
            <a:r>
              <a:rPr lang="en-US" altLang="zh-CN" sz="2200" dirty="0"/>
              <a:t>DP</a:t>
            </a:r>
            <a:r>
              <a:rPr lang="zh-CN" altLang="en-US" sz="2200" dirty="0" smtClean="0"/>
              <a:t>来处理整个图。</a:t>
            </a:r>
            <a:endParaRPr lang="en-US" altLang="zh-CN" sz="2200" dirty="0" smtClean="0"/>
          </a:p>
          <a:p>
            <a:r>
              <a:rPr lang="zh-CN" altLang="en-US" sz="2200" dirty="0" smtClean="0"/>
              <a:t>对于无</a:t>
            </a:r>
            <a:r>
              <a:rPr lang="zh-CN" altLang="en-US" sz="2200" dirty="0"/>
              <a:t>向连通块内部，由于都是正权边，就可以使用堆优化的</a:t>
            </a:r>
            <a:r>
              <a:rPr lang="en-US" altLang="zh-CN" sz="2200" dirty="0" err="1"/>
              <a:t>Dijkstra</a:t>
            </a:r>
            <a:r>
              <a:rPr lang="zh-CN" altLang="en-US" sz="2200" dirty="0"/>
              <a:t>算法处理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处理一个连通块的方法是：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连通</a:t>
            </a:r>
            <a:r>
              <a:rPr lang="zh-CN" altLang="en-US" sz="2200" dirty="0">
                <a:latin typeface="Cambria Math" panose="02040503050406030204" pitchFamily="18" charset="0"/>
                <a:ea typeface="楷体" panose="02010609060101010101" pitchFamily="49" charset="-122"/>
              </a:rPr>
              <a:t>块内的所</a:t>
            </a:r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有点入</a:t>
            </a:r>
            <a:r>
              <a:rPr lang="zh-CN" altLang="en-US" sz="2200" dirty="0">
                <a:latin typeface="Cambria Math" panose="02040503050406030204" pitchFamily="18" charset="0"/>
                <a:ea typeface="楷体" panose="02010609060101010101" pitchFamily="49" charset="-122"/>
              </a:rPr>
              <a:t>堆</a:t>
            </a:r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，对</a:t>
            </a:r>
            <a:r>
              <a:rPr lang="zh-CN" altLang="en-US" sz="2200" dirty="0">
                <a:latin typeface="Cambria Math" panose="02040503050406030204" pitchFamily="18" charset="0"/>
                <a:ea typeface="楷体" panose="02010609060101010101" pitchFamily="49" charset="-122"/>
              </a:rPr>
              <a:t>这个连通块做一次多</a:t>
            </a:r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源的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Heap-</a:t>
            </a:r>
            <a:r>
              <a:rPr lang="en-US" altLang="zh-CN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Dijkstra</a:t>
            </a:r>
            <a:r>
              <a:rPr lang="zh-CN" altLang="en-US" sz="2200" dirty="0">
                <a:latin typeface="Cambria Math" panose="02040503050406030204" pitchFamily="18" charset="0"/>
                <a:ea typeface="楷体" panose="02010609060101010101" pitchFamily="49" charset="-122"/>
              </a:rPr>
              <a:t>算法</a:t>
            </a:r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Heap-</a:t>
            </a:r>
            <a:r>
              <a:rPr lang="en-US" altLang="zh-CN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Dijkstra</a:t>
            </a:r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200" dirty="0">
                <a:latin typeface="Cambria Math" panose="02040503050406030204" pitchFamily="18" charset="0"/>
                <a:ea typeface="楷体" panose="02010609060101010101" pitchFamily="49" charset="-122"/>
              </a:rPr>
              <a:t>过程中，如果访问到到连通块内的点，直接更新距离并调整堆</a:t>
            </a:r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；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如果</a:t>
            </a:r>
            <a:r>
              <a:rPr lang="zh-CN" altLang="en-US" sz="2200" dirty="0">
                <a:latin typeface="Cambria Math" panose="02040503050406030204" pitchFamily="18" charset="0"/>
                <a:ea typeface="楷体" panose="02010609060101010101" pitchFamily="49" charset="-122"/>
              </a:rPr>
              <a:t>访问到另一个连通块的点，同样更新距离，但是不入堆，并且还要把那个连通块的入度减一，若此时其入度为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sz="2200" dirty="0">
                <a:latin typeface="Cambria Math" panose="02040503050406030204" pitchFamily="18" charset="0"/>
                <a:ea typeface="楷体" panose="02010609060101010101" pitchFamily="49" charset="-122"/>
              </a:rPr>
              <a:t>，把它加入到队尾</a:t>
            </a:r>
            <a:r>
              <a:rPr lang="zh-CN" altLang="en-US" sz="22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zh-CN" altLang="en-US" sz="2200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9597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r>
              <a:rPr lang="en-US" altLang="zh-CN" dirty="0" smtClean="0"/>
              <a:t>(Minimum Spanning Trees)</a:t>
            </a:r>
            <a:endParaRPr lang="en-US" altLang="zh-CN" dirty="0"/>
          </a:p>
          <a:p>
            <a:pPr lvl="1"/>
            <a:r>
              <a:rPr lang="zh-CN" altLang="en-US" dirty="0" smtClean="0"/>
              <a:t>求带权无向图的一棵子树，包含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条边，边权之和最小。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Kruskal</a:t>
            </a:r>
            <a:r>
              <a:rPr lang="en-US" altLang="zh-CN" dirty="0" smtClean="0"/>
              <a:t> O(</a:t>
            </a:r>
            <a:r>
              <a:rPr lang="en-US" altLang="zh-CN" dirty="0" err="1" smtClean="0"/>
              <a:t>MlogN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Prim O(N^2)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75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图的存储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邻接矩阵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二维数组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]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O(n^2)</a:t>
                </a:r>
                <a:r>
                  <a:rPr lang="zh-CN" altLang="en-US" dirty="0" smtClean="0"/>
                  <a:t>，注意重边</a:t>
                </a:r>
              </a:p>
              <a:p>
                <a:r>
                  <a:rPr lang="zh-CN" altLang="en-US" dirty="0"/>
                  <a:t>邻接表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表头数组</a:t>
                </a:r>
                <a:r>
                  <a:rPr lang="en-US" altLang="zh-CN" dirty="0"/>
                  <a:t>head[N](</a:t>
                </a:r>
                <a:r>
                  <a:rPr lang="zh-CN" altLang="en-US" dirty="0"/>
                  <a:t>指向从某点出发的第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条边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边</a:t>
                </a:r>
                <a:r>
                  <a:rPr lang="zh-CN" altLang="en-US" dirty="0"/>
                  <a:t>集大小</a:t>
                </a:r>
                <a:r>
                  <a:rPr lang="en-US" altLang="zh-CN" dirty="0"/>
                  <a:t>tot</a:t>
                </a:r>
              </a:p>
              <a:p>
                <a:pPr lvl="1"/>
                <a:r>
                  <a:rPr lang="zh-CN" altLang="en-US" dirty="0"/>
                  <a:t>边集数组</a:t>
                </a:r>
                <a:r>
                  <a:rPr lang="en-US" altLang="zh-CN" dirty="0" err="1"/>
                  <a:t>ver</a:t>
                </a:r>
                <a:r>
                  <a:rPr lang="en-US" altLang="zh-CN" dirty="0"/>
                  <a:t>[M](</a:t>
                </a:r>
                <a:r>
                  <a:rPr lang="zh-CN" altLang="en-US" dirty="0"/>
                  <a:t>边的出点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edge[M](</a:t>
                </a:r>
                <a:r>
                  <a:rPr lang="zh-CN" altLang="en-US" dirty="0"/>
                  <a:t>边权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next[M](</a:t>
                </a:r>
                <a:r>
                  <a:rPr lang="zh-CN" altLang="en-US" dirty="0"/>
                  <a:t>指针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1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76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以任意一个点为基准点</a:t>
            </a:r>
            <a:endParaRPr lang="en-US" altLang="zh-CN" dirty="0" smtClean="0"/>
          </a:p>
          <a:p>
            <a:r>
              <a:rPr lang="zh-CN" altLang="en-US" dirty="0" smtClean="0"/>
              <a:t>节点分为两组：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MST</a:t>
            </a:r>
            <a:r>
              <a:rPr lang="zh-CN" altLang="en-US" dirty="0" smtClean="0"/>
              <a:t>上到基准点的路径已经确定的点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尚未在</a:t>
            </a:r>
            <a:r>
              <a:rPr lang="en-US" altLang="zh-CN" dirty="0" smtClean="0"/>
              <a:t>MST</a:t>
            </a:r>
            <a:r>
              <a:rPr lang="zh-CN" altLang="en-US" dirty="0" smtClean="0"/>
              <a:t>中与基准点相连的点</a:t>
            </a:r>
            <a:endParaRPr lang="en-US" altLang="zh-CN" dirty="0" smtClean="0"/>
          </a:p>
          <a:p>
            <a:r>
              <a:rPr lang="zh-CN" altLang="en-US" dirty="0" smtClean="0"/>
              <a:t>不断从第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组中选择与第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组距离最近的点</a:t>
            </a:r>
            <a:r>
              <a:rPr lang="zh-CN" altLang="en-US" dirty="0"/>
              <a:t>加入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，本质也是贪心，</a:t>
            </a:r>
            <a:r>
              <a:rPr lang="en-US" altLang="zh-CN" dirty="0" smtClean="0"/>
              <a:t>O(N^2)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292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利用并查集，起初每个点各自构成一个集合</a:t>
            </a:r>
            <a:endParaRPr lang="en-US" altLang="zh-CN" dirty="0" smtClean="0"/>
          </a:p>
          <a:p>
            <a:r>
              <a:rPr lang="zh-CN" altLang="en-US" dirty="0"/>
              <a:t>所有边按照边权从小到大</a:t>
            </a:r>
            <a:r>
              <a:rPr lang="zh-CN" altLang="en-US" dirty="0" smtClean="0"/>
              <a:t>排序，依次扫描</a:t>
            </a:r>
            <a:endParaRPr lang="en-US" altLang="zh-CN" dirty="0" smtClean="0"/>
          </a:p>
          <a:p>
            <a:r>
              <a:rPr lang="zh-CN" altLang="en-US" dirty="0" smtClean="0"/>
              <a:t>若当前扫描到的边连接两个不同的点集，合并</a:t>
            </a:r>
            <a:endParaRPr lang="en-US" altLang="zh-CN" dirty="0" smtClean="0"/>
          </a:p>
          <a:p>
            <a:r>
              <a:rPr lang="zh-CN" altLang="en-US" dirty="0" smtClean="0"/>
              <a:t>本质也是贪心，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算法相比，没有基准点，该算法是不断选择两个距离最近的集合进行合并的过程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552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TYVJ1659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www.tyvj.cn/p/1659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最终消耗的能量是 </a:t>
            </a:r>
            <a:r>
              <a:rPr lang="en-US" altLang="zh-CN" dirty="0" err="1" smtClean="0"/>
              <a:t>Σt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)+t(root)</a:t>
            </a:r>
          </a:p>
          <a:p>
            <a:r>
              <a:rPr lang="zh-CN" altLang="en-US" dirty="0"/>
              <a:t>每条</a:t>
            </a:r>
            <a:r>
              <a:rPr lang="zh-CN" altLang="en-US" dirty="0" smtClean="0"/>
              <a:t>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/>
              <a:t>)</a:t>
            </a:r>
            <a:r>
              <a:rPr lang="zh-CN" altLang="en-US" dirty="0" smtClean="0"/>
              <a:t>的边权定义为</a:t>
            </a:r>
            <a:r>
              <a:rPr lang="en-US" altLang="zh-CN" dirty="0" smtClean="0"/>
              <a:t>t(x)+t(y)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MST</a:t>
            </a:r>
          </a:p>
          <a:p>
            <a:r>
              <a:rPr lang="zh-CN" altLang="en-US" dirty="0" smtClean="0"/>
              <a:t>再加上最小雪坑的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值就是答案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615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TYVJ1391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题意：给定一棵树，把它扩充为完全图，使得图的</a:t>
            </a:r>
            <a:r>
              <a:rPr lang="en-US" altLang="zh-CN" sz="2800" dirty="0" smtClean="0"/>
              <a:t>MST</a:t>
            </a:r>
            <a:r>
              <a:rPr lang="zh-CN" altLang="en-US" sz="2800" dirty="0" smtClean="0"/>
              <a:t>仍为这棵树。求边权和最小的扩充方法。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对给定树上的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条边模拟一遍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Kruskal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，通过边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合并两个并查集时，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集合中的每个点到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集合中的每个点添加一条长度为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)+1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的边。</a:t>
            </a:r>
            <a:endParaRPr lang="zh-CN" altLang="en-US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771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POJ1639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题意</a:t>
            </a:r>
            <a:r>
              <a:rPr lang="zh-CN" altLang="en-US" sz="2800" dirty="0"/>
              <a:t>：求</a:t>
            </a:r>
            <a:r>
              <a:rPr lang="en-US" altLang="zh-CN" sz="2800" dirty="0" smtClean="0"/>
              <a:t>n&lt;=30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点的</a:t>
            </a:r>
            <a:r>
              <a:rPr lang="zh-CN" altLang="en-US" sz="2800" dirty="0" smtClean="0"/>
              <a:t>图的</a:t>
            </a:r>
            <a:r>
              <a:rPr lang="en-US" altLang="zh-CN" sz="2800" dirty="0" smtClean="0"/>
              <a:t>MST</a:t>
            </a:r>
            <a:r>
              <a:rPr lang="zh-CN" altLang="en-US" sz="2800" dirty="0" smtClean="0"/>
              <a:t>，满足根节点的度数</a:t>
            </a:r>
            <a:r>
              <a:rPr lang="en-US" altLang="zh-CN" sz="2800" dirty="0" smtClean="0"/>
              <a:t>&lt;=S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去掉根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节点，对得到的每个连通分量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求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MST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并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对每个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连通分量选择一个到根节点距离最近的点连到根节点上，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此时得到的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生成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树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已经满足度数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&lt;=S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Cambria Math" panose="02040503050406030204" pitchFamily="18" charset="0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枚举每个点，若该点与根节点有边相连，设长度为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D1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，设该点在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中到根节点的路径上的最长边长度为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D2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。找出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D2-D1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最大的点，若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D2-D1&gt;0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，删除边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D2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，加入边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D1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，形成一棵更小的生成树；若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D2-D1&lt;=0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，说明当前方案已经最优。</a:t>
            </a:r>
          </a:p>
          <a:p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3. 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重复第二步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次，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为第一步后根节点还能连边的条数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857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TYVJ2054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颗宝石，编号为</a:t>
            </a:r>
            <a:r>
              <a:rPr lang="en-US" altLang="zh-CN" sz="2800" dirty="0"/>
              <a:t>0~N-1</a:t>
            </a:r>
            <a:r>
              <a:rPr lang="zh-CN" altLang="en-US" sz="2800" dirty="0"/>
              <a:t>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颗宝石的能量是</a:t>
            </a:r>
            <a:r>
              <a:rPr lang="en-US" altLang="zh-CN" sz="2800" dirty="0"/>
              <a:t>Ai</a:t>
            </a:r>
            <a:r>
              <a:rPr lang="zh-CN" altLang="en-US" sz="2800" dirty="0"/>
              <a:t>。如果</a:t>
            </a:r>
            <a:r>
              <a:rPr lang="en-US" altLang="zh-CN" sz="2800" dirty="0"/>
              <a:t>Ai&gt;0</a:t>
            </a:r>
            <a:r>
              <a:rPr lang="zh-CN" altLang="en-US" sz="2800" dirty="0" smtClean="0"/>
              <a:t>，则需要</a:t>
            </a:r>
            <a:r>
              <a:rPr lang="zh-CN" altLang="en-US" sz="2800" dirty="0"/>
              <a:t>把</a:t>
            </a:r>
            <a:r>
              <a:rPr lang="en-US" altLang="zh-CN" sz="2800" dirty="0"/>
              <a:t>Ai</a:t>
            </a:r>
            <a:r>
              <a:rPr lang="zh-CN" altLang="en-US" sz="2800" dirty="0"/>
              <a:t>的能量传给其它宝石；如果</a:t>
            </a:r>
            <a:r>
              <a:rPr lang="en-US" altLang="zh-CN" sz="2800" dirty="0"/>
              <a:t>Ai&lt;0</a:t>
            </a:r>
            <a:r>
              <a:rPr lang="zh-CN" altLang="en-US" sz="2800" dirty="0" smtClean="0"/>
              <a:t>，则需要</a:t>
            </a:r>
            <a:r>
              <a:rPr lang="zh-CN" altLang="en-US" sz="2800" dirty="0"/>
              <a:t>从其它宝石处获取</a:t>
            </a:r>
            <a:r>
              <a:rPr lang="en-US" altLang="zh-CN" sz="2800" dirty="0"/>
              <a:t>-Ai</a:t>
            </a:r>
            <a:r>
              <a:rPr lang="zh-CN" altLang="en-US" sz="2800" dirty="0"/>
              <a:t>的能量。保证∑</a:t>
            </a:r>
            <a:r>
              <a:rPr lang="en-US" altLang="zh-CN" sz="2800" dirty="0"/>
              <a:t>Ai =0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只有</a:t>
            </a:r>
            <a:r>
              <a:rPr lang="en-US" altLang="zh-CN" sz="2800" dirty="0"/>
              <a:t>M</a:t>
            </a:r>
            <a:r>
              <a:rPr lang="zh-CN" altLang="en-US" sz="2800" dirty="0"/>
              <a:t>对宝石之间可以互相传递能量，其中第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对宝石之间无论传递多少能量，都要花费</a:t>
            </a:r>
            <a:r>
              <a:rPr lang="en-US" altLang="zh-CN" sz="2800" dirty="0" err="1"/>
              <a:t>Ti</a:t>
            </a:r>
            <a:r>
              <a:rPr lang="zh-CN" altLang="en-US" sz="2800" dirty="0"/>
              <a:t>的代价</a:t>
            </a:r>
            <a:r>
              <a:rPr lang="zh-CN" altLang="en-US" sz="2800" dirty="0" smtClean="0"/>
              <a:t>。求使</a:t>
            </a:r>
            <a:r>
              <a:rPr lang="zh-CN" altLang="en-US" sz="2800" dirty="0"/>
              <a:t>所有宝石的能量都</a:t>
            </a:r>
            <a:r>
              <a:rPr lang="zh-CN" altLang="en-US" sz="2800" dirty="0" smtClean="0"/>
              <a:t>相同的最小代价？</a:t>
            </a:r>
            <a:r>
              <a:rPr lang="en-US" altLang="zh-CN" sz="2800" dirty="0" smtClean="0"/>
              <a:t>(N&lt;=16)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每个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∑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Ai =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的子图内传递能量的最小代价是其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MST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最终整个图可能分成若干块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∑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Ai =0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子图分别传递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以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∑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Ai =0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子图为物品做二进制集合的状压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700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BZOJ1977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题意：求严格次小生成树。</a:t>
            </a:r>
            <a:endParaRPr lang="en-US" altLang="zh-CN" sz="2800" dirty="0" smtClean="0"/>
          </a:p>
          <a:p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Method 1: 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求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MST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，枚举删哪条边然后再求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MST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O(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NMlogN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400" dirty="0">
                <a:latin typeface="Cambria Math" panose="02040503050406030204" pitchFamily="18" charset="0"/>
                <a:ea typeface="楷体" panose="02010609060101010101" pitchFamily="49" charset="-122"/>
              </a:rPr>
              <a:t>求出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的次小生成树不一定严格次小。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Method 2: 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求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MST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，枚举不在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MST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上的边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，求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MST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中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u-v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路径上最大的边，把该边去掉加入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可得到一个备选答案。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O(NM)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，可以求严格次小，也可以求非严格的。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Method 3: 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在上一个方法的基础上，采用倍增法求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MST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中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u-v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路径上的最大边。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O(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MlogN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，倍增法很重要！</a:t>
            </a:r>
            <a:endParaRPr lang="zh-CN" altLang="en-US" sz="2400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446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树上的倍增法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/>
              <a:t> </a:t>
            </a:r>
            <a:r>
              <a:rPr lang="zh-CN" altLang="en-US" dirty="0" smtClean="0"/>
              <a:t>表示节点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2^j</a:t>
            </a:r>
            <a:r>
              <a:rPr lang="zh-CN" altLang="en-US" dirty="0" smtClean="0"/>
              <a:t>倍祖先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</a:t>
            </a:r>
            <a:r>
              <a:rPr lang="zh-CN" altLang="en-US" dirty="0" smtClean="0"/>
              <a:t>父亲，</a:t>
            </a:r>
            <a:r>
              <a:rPr lang="en-US" altLang="zh-CN" dirty="0" smtClean="0"/>
              <a:t>fa[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 </a:t>
            </a:r>
            <a:r>
              <a:rPr lang="zh-CN" altLang="en-US" dirty="0" smtClean="0"/>
              <a:t>祖父，</a:t>
            </a:r>
            <a:r>
              <a:rPr lang="en-US" altLang="zh-CN" dirty="0" smtClean="0"/>
              <a:t>fa[fa[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][1]][0] </a:t>
            </a:r>
            <a:r>
              <a:rPr lang="zh-CN" altLang="en-US" dirty="0" smtClean="0"/>
              <a:t>曾祖父</a:t>
            </a:r>
            <a:endParaRPr lang="en-US" altLang="zh-CN" dirty="0"/>
          </a:p>
          <a:p>
            <a:pPr lvl="1"/>
            <a:r>
              <a:rPr lang="zh-CN" altLang="en-US" dirty="0" smtClean="0"/>
              <a:t>类似地，可以用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维护从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路径上的信息</a:t>
            </a:r>
            <a:endParaRPr lang="en-US" altLang="zh-CN" dirty="0" smtClean="0"/>
          </a:p>
          <a:p>
            <a:r>
              <a:rPr lang="en-US" altLang="zh-CN" dirty="0" smtClean="0"/>
              <a:t>BFS</a:t>
            </a:r>
            <a:r>
              <a:rPr lang="zh-CN" altLang="en-US" dirty="0" smtClean="0"/>
              <a:t>求</a:t>
            </a:r>
            <a:r>
              <a:rPr lang="en-US" altLang="zh-CN" dirty="0" smtClean="0"/>
              <a:t>fa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时可确定</a:t>
            </a:r>
            <a:r>
              <a:rPr lang="en-US" altLang="zh-CN" dirty="0" smtClean="0"/>
              <a:t>fa[y][0]=x, fa[y][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]=fa[fa[y][i-1]][i-1]</a:t>
            </a:r>
            <a:endParaRPr lang="en-US" altLang="zh-CN" dirty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LCA(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首先把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调整到同一深度（依次尝试</a:t>
            </a:r>
            <a:r>
              <a:rPr lang="en-US" altLang="zh-CN" dirty="0" smtClean="0"/>
              <a:t>fa[x][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]~fa[x][0]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然后把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同时向上调整到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的子节点，返回</a:t>
            </a:r>
            <a:r>
              <a:rPr lang="en-US" altLang="zh-CN" dirty="0" smtClean="0"/>
              <a:t>fa[x][0]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370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r>
              <a:rPr lang="zh-CN" altLang="en-US" dirty="0" smtClean="0"/>
              <a:t>求法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20091"/>
            <a:ext cx="10519568" cy="4428309"/>
          </a:xfrm>
        </p:spPr>
        <p:txBody>
          <a:bodyPr/>
          <a:lstStyle/>
          <a:p>
            <a:r>
              <a:rPr lang="zh-CN" altLang="en-US" dirty="0" smtClean="0"/>
              <a:t>倍增法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静态，在线，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 – 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ST</a:t>
            </a:r>
            <a:r>
              <a:rPr lang="zh-CN" altLang="en-US" dirty="0" smtClean="0"/>
              <a:t>维护欧拉序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静态，在线，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 – O(1)</a:t>
            </a:r>
          </a:p>
          <a:p>
            <a:r>
              <a:rPr lang="en-US" altLang="zh-CN" dirty="0" smtClean="0"/>
              <a:t>Tarjan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静态，离线，</a:t>
            </a:r>
            <a:r>
              <a:rPr lang="en-US" altLang="zh-CN" dirty="0" smtClean="0"/>
              <a:t>O(N+M+Q)</a:t>
            </a:r>
          </a:p>
          <a:p>
            <a:r>
              <a:rPr lang="en-US" altLang="zh-CN" dirty="0" smtClean="0"/>
              <a:t>Link-Cut Tree (</a:t>
            </a:r>
            <a:r>
              <a:rPr lang="zh-CN" altLang="en-US" dirty="0" smtClean="0"/>
              <a:t>动态树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动</a:t>
            </a:r>
            <a:r>
              <a:rPr lang="zh-CN" altLang="en-US" dirty="0" smtClean="0"/>
              <a:t>态，在线，</a:t>
            </a:r>
            <a:r>
              <a:rPr lang="en-US" altLang="zh-CN" dirty="0" smtClean="0"/>
              <a:t>O(N) – 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，超出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讨论范围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5383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判定图中是否存在负环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SPFA</a:t>
            </a:r>
            <a:r>
              <a:rPr lang="zh-CN" altLang="en-US" dirty="0" smtClean="0"/>
              <a:t>求最短路的过程中</a:t>
            </a:r>
            <a:r>
              <a:rPr lang="en-US" altLang="zh-CN" dirty="0"/>
              <a:t>……</a:t>
            </a:r>
            <a:endParaRPr lang="en-US" altLang="zh-CN" dirty="0" smtClean="0"/>
          </a:p>
          <a:p>
            <a:r>
              <a:rPr lang="en-US" altLang="zh-CN" dirty="0" smtClean="0"/>
              <a:t>Method 1: </a:t>
            </a:r>
            <a:r>
              <a:rPr lang="en-US" altLang="zh-CN" sz="2000" dirty="0" smtClean="0"/>
              <a:t>(not recommend)</a:t>
            </a:r>
            <a:endParaRPr lang="en-US" altLang="zh-CN" dirty="0" smtClean="0"/>
          </a:p>
          <a:p>
            <a:r>
              <a:rPr lang="zh-CN" altLang="en-US" dirty="0" smtClean="0"/>
              <a:t>记录</a:t>
            </a:r>
            <a:r>
              <a:rPr lang="zh-CN" altLang="en-US" dirty="0"/>
              <a:t>每个点入队次数，若</a:t>
            </a:r>
            <a:r>
              <a:rPr lang="zh-CN" altLang="en-US" dirty="0" smtClean="0"/>
              <a:t>某点</a:t>
            </a:r>
            <a:r>
              <a:rPr lang="zh-CN" altLang="en-US" dirty="0"/>
              <a:t>入队超过</a:t>
            </a:r>
            <a:r>
              <a:rPr lang="en-US" altLang="zh-CN" dirty="0"/>
              <a:t>N</a:t>
            </a:r>
            <a:r>
              <a:rPr lang="zh-CN" altLang="en-US" dirty="0"/>
              <a:t>次说明有负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r>
              <a:rPr lang="en-US" altLang="zh-CN" dirty="0" smtClean="0"/>
              <a:t>Method 2: </a:t>
            </a:r>
            <a:r>
              <a:rPr lang="en-US" altLang="zh-CN" sz="2000" dirty="0" smtClean="0"/>
              <a:t>(recommend)</a:t>
            </a:r>
          </a:p>
          <a:p>
            <a:r>
              <a:rPr lang="zh-CN" altLang="en-US" dirty="0" smtClean="0"/>
              <a:t>记录每个点的最短路径包含的边数，超过</a:t>
            </a:r>
            <a:r>
              <a:rPr lang="en-US" altLang="zh-CN" dirty="0" smtClean="0"/>
              <a:t>N</a:t>
            </a:r>
            <a:r>
              <a:rPr lang="zh-CN" altLang="en-US" dirty="0" smtClean="0"/>
              <a:t>说明有负环</a:t>
            </a:r>
            <a:endParaRPr lang="en-US" altLang="zh-CN" dirty="0" smtClean="0"/>
          </a:p>
          <a:p>
            <a:r>
              <a:rPr lang="zh-CN" altLang="en-US" dirty="0" smtClean="0"/>
              <a:t>也可以卡内存、卡时间（爆了队列就判定有负环）</a:t>
            </a:r>
            <a:endParaRPr lang="en-US" altLang="zh-CN" dirty="0"/>
          </a:p>
          <a:p>
            <a:r>
              <a:rPr lang="zh-CN" altLang="en-US" dirty="0" smtClean="0"/>
              <a:t>以及使用栈版本、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版本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888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深度优先遍历</a:t>
            </a:r>
            <a:endParaRPr lang="en-US" altLang="zh-CN" dirty="0"/>
          </a:p>
          <a:p>
            <a:pPr lvl="1"/>
            <a:r>
              <a:rPr lang="zh-CN" altLang="en-US" dirty="0" smtClean="0"/>
              <a:t>访问标记避免重复、时间戳</a:t>
            </a:r>
            <a:r>
              <a:rPr lang="en-US" altLang="zh-CN" dirty="0" smtClean="0"/>
              <a:t>(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广度优先遍历</a:t>
            </a:r>
            <a:endParaRPr lang="en-US" altLang="zh-CN" dirty="0" smtClean="0"/>
          </a:p>
          <a:p>
            <a:pPr lvl="1"/>
            <a:r>
              <a:rPr lang="zh-CN" altLang="en-US" dirty="0"/>
              <a:t>循环</a:t>
            </a:r>
            <a:r>
              <a:rPr lang="zh-CN" altLang="en-US" dirty="0" smtClean="0"/>
              <a:t>队列、优先队列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边权为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的图上双端队列</a:t>
            </a:r>
            <a:endParaRPr lang="en-US" altLang="zh-CN" dirty="0" smtClean="0"/>
          </a:p>
          <a:p>
            <a:r>
              <a:rPr lang="zh-CN" altLang="en-US" dirty="0" smtClean="0"/>
              <a:t>拓扑排序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判定有向无环图</a:t>
            </a:r>
            <a:r>
              <a:rPr lang="en-US" altLang="zh-CN" dirty="0" smtClean="0"/>
              <a:t>(DAG)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964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zh-CN" altLang="en-US" dirty="0" smtClean="0"/>
              <a:t>约束系统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差分约束是求解</a:t>
            </a:r>
            <a:r>
              <a:rPr lang="en-US" altLang="zh-CN" dirty="0"/>
              <a:t>N</a:t>
            </a:r>
            <a:r>
              <a:rPr lang="zh-CN" altLang="en-US" dirty="0"/>
              <a:t>元一次特殊不等式组的一种方法。</a:t>
            </a:r>
          </a:p>
          <a:p>
            <a:r>
              <a:rPr lang="zh-CN" altLang="en-US" dirty="0"/>
              <a:t>差分约束系统包含</a:t>
            </a:r>
            <a:r>
              <a:rPr lang="en-US" altLang="zh-CN" dirty="0"/>
              <a:t>N</a:t>
            </a:r>
            <a:r>
              <a:rPr lang="zh-CN" altLang="en-US" dirty="0"/>
              <a:t>个变量和</a:t>
            </a:r>
            <a:r>
              <a:rPr lang="en-US" altLang="zh-CN" dirty="0"/>
              <a:t>M</a:t>
            </a:r>
            <a:r>
              <a:rPr lang="zh-CN" altLang="en-US" dirty="0"/>
              <a:t>个约束条件，每个约束条件都是一个</a:t>
            </a:r>
            <a:r>
              <a:rPr lang="zh-CN" altLang="en-US" dirty="0" smtClean="0"/>
              <a:t>关于两</a:t>
            </a:r>
            <a:r>
              <a:rPr lang="zh-CN" altLang="en-US" dirty="0"/>
              <a:t>个变量的一次不等式，每个不等式形如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]-X[j]&lt;=A[k]</a:t>
            </a:r>
            <a:r>
              <a:rPr lang="zh-CN" altLang="en-US" dirty="0"/>
              <a:t>，其中</a:t>
            </a:r>
            <a:r>
              <a:rPr lang="en-US" altLang="zh-CN" dirty="0"/>
              <a:t>1&lt;=</a:t>
            </a:r>
            <a:r>
              <a:rPr lang="en-US" altLang="zh-CN" dirty="0" err="1"/>
              <a:t>i,j</a:t>
            </a:r>
            <a:r>
              <a:rPr lang="en-US" altLang="zh-CN" dirty="0"/>
              <a:t>&lt;=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en-US" altLang="zh-CN" dirty="0"/>
              <a:t>&lt;=k&lt;=M</a:t>
            </a:r>
            <a:r>
              <a:rPr lang="zh-CN" altLang="en-US" dirty="0"/>
              <a:t>，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X[j]</a:t>
            </a:r>
            <a:r>
              <a:rPr lang="zh-CN" altLang="en-US" dirty="0"/>
              <a:t>为变量，</a:t>
            </a:r>
            <a:r>
              <a:rPr lang="en-US" altLang="zh-CN" dirty="0"/>
              <a:t>A[k]</a:t>
            </a:r>
            <a:r>
              <a:rPr lang="zh-CN" altLang="en-US" dirty="0"/>
              <a:t>为常数。</a:t>
            </a:r>
          </a:p>
          <a:p>
            <a:r>
              <a:rPr lang="zh-CN" altLang="en-US" dirty="0"/>
              <a:t>引理：若</a:t>
            </a:r>
            <a:r>
              <a:rPr lang="en-US" altLang="zh-CN" dirty="0"/>
              <a:t>{Xi}</a:t>
            </a:r>
            <a:r>
              <a:rPr lang="zh-CN" altLang="en-US" dirty="0"/>
              <a:t>为差分约束系统的一组解，</a:t>
            </a:r>
            <a:r>
              <a:rPr lang="en-US" altLang="zh-CN" dirty="0"/>
              <a:t>Δ</a:t>
            </a:r>
            <a:r>
              <a:rPr lang="zh-CN" altLang="en-US" dirty="0"/>
              <a:t>为常数，那么</a:t>
            </a:r>
            <a:r>
              <a:rPr lang="en-US" altLang="zh-CN" dirty="0"/>
              <a:t>{</a:t>
            </a:r>
            <a:r>
              <a:rPr lang="en-US" altLang="zh-CN" dirty="0" err="1"/>
              <a:t>Xi+Δ</a:t>
            </a:r>
            <a:r>
              <a:rPr lang="en-US" altLang="zh-CN" dirty="0"/>
              <a:t>}</a:t>
            </a:r>
            <a:r>
              <a:rPr lang="zh-CN" altLang="en-US" dirty="0"/>
              <a:t>也是一组解。</a:t>
            </a:r>
          </a:p>
          <a:p>
            <a:r>
              <a:rPr lang="zh-CN" altLang="en-US" dirty="0"/>
              <a:t>差分</a:t>
            </a:r>
            <a:r>
              <a:rPr lang="zh-CN" altLang="en-US" dirty="0" smtClean="0"/>
              <a:t>约束可以</a:t>
            </a:r>
            <a:r>
              <a:rPr lang="zh-CN" altLang="en-US" dirty="0"/>
              <a:t>转化为图论中的单源最短路问题求解。</a:t>
            </a:r>
          </a:p>
          <a:p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666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zh-CN" altLang="en-US" dirty="0" smtClean="0"/>
              <a:t>约束系统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zh-CN" altLang="en-US" dirty="0" smtClean="0"/>
              <a:t>约束系统中的每个</a:t>
            </a:r>
            <a:r>
              <a:rPr lang="zh-CN" altLang="en-US" dirty="0"/>
              <a:t>不等式都</a:t>
            </a:r>
            <a:r>
              <a:rPr lang="zh-CN" altLang="en-US" dirty="0" smtClean="0"/>
              <a:t>与最短路中的三角形不等式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[v</a:t>
            </a:r>
            <a:r>
              <a:rPr lang="en-US" altLang="zh-CN" dirty="0"/>
              <a:t>]&lt;=</a:t>
            </a:r>
            <a:r>
              <a:rPr lang="en-US" altLang="zh-CN" dirty="0" err="1"/>
              <a:t>dist</a:t>
            </a:r>
            <a:r>
              <a:rPr lang="en-US" altLang="zh-CN" dirty="0"/>
              <a:t>[u]+edge(</a:t>
            </a:r>
            <a:r>
              <a:rPr lang="en-US" altLang="zh-CN" dirty="0" err="1"/>
              <a:t>u,v</a:t>
            </a:r>
            <a:r>
              <a:rPr lang="en-US" altLang="zh-CN" dirty="0" smtClean="0"/>
              <a:t>) </a:t>
            </a:r>
            <a:r>
              <a:rPr lang="zh-CN" altLang="en-US" dirty="0" smtClean="0"/>
              <a:t>形似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把变量</a:t>
            </a:r>
            <a:r>
              <a:rPr lang="en-US" altLang="zh-CN" dirty="0"/>
              <a:t>Xi</a:t>
            </a:r>
            <a:r>
              <a:rPr lang="zh-CN" altLang="en-US" dirty="0"/>
              <a:t>看做有向图中</a:t>
            </a:r>
            <a:r>
              <a:rPr lang="zh-CN" altLang="en-US" dirty="0" smtClean="0"/>
              <a:t>的点</a:t>
            </a:r>
            <a:r>
              <a:rPr lang="en-US" altLang="zh-CN" dirty="0" err="1"/>
              <a:t>i</a:t>
            </a:r>
            <a:r>
              <a:rPr lang="zh-CN" altLang="en-US" dirty="0" smtClean="0"/>
              <a:t>，对不等式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]-X[j]&lt;=A[k</a:t>
            </a:r>
            <a:r>
              <a:rPr lang="en-US" altLang="zh-CN" dirty="0" smtClean="0"/>
              <a:t>]</a:t>
            </a:r>
            <a:r>
              <a:rPr lang="zh-CN" altLang="en-US" dirty="0" smtClean="0"/>
              <a:t>从</a:t>
            </a:r>
            <a:r>
              <a:rPr lang="en-US" altLang="zh-CN" dirty="0"/>
              <a:t>j</a:t>
            </a:r>
            <a:r>
              <a:rPr lang="zh-CN" altLang="en-US" dirty="0"/>
              <a:t>向</a:t>
            </a:r>
            <a:r>
              <a:rPr lang="en-US" altLang="zh-CN" dirty="0" err="1"/>
              <a:t>i</a:t>
            </a:r>
            <a:r>
              <a:rPr lang="zh-CN" altLang="en-US" dirty="0"/>
              <a:t>连一条有向边，边权为</a:t>
            </a:r>
            <a:r>
              <a:rPr lang="en-US" altLang="zh-CN" dirty="0"/>
              <a:t>A[k]</a:t>
            </a:r>
            <a:r>
              <a:rPr lang="zh-CN" altLang="en-US" dirty="0"/>
              <a:t>。建立一个源点，向每个点连一条有向边，边权为</a:t>
            </a:r>
            <a:r>
              <a:rPr lang="en-US" altLang="zh-CN" dirty="0"/>
              <a:t>0</a:t>
            </a:r>
            <a:r>
              <a:rPr lang="zh-CN" altLang="en-US" dirty="0" smtClean="0"/>
              <a:t>。从</a:t>
            </a:r>
            <a:r>
              <a:rPr lang="zh-CN" altLang="en-US" dirty="0"/>
              <a:t>源点出发求单源最短路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就是一组可行解。有负环说明无解。</a:t>
            </a:r>
          </a:p>
          <a:p>
            <a:r>
              <a:rPr lang="zh-CN" altLang="en-US" dirty="0" smtClean="0"/>
              <a:t>若对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有范围限制，</a:t>
            </a:r>
            <a:r>
              <a:rPr lang="zh-CN" altLang="en-US" dirty="0" smtClean="0"/>
              <a:t>可用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与源点之间的约束表示。</a:t>
            </a:r>
          </a:p>
          <a:p>
            <a:r>
              <a:rPr lang="zh-CN" altLang="en-US" dirty="0" smtClean="0"/>
              <a:t>不等式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号时用最</a:t>
            </a:r>
            <a:r>
              <a:rPr lang="zh-CN" altLang="en-US" dirty="0"/>
              <a:t>长路</a:t>
            </a:r>
            <a:r>
              <a:rPr lang="zh-CN" altLang="en-US" dirty="0" smtClean="0"/>
              <a:t>解决，此时</a:t>
            </a:r>
            <a:r>
              <a:rPr lang="zh-CN" altLang="en-US" dirty="0"/>
              <a:t>有正环说明无解。</a:t>
            </a:r>
          </a:p>
          <a:p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984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Tyvj1415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西瓜</a:t>
            </a:r>
            <a:r>
              <a:rPr lang="zh-CN" altLang="en-US" dirty="0"/>
              <a:t>地的种植范围是一条直线，有</a:t>
            </a:r>
            <a:r>
              <a:rPr lang="en-US" altLang="zh-CN" dirty="0"/>
              <a:t>m</a:t>
            </a:r>
            <a:r>
              <a:rPr lang="zh-CN" altLang="en-US" dirty="0"/>
              <a:t>个形如“从西瓜地</a:t>
            </a:r>
            <a:r>
              <a:rPr lang="en-US" altLang="zh-CN" dirty="0"/>
              <a:t>B</a:t>
            </a:r>
            <a:r>
              <a:rPr lang="zh-CN" altLang="en-US" dirty="0"/>
              <a:t>处到</a:t>
            </a:r>
            <a:r>
              <a:rPr lang="en-US" altLang="zh-CN" dirty="0"/>
              <a:t>E</a:t>
            </a:r>
            <a:r>
              <a:rPr lang="zh-CN" altLang="en-US" dirty="0"/>
              <a:t>处至少要种植</a:t>
            </a:r>
            <a:r>
              <a:rPr lang="en-US" altLang="zh-CN" dirty="0"/>
              <a:t>T</a:t>
            </a:r>
            <a:r>
              <a:rPr lang="zh-CN" altLang="en-US" dirty="0"/>
              <a:t>个西瓜”的条件，每块地最多种一个西瓜。问在满足所有条件的前提下，最少要种植多少西瓜？ </a:t>
            </a:r>
            <a:endParaRPr lang="en-US" altLang="zh-CN" dirty="0" smtClean="0"/>
          </a:p>
          <a:p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表示前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块西瓜地种植的西瓜总数。那么题目实际上告诉我们了这些约束条件：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d[0]=0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]-d[i-1]&gt;=0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]-d[i-1]&lt;=1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d[e]-d[b-1]&gt;=t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作为源点，从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到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连权值为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的边，从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连权值为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的边，从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b-1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连权值为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的边。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出发求单源最长路，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d[n]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就是答案。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946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BZOJ2330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 </a:t>
            </a:r>
            <a:r>
              <a:rPr lang="en-US" altLang="zh-CN" dirty="0" smtClean="0"/>
              <a:t>N </a:t>
            </a:r>
            <a:r>
              <a:rPr lang="zh-CN" altLang="en-US" dirty="0"/>
              <a:t>颗恒星，亮度用正整数表示。有 </a:t>
            </a:r>
            <a:r>
              <a:rPr lang="en-US" altLang="zh-CN" dirty="0"/>
              <a:t>M </a:t>
            </a:r>
            <a:r>
              <a:rPr lang="zh-CN" altLang="en-US" dirty="0"/>
              <a:t>对恒星亮度之间的相对</a:t>
            </a:r>
            <a:r>
              <a:rPr lang="zh-CN" altLang="en-US" dirty="0" smtClean="0"/>
              <a:t>关系已经</a:t>
            </a:r>
            <a:r>
              <a:rPr lang="zh-CN" altLang="en-US" dirty="0"/>
              <a:t>判明，可能会有相等、小于、大于、不小于、不大于五种关系。求这 </a:t>
            </a:r>
            <a:r>
              <a:rPr lang="en-US" altLang="zh-CN" dirty="0"/>
              <a:t>N </a:t>
            </a:r>
            <a:r>
              <a:rPr lang="zh-CN" altLang="en-US" dirty="0"/>
              <a:t>颗恒星的亮度值总和至少有多大。 </a:t>
            </a:r>
            <a:r>
              <a:rPr lang="en-US" altLang="zh-CN" dirty="0"/>
              <a:t>N,M&lt;=</a:t>
            </a:r>
            <a:r>
              <a:rPr lang="en-US" altLang="zh-CN" dirty="0" smtClean="0"/>
              <a:t>1000.</a:t>
            </a:r>
            <a:endParaRPr lang="en-US" altLang="zh-CN" dirty="0"/>
          </a:p>
          <a:p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相等→不小于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&amp;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不大于，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x&lt;y→y-x≥1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x&gt;y→x-y≥1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x≥y→x-y≥0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x≤y→y-x≥0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</a:p>
          <a:p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x-y≥z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连长度为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</a:rPr>
              <a:t>的边，求最长</a:t>
            </a:r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路。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*</a:t>
            </a:r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效率更高的算法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强连通分量缩点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zh-CN" altLang="en-US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247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分数规划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求出解集 </a:t>
            </a:r>
            <a:r>
              <a:rPr lang="en-US" altLang="zh-CN" sz="2400" dirty="0"/>
              <a:t>{xi | xi=0</a:t>
            </a:r>
            <a:r>
              <a:rPr lang="zh-CN" altLang="en-US" sz="2400" dirty="0"/>
              <a:t>或</a:t>
            </a:r>
            <a:r>
              <a:rPr lang="en-US" altLang="zh-CN" sz="2400" dirty="0"/>
              <a:t>1}</a:t>
            </a:r>
            <a:r>
              <a:rPr lang="zh-CN" altLang="en-US" sz="2400" dirty="0"/>
              <a:t>，使以下式子最大化：</a:t>
            </a:r>
            <a:br>
              <a:rPr lang="zh-CN" altLang="en-US" sz="2400" dirty="0"/>
            </a:br>
            <a:r>
              <a:rPr lang="en-US" altLang="zh-CN" sz="2400" dirty="0"/>
              <a:t>(c1*x1+c2*x2+...+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*</a:t>
            </a:r>
            <a:r>
              <a:rPr lang="en-US" altLang="zh-CN" sz="2400" dirty="0" err="1"/>
              <a:t>xn</a:t>
            </a:r>
            <a:r>
              <a:rPr lang="en-US" altLang="zh-CN" sz="2400" dirty="0"/>
              <a:t>) / (d1*x1+d2*x2+…+</a:t>
            </a:r>
            <a:r>
              <a:rPr lang="en-US" altLang="zh-CN" sz="2400" dirty="0" err="1"/>
              <a:t>dn</a:t>
            </a:r>
            <a:r>
              <a:rPr lang="en-US" altLang="zh-CN" sz="2400" dirty="0"/>
              <a:t>*</a:t>
            </a:r>
            <a:r>
              <a:rPr lang="en-US" altLang="zh-CN" sz="2400" dirty="0" err="1"/>
              <a:t>xn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其中</a:t>
            </a:r>
            <a:r>
              <a:rPr lang="en-US" altLang="zh-CN" sz="2400" dirty="0"/>
              <a:t>c1~cn,d1~cn</a:t>
            </a:r>
            <a:r>
              <a:rPr lang="zh-CN" altLang="en-US" sz="2400" dirty="0"/>
              <a:t>为常数，记分子为</a:t>
            </a:r>
            <a:r>
              <a:rPr lang="en-US" altLang="zh-CN" sz="2400" dirty="0"/>
              <a:t>cx</a:t>
            </a:r>
            <a:r>
              <a:rPr lang="zh-CN" altLang="en-US" sz="2400" dirty="0"/>
              <a:t>，分母为</a:t>
            </a:r>
            <a:r>
              <a:rPr lang="en-US" altLang="zh-CN" sz="2400" dirty="0"/>
              <a:t>dx</a:t>
            </a:r>
            <a:r>
              <a:rPr lang="zh-CN" altLang="en-US" sz="2400" dirty="0"/>
              <a:t>，最优解为</a:t>
            </a:r>
            <a:r>
              <a:rPr lang="en-US" altLang="zh-CN" sz="2400" dirty="0"/>
              <a:t>L$=cx$/dx$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若</a:t>
            </a:r>
            <a:r>
              <a:rPr lang="en-US" altLang="zh-CN" sz="2400" dirty="0"/>
              <a:t>L&lt;L$=cx$/dx$</a:t>
            </a:r>
            <a:r>
              <a:rPr lang="zh-CN" altLang="en-US" sz="2400" dirty="0"/>
              <a:t>，则</a:t>
            </a:r>
            <a:r>
              <a:rPr lang="en-US" altLang="zh-CN" sz="2400" dirty="0"/>
              <a:t>cx$-L*dx$&gt;0</a:t>
            </a:r>
            <a:r>
              <a:rPr lang="zh-CN" altLang="en-US" sz="2400" dirty="0"/>
              <a:t>，因此存在一组解</a:t>
            </a:r>
            <a:r>
              <a:rPr lang="en-US" altLang="zh-CN" sz="2400" dirty="0" err="1"/>
              <a:t>cx,dx</a:t>
            </a:r>
            <a:r>
              <a:rPr lang="zh-CN" altLang="en-US" sz="2400" dirty="0"/>
              <a:t>，使</a:t>
            </a:r>
            <a:r>
              <a:rPr lang="en-US" altLang="zh-CN" sz="2400" dirty="0"/>
              <a:t>cx-L*dx&gt;0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若</a:t>
            </a:r>
            <a:r>
              <a:rPr lang="en-US" altLang="zh-CN" sz="2400" dirty="0"/>
              <a:t>L=L$</a:t>
            </a:r>
            <a:r>
              <a:rPr lang="zh-CN" altLang="en-US" sz="2400" dirty="0"/>
              <a:t>，那么</a:t>
            </a:r>
            <a:r>
              <a:rPr lang="en-US" altLang="zh-CN" sz="2400" dirty="0"/>
              <a:t>L=cx$/dx$</a:t>
            </a:r>
            <a:r>
              <a:rPr lang="zh-CN" altLang="en-US" sz="2400" dirty="0"/>
              <a:t>，即</a:t>
            </a:r>
            <a:r>
              <a:rPr lang="en-US" altLang="zh-CN" sz="2400" dirty="0"/>
              <a:t>cx$-L*dx$=0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若</a:t>
            </a:r>
            <a:r>
              <a:rPr lang="en-US" altLang="zh-CN" sz="2400" dirty="0"/>
              <a:t>L&gt;L$=cx$/dx$&gt;cx/dx</a:t>
            </a:r>
            <a:r>
              <a:rPr lang="zh-CN" altLang="en-US" sz="2400" dirty="0"/>
              <a:t>，则对于任意一组解</a:t>
            </a:r>
            <a:r>
              <a:rPr lang="en-US" altLang="zh-CN" sz="2400" dirty="0" err="1"/>
              <a:t>cx,dx</a:t>
            </a:r>
            <a:r>
              <a:rPr lang="zh-CN" altLang="en-US" sz="2400" dirty="0"/>
              <a:t>，有</a:t>
            </a:r>
            <a:r>
              <a:rPr lang="en-US" altLang="zh-CN" sz="2400" dirty="0"/>
              <a:t>cx-L*dx&lt;0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设函数</a:t>
            </a:r>
            <a:r>
              <a:rPr lang="en-US" altLang="zh-CN" sz="2400" dirty="0"/>
              <a:t>F(L)</a:t>
            </a:r>
            <a:r>
              <a:rPr lang="zh-CN" altLang="en-US" sz="2400" dirty="0"/>
              <a:t>为</a:t>
            </a:r>
            <a:r>
              <a:rPr lang="en-US" altLang="zh-CN" sz="2400" dirty="0"/>
              <a:t>cx-L*dx</a:t>
            </a:r>
            <a:r>
              <a:rPr lang="zh-CN" altLang="en-US" sz="2400" dirty="0"/>
              <a:t>的最大值。</a:t>
            </a:r>
            <a:br>
              <a:rPr lang="zh-CN" altLang="en-US" sz="2400" dirty="0"/>
            </a:br>
            <a:r>
              <a:rPr lang="en-US" altLang="zh-CN" sz="2400" dirty="0"/>
              <a:t>F(L)&gt;0</a:t>
            </a:r>
            <a:r>
              <a:rPr lang="zh-CN" altLang="en-US" sz="2400" dirty="0"/>
              <a:t>说明</a:t>
            </a:r>
            <a:r>
              <a:rPr lang="en-US" altLang="zh-CN" sz="2400" dirty="0"/>
              <a:t>L&lt;L$</a:t>
            </a:r>
            <a:r>
              <a:rPr lang="zh-CN" altLang="en-US" sz="2400" dirty="0"/>
              <a:t>，</a:t>
            </a:r>
            <a:r>
              <a:rPr lang="en-US" altLang="zh-CN" sz="2400" dirty="0"/>
              <a:t>F(L)=0</a:t>
            </a:r>
            <a:r>
              <a:rPr lang="zh-CN" altLang="en-US" sz="2400" dirty="0"/>
              <a:t>说明</a:t>
            </a:r>
            <a:r>
              <a:rPr lang="en-US" altLang="zh-CN" sz="2400" dirty="0"/>
              <a:t>L=L$ </a:t>
            </a:r>
            <a:r>
              <a:rPr lang="zh-CN" altLang="en-US" sz="2400" dirty="0"/>
              <a:t>，</a:t>
            </a:r>
            <a:r>
              <a:rPr lang="en-US" altLang="zh-CN" sz="2400" dirty="0"/>
              <a:t>F(L)&lt;0</a:t>
            </a:r>
            <a:r>
              <a:rPr lang="zh-CN" altLang="en-US" sz="2400" dirty="0"/>
              <a:t>说明</a:t>
            </a:r>
            <a:r>
              <a:rPr lang="en-US" altLang="zh-CN" sz="2400" dirty="0"/>
              <a:t>L&gt;L$ 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分数规划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80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Tyvj1706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www.tyvj.cn/p/1706</a:t>
            </a:r>
            <a:endParaRPr lang="en-US" altLang="zh-CN" sz="2400" dirty="0" smtClean="0"/>
          </a:p>
          <a:p>
            <a:r>
              <a:rPr lang="zh-CN" altLang="en-US" sz="2400" dirty="0" smtClean="0"/>
              <a:t>列车</a:t>
            </a:r>
            <a:r>
              <a:rPr lang="zh-CN" altLang="en-US" sz="2400" dirty="0"/>
              <a:t>路线</a:t>
            </a:r>
            <a:r>
              <a:rPr lang="zh-CN" altLang="en-US" sz="2400" dirty="0" smtClean="0"/>
              <a:t>只能头尾</a:t>
            </a:r>
            <a:r>
              <a:rPr lang="zh-CN" altLang="en-US" sz="2400" dirty="0"/>
              <a:t>连接</a:t>
            </a:r>
            <a:r>
              <a:rPr lang="zh-CN" altLang="en-US" sz="2400" dirty="0" smtClean="0"/>
              <a:t>，中间</a:t>
            </a:r>
            <a:r>
              <a:rPr lang="zh-CN" altLang="en-US" sz="2400" dirty="0"/>
              <a:t>的部分可以省略，只用记录头尾两个</a:t>
            </a:r>
            <a:r>
              <a:rPr lang="zh-CN" altLang="en-US" sz="2400" dirty="0" smtClean="0"/>
              <a:t>列车</a:t>
            </a:r>
            <a:endParaRPr lang="en-US" altLang="zh-CN" sz="2400" dirty="0" smtClean="0"/>
          </a:p>
          <a:p>
            <a:r>
              <a:rPr lang="zh-CN" altLang="en-US" sz="2400" dirty="0" smtClean="0"/>
              <a:t>列车当作点，一条路线转化为在头尾列车之间权值为该路线速度之和的边</a:t>
            </a:r>
            <a:endParaRPr lang="en-US" altLang="zh-CN" sz="2400" dirty="0" smtClean="0"/>
          </a:p>
          <a:p>
            <a:r>
              <a:rPr lang="zh-CN" altLang="en-US" sz="2400" dirty="0" smtClean="0"/>
              <a:t>要求找到一个环，设环上的边权值为</a:t>
            </a:r>
            <a:r>
              <a:rPr lang="en-US" altLang="zh-CN" sz="2400" dirty="0" smtClean="0"/>
              <a:t>v1,v2…</a:t>
            </a:r>
            <a:r>
              <a:rPr lang="en-US" altLang="zh-CN" sz="2400" dirty="0" err="1" smtClean="0"/>
              <a:t>vk</a:t>
            </a:r>
            <a:endParaRPr lang="en-US" altLang="zh-CN" sz="2400" dirty="0" smtClean="0"/>
          </a:p>
          <a:p>
            <a:r>
              <a:rPr lang="zh-CN" altLang="en-US" sz="2400" dirty="0"/>
              <a:t>要求</a:t>
            </a:r>
            <a:r>
              <a:rPr lang="zh-CN" altLang="en-US" sz="2400" dirty="0" smtClean="0"/>
              <a:t>最小化</a:t>
            </a:r>
            <a:r>
              <a:rPr lang="en-US" altLang="zh-CN" sz="2400" dirty="0" err="1" smtClean="0"/>
              <a:t>ave</a:t>
            </a:r>
            <a:r>
              <a:rPr lang="en-US" altLang="zh-CN" sz="2400" dirty="0" smtClean="0"/>
              <a:t>=(v1+v2+v3</a:t>
            </a:r>
            <a:r>
              <a:rPr lang="en-US" altLang="zh-CN" sz="2400" dirty="0"/>
              <a:t>+..+</a:t>
            </a:r>
            <a:r>
              <a:rPr lang="en-US" altLang="zh-CN" sz="2400" dirty="0" err="1"/>
              <a:t>vk</a:t>
            </a:r>
            <a:r>
              <a:rPr lang="en-US" altLang="zh-CN" sz="2400" dirty="0"/>
              <a:t>)/</a:t>
            </a:r>
            <a:r>
              <a:rPr lang="en-US" altLang="zh-CN" sz="2400" dirty="0" smtClean="0"/>
              <a:t>k</a:t>
            </a:r>
          </a:p>
          <a:p>
            <a:r>
              <a:rPr lang="zh-CN" altLang="en-US" sz="2400" dirty="0" smtClean="0"/>
              <a:t>二分答案</a:t>
            </a:r>
            <a:r>
              <a:rPr lang="en-US" altLang="zh-CN" sz="2400" dirty="0" err="1" smtClean="0"/>
              <a:t>ave</a:t>
            </a:r>
            <a:r>
              <a:rPr lang="zh-CN" altLang="en-US" sz="2400" dirty="0" smtClean="0"/>
              <a:t>，根据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分数规划，需要判定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ave</a:t>
            </a:r>
            <a:r>
              <a:rPr lang="en-US" altLang="zh-CN" sz="2400" dirty="0" smtClean="0"/>
              <a:t>)=(v1+v2+v3</a:t>
            </a:r>
            <a:r>
              <a:rPr lang="en-US" altLang="zh-CN" sz="2400" dirty="0"/>
              <a:t>+..+</a:t>
            </a:r>
            <a:r>
              <a:rPr lang="en-US" altLang="zh-CN" sz="2400" dirty="0" err="1"/>
              <a:t>vk</a:t>
            </a:r>
            <a:r>
              <a:rPr lang="en-US" altLang="zh-CN" sz="2400" dirty="0" smtClean="0"/>
              <a:t>)-</a:t>
            </a:r>
            <a:r>
              <a:rPr lang="en-US" altLang="zh-CN" sz="2400" dirty="0" err="1" smtClean="0"/>
              <a:t>ave</a:t>
            </a:r>
            <a:r>
              <a:rPr lang="en-US" altLang="zh-CN" sz="2400" dirty="0" smtClean="0"/>
              <a:t>*k</a:t>
            </a:r>
            <a:r>
              <a:rPr lang="zh-CN" altLang="en-US" sz="2400" dirty="0" smtClean="0"/>
              <a:t>的最大值的正负。</a:t>
            </a:r>
            <a:endParaRPr lang="en-US" altLang="zh-CN" sz="2400" dirty="0" smtClean="0"/>
          </a:p>
          <a:p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ave</a:t>
            </a:r>
            <a:r>
              <a:rPr lang="en-US" altLang="zh-CN" sz="2400" dirty="0" smtClean="0"/>
              <a:t>)=(v1-ave)+(v2-ave)+…+(</a:t>
            </a:r>
            <a:r>
              <a:rPr lang="en-US" altLang="zh-CN" sz="2400" dirty="0" err="1" smtClean="0"/>
              <a:t>vk-ave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F</a:t>
            </a:r>
            <a:r>
              <a:rPr lang="zh-CN" altLang="en-US" sz="2400" dirty="0" smtClean="0"/>
              <a:t>的最大值</a:t>
            </a:r>
            <a:r>
              <a:rPr lang="en-US" altLang="zh-CN" sz="2400" dirty="0" smtClean="0"/>
              <a:t>&gt;0</a:t>
            </a:r>
            <a:r>
              <a:rPr lang="zh-CN" altLang="en-US" sz="2400" dirty="0" smtClean="0"/>
              <a:t>，等价于图中每个</a:t>
            </a:r>
            <a:r>
              <a:rPr lang="zh-CN" altLang="en-US" sz="2400" dirty="0"/>
              <a:t>边都减去</a:t>
            </a:r>
            <a:r>
              <a:rPr lang="en-US" altLang="zh-CN" sz="2400" dirty="0" err="1"/>
              <a:t>ave</a:t>
            </a:r>
            <a:r>
              <a:rPr lang="zh-CN" altLang="en-US" sz="2400" dirty="0" smtClean="0"/>
              <a:t>后存在</a:t>
            </a:r>
            <a:r>
              <a:rPr lang="zh-CN" altLang="en-US" sz="2400" dirty="0"/>
              <a:t>一个正环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分数规划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422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最优比率生成树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N</a:t>
                </a:r>
                <a:r>
                  <a:rPr lang="zh-CN" altLang="en-US" sz="2800" dirty="0"/>
                  <a:t>个点</a:t>
                </a:r>
                <a:r>
                  <a:rPr lang="en-US" altLang="zh-CN" sz="2800" dirty="0"/>
                  <a:t>M</a:t>
                </a:r>
                <a:r>
                  <a:rPr lang="zh-CN" altLang="en-US" sz="2800" dirty="0"/>
                  <a:t>条边的无向图，每条边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上都有一个收益</a:t>
                </a:r>
                <a:r>
                  <a:rPr lang="en-US" altLang="zh-CN" sz="2800" dirty="0" err="1"/>
                  <a:t>Ci</a:t>
                </a:r>
                <a:r>
                  <a:rPr lang="zh-CN" altLang="en-US" sz="2800" dirty="0"/>
                  <a:t>和成本</a:t>
                </a:r>
                <a:r>
                  <a:rPr lang="en-US" altLang="zh-CN" sz="2800" dirty="0" err="1"/>
                  <a:t>Ri</a:t>
                </a:r>
                <a:r>
                  <a:rPr lang="zh-CN" altLang="en-US" sz="2800" dirty="0"/>
                  <a:t>，找到该图的一棵生成树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𝐶𝑖</m:t>
                        </m:r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sz="2800" dirty="0"/>
                  <a:t>最大。</a:t>
                </a:r>
                <a:r>
                  <a:rPr lang="en-US" altLang="zh-CN" sz="2800" dirty="0"/>
                  <a:t>N,M&lt;=</a:t>
                </a:r>
                <a:r>
                  <a:rPr lang="en-US" altLang="zh-CN" sz="2800" dirty="0" smtClean="0"/>
                  <a:t>10000</a:t>
                </a:r>
                <a:endParaRPr lang="en-US" altLang="zh-CN" sz="2800" dirty="0"/>
              </a:p>
              <a:p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二分法：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</m:t>
                        </m:r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</m:t>
                        </m:r>
                      </m:e>
                    </m:nary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$)</m:t>
                        </m:r>
                      </m:e>
                    </m:nary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。二分</a:t>
                </a:r>
                <a:r>
                  <a:rPr lang="en-US" altLang="zh-C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ans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的值，然后以</a:t>
                </a:r>
                <a:r>
                  <a:rPr lang="en-US" altLang="zh-C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Ci-ans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altLang="zh-C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为边权求最大生成树。如果最大生成树的值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&gt;0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，说明</a:t>
                </a:r>
                <a:r>
                  <a:rPr lang="en-US" altLang="zh-C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ans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altLang="zh-C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ans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$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，扩大二分下界；否则缩小二分上界。</a:t>
                </a:r>
                <a:endPara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Dinkelbach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迭代法：构造任意最大生成树，记收益和为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，成本和为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，则当前比率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L=A/B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。把</a:t>
                </a:r>
                <a:r>
                  <a:rPr lang="en-US" altLang="zh-C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Ci-Ri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*L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作为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楷体" panose="02010609060101010101" pitchFamily="49" charset="-122"/>
                  </a:rPr>
                  <a:t>新边权求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MST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，算出新的比率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L’</a:t>
                </a:r>
                <a:r>
                  <a:rPr lang="zh-CN" altLang="en-US" sz="2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直至二者相差不超过精度。</a:t>
                </a:r>
                <a:endPara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1576" r="-696" b="-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分数规划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709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二分图常见模型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</a:rPr>
              <a:t>二分图判定</a:t>
            </a:r>
            <a:endParaRPr lang="zh-CN" altLang="en-US" sz="2400" dirty="0">
              <a:latin typeface="微软雅黑" pitchFamily="34" charset="-122"/>
            </a:endParaRPr>
          </a:p>
          <a:p>
            <a:pPr lvl="1"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</a:rPr>
              <a:t>黑白染色，不含奇</a:t>
            </a:r>
            <a:r>
              <a:rPr lang="zh-CN" altLang="en-US" sz="2000" dirty="0" smtClean="0">
                <a:latin typeface="微软雅黑" pitchFamily="34" charset="-122"/>
              </a:rPr>
              <a:t>圈（点可以分成左右两部，每一部内没有边）</a:t>
            </a:r>
            <a:endParaRPr lang="zh-CN" altLang="en-US" sz="2400" dirty="0">
              <a:latin typeface="微软雅黑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</a:rPr>
              <a:t>最大</a:t>
            </a:r>
            <a:r>
              <a:rPr lang="zh-CN" altLang="en-US" sz="2400" dirty="0">
                <a:latin typeface="微软雅黑" pitchFamily="34" charset="-122"/>
              </a:rPr>
              <a:t>匹配</a:t>
            </a:r>
          </a:p>
          <a:p>
            <a:pPr lvl="1"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</a:rPr>
              <a:t>增广路</a:t>
            </a:r>
            <a:r>
              <a:rPr lang="zh-CN" altLang="en-US" sz="2000" dirty="0" smtClean="0">
                <a:latin typeface="微软雅黑" pitchFamily="34" charset="-122"/>
              </a:rPr>
              <a:t>算法（匈牙利算法）</a:t>
            </a:r>
            <a:endParaRPr lang="en-US" altLang="zh-CN" sz="2000" dirty="0">
              <a:latin typeface="微软雅黑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</a:rPr>
              <a:t>最小点覆盖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</a:rPr>
              <a:t>最大独立集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</a:rPr>
              <a:t>最小路径覆盖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</a:rPr>
              <a:t>带</a:t>
            </a:r>
            <a:r>
              <a:rPr lang="zh-CN" altLang="en-US" sz="2400" dirty="0" smtClean="0">
                <a:latin typeface="微软雅黑" pitchFamily="34" charset="-122"/>
              </a:rPr>
              <a:t>权匹配</a:t>
            </a:r>
            <a:endParaRPr lang="zh-CN" altLang="en-US" sz="2400" dirty="0">
              <a:latin typeface="微软雅黑" pitchFamily="34" charset="-122"/>
            </a:endParaRPr>
          </a:p>
          <a:p>
            <a:pPr lvl="1"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000" dirty="0">
                <a:latin typeface="微软雅黑" pitchFamily="34" charset="-122"/>
              </a:rPr>
              <a:t>KM</a:t>
            </a:r>
            <a:r>
              <a:rPr lang="zh-CN" altLang="en-US" sz="2000" dirty="0">
                <a:latin typeface="微软雅黑" pitchFamily="34" charset="-122"/>
              </a:rPr>
              <a:t>算法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</a:rPr>
              <a:t>二分图与网络流的联系</a:t>
            </a:r>
            <a:endParaRPr lang="en-US" altLang="zh-CN" sz="2000" dirty="0">
              <a:latin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981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 smtClean="0"/>
              <a:t>二分图</a:t>
            </a:r>
            <a:r>
              <a:rPr lang="zh-CN" altLang="en-US" sz="3600" dirty="0"/>
              <a:t>最大匹配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 smtClean="0"/>
              <a:t>maximum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atching </a:t>
            </a:r>
            <a:r>
              <a:rPr lang="en-US" altLang="zh-CN" sz="2400" dirty="0"/>
              <a:t>in </a:t>
            </a:r>
            <a:r>
              <a:rPr lang="en-US" altLang="zh-CN" sz="2400" dirty="0" err="1"/>
              <a:t>b</a:t>
            </a:r>
            <a:r>
              <a:rPr lang="en-US" altLang="zh-CN" sz="2400" dirty="0" err="1" smtClean="0"/>
              <a:t>igraph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2133601"/>
            <a:ext cx="10519568" cy="3886200"/>
          </a:xfrm>
        </p:spPr>
        <p:txBody>
          <a:bodyPr/>
          <a:lstStyle/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【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任意两条边都没有公共端点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】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的边</a:t>
            </a: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的集合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称为图的匹配。</a:t>
            </a:r>
          </a:p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最大匹配就是包含边的个数最多的匹配。</a:t>
            </a:r>
          </a:p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设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M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是一</a:t>
            </a: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个匹配，如果存在一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条连接两个未匹配顶点的路径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，使得属于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M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的边和不属于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M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的边在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上交替出现，则称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是一条增广路（交错路）。</a:t>
            </a:r>
            <a:endParaRPr lang="zh-CN" altLang="en-US" sz="2400" kern="1200" dirty="0">
              <a:solidFill>
                <a:srgbClr val="000000"/>
              </a:solidFill>
              <a:latin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pic>
        <p:nvPicPr>
          <p:cNvPr id="7" name="Picture 3" descr="C:\Users\I.Riancy\Desktop\bm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081" y="4100004"/>
            <a:ext cx="17526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I.Riancy\Desktop\bm6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118" y="4076192"/>
            <a:ext cx="1752600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I.Riancy\Desktop\bm6_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206" y="4052379"/>
            <a:ext cx="18510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7128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增广路的性质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/>
              <a:t>augmenting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2133601"/>
            <a:ext cx="10519568" cy="3886200"/>
          </a:xfrm>
        </p:spPr>
        <p:txBody>
          <a:bodyPr/>
          <a:lstStyle/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路径的长度一定为奇数，第一条边和最后一条边一定不属于</a:t>
            </a:r>
            <a:r>
              <a:rPr lang="en-US" altLang="zh-CN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P</a:t>
            </a:r>
          </a:p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将</a:t>
            </a:r>
            <a:r>
              <a:rPr lang="en-US" altLang="zh-CN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上所有的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边关于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M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取反（匹配边与未匹配边互相交换），可以得到一个更大的匹配：</a:t>
            </a:r>
            <a:endParaRPr lang="en-US" altLang="zh-CN" sz="2400" kern="1200" dirty="0">
              <a:solidFill>
                <a:srgbClr val="000000"/>
              </a:solidFill>
              <a:latin typeface="微软雅黑" pitchFamily="34" charset="-122"/>
              <a:cs typeface="Arial Unicode MS" panose="020B0604020202020204" pitchFamily="34" charset="-122"/>
            </a:endParaRPr>
          </a:p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endParaRPr lang="en-US" altLang="zh-CN" sz="2400" kern="1200" dirty="0">
              <a:solidFill>
                <a:srgbClr val="000000"/>
              </a:solidFill>
              <a:latin typeface="微软雅黑" pitchFamily="34" charset="-122"/>
              <a:cs typeface="Arial Unicode MS" panose="020B0604020202020204" pitchFamily="34" charset="-122"/>
            </a:endParaRPr>
          </a:p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endParaRPr lang="en-US" altLang="zh-CN" sz="2400" kern="1200" dirty="0">
              <a:solidFill>
                <a:srgbClr val="000000"/>
              </a:solidFill>
              <a:latin typeface="微软雅黑" pitchFamily="34" charset="-122"/>
              <a:cs typeface="Arial Unicode MS" panose="020B0604020202020204" pitchFamily="34" charset="-122"/>
            </a:endParaRPr>
          </a:p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endParaRPr lang="en-US" altLang="zh-CN" sz="2400" kern="1200" dirty="0" smtClean="0">
              <a:solidFill>
                <a:srgbClr val="000000"/>
              </a:solidFill>
              <a:latin typeface="微软雅黑" pitchFamily="34" charset="-122"/>
              <a:cs typeface="Arial Unicode MS" panose="020B0604020202020204" pitchFamily="34" charset="-122"/>
            </a:endParaRPr>
          </a:p>
          <a:p>
            <a:pPr lvl="0">
              <a:spcBef>
                <a:spcPts val="10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kern="1200" dirty="0" smtClean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对于二分图</a:t>
            </a: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最大匹配问题，</a:t>
            </a:r>
            <a:r>
              <a:rPr lang="en-US" altLang="zh-CN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M</a:t>
            </a: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为图</a:t>
            </a:r>
            <a:r>
              <a:rPr lang="en-US" altLang="zh-CN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G</a:t>
            </a: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的最大匹配当且仅当找不到</a:t>
            </a:r>
            <a:r>
              <a:rPr lang="en-US" altLang="zh-CN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M</a:t>
            </a:r>
            <a:r>
              <a:rPr lang="zh-CN" altLang="en-US" sz="2400" kern="1200" dirty="0">
                <a:solidFill>
                  <a:srgbClr val="000000"/>
                </a:solidFill>
                <a:latin typeface="微软雅黑" pitchFamily="34" charset="-122"/>
                <a:cs typeface="Arial Unicode MS" panose="020B0604020202020204" pitchFamily="34" charset="-122"/>
              </a:rPr>
              <a:t>的增广路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pic>
        <p:nvPicPr>
          <p:cNvPr id="10" name="Picture 3" descr="C:\Users\I.Riancy\Desktop\bm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597" y="3810000"/>
            <a:ext cx="5937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66138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任意两点间的最短路问题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dirty="0" smtClean="0"/>
              <a:t>使用动态规划求解？需要定义状态、阶段、决策。</a:t>
            </a:r>
            <a:endParaRPr lang="en-US" altLang="zh-CN" dirty="0" smtClean="0"/>
          </a:p>
          <a:p>
            <a:r>
              <a:rPr lang="zh-CN" altLang="en-US" dirty="0" smtClean="0"/>
              <a:t>以长度为阶段？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条边从</a:t>
            </a:r>
            <a:r>
              <a:rPr lang="en-US" altLang="zh-CN" dirty="0"/>
              <a:t>x</a:t>
            </a:r>
            <a:r>
              <a:rPr lang="zh-CN" altLang="en-US" dirty="0" smtClean="0"/>
              <a:t>到</a:t>
            </a:r>
            <a:r>
              <a:rPr lang="en-US" altLang="zh-CN" dirty="0"/>
              <a:t>y</a:t>
            </a:r>
            <a:r>
              <a:rPr lang="zh-CN" altLang="en-US" dirty="0" smtClean="0"/>
              <a:t>的最短路</a:t>
            </a:r>
            <a:r>
              <a:rPr lang="en-US" altLang="zh-CN" dirty="0"/>
              <a:t>F[</a:t>
            </a:r>
            <a:r>
              <a:rPr lang="en-US" altLang="zh-CN" dirty="0" err="1"/>
              <a:t>k,x,y</a:t>
            </a:r>
            <a:r>
              <a:rPr lang="en-US" altLang="zh-CN" dirty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= Min{F[</a:t>
            </a:r>
            <a:r>
              <a:rPr lang="en-US" altLang="zh-CN" dirty="0" err="1" smtClean="0"/>
              <a:t>i,x,z</a:t>
            </a:r>
            <a:r>
              <a:rPr lang="en-US" altLang="zh-CN" dirty="0" smtClean="0"/>
              <a:t>]+F[k-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,z,y</a:t>
            </a:r>
            <a:r>
              <a:rPr lang="en-US" altLang="zh-CN" dirty="0" smtClean="0"/>
              <a:t>]}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O(N^4)</a:t>
            </a:r>
            <a:endParaRPr lang="en-US" altLang="zh-CN" dirty="0"/>
          </a:p>
          <a:p>
            <a:r>
              <a:rPr lang="zh-CN" altLang="en-US" dirty="0" smtClean="0"/>
              <a:t>倍增优化？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经过</a:t>
            </a:r>
            <a:r>
              <a:rPr lang="en-US" altLang="zh-CN" dirty="0" smtClean="0"/>
              <a:t>2^k</a:t>
            </a:r>
            <a:r>
              <a:rPr lang="zh-CN" altLang="en-US" dirty="0" smtClean="0"/>
              <a:t>条边从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的最短路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k,x,y</a:t>
            </a:r>
            <a:r>
              <a:rPr lang="en-US" altLang="zh-CN" dirty="0" smtClean="0"/>
              <a:t>]=Min{F[k-1,x,z]+F[k-1,z,y]}</a:t>
            </a:r>
          </a:p>
          <a:p>
            <a:pPr lvl="1"/>
            <a:r>
              <a:rPr lang="zh-CN" altLang="en-US" dirty="0" smtClean="0"/>
              <a:t>经过</a:t>
            </a:r>
            <a:r>
              <a:rPr lang="en-US" altLang="zh-CN" dirty="0" smtClean="0"/>
              <a:t>&lt;=2^k</a:t>
            </a:r>
            <a:r>
              <a:rPr lang="zh-CN" altLang="en-US" dirty="0" smtClean="0"/>
              <a:t>条边从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的最短路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k,x,y</a:t>
            </a:r>
            <a:r>
              <a:rPr lang="en-US" altLang="zh-CN" dirty="0" smtClean="0"/>
              <a:t>]=Min(D[k-1,x,y],F[</a:t>
            </a:r>
            <a:r>
              <a:rPr lang="en-US" altLang="zh-CN" dirty="0" err="1" smtClean="0"/>
              <a:t>k,x,y</a:t>
            </a:r>
            <a:r>
              <a:rPr lang="en-US" altLang="zh-CN" dirty="0" smtClean="0"/>
              <a:t>])</a:t>
            </a:r>
          </a:p>
          <a:p>
            <a:pPr lvl="1"/>
            <a:r>
              <a:rPr lang="zh-CN" altLang="en-US" dirty="0" smtClean="0"/>
              <a:t>经过</a:t>
            </a:r>
            <a:r>
              <a:rPr lang="en-US" altLang="zh-CN" dirty="0" smtClean="0"/>
              <a:t>&lt;=N</a:t>
            </a:r>
            <a:r>
              <a:rPr lang="zh-CN" altLang="en-US" dirty="0" smtClean="0"/>
              <a:t>条边从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的最短路：对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二进制分解，套用矩阵乘法模型</a:t>
            </a:r>
            <a:endParaRPr lang="en-US" altLang="zh-CN" dirty="0" smtClean="0"/>
          </a:p>
          <a:p>
            <a:pPr lvl="1"/>
            <a:r>
              <a:rPr lang="zh-CN" altLang="en-US" dirty="0"/>
              <a:t>这里重新定义运算规则：加法←求</a:t>
            </a:r>
            <a:r>
              <a:rPr lang="en-US" altLang="zh-CN" dirty="0"/>
              <a:t>Min</a:t>
            </a:r>
            <a:r>
              <a:rPr lang="zh-CN" altLang="en-US" dirty="0"/>
              <a:t>，乘法←加法。</a:t>
            </a:r>
            <a:r>
              <a:rPr lang="en-US" altLang="zh-CN" dirty="0"/>
              <a:t>O(N^3logN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其实可以直接套用矩阵乘法模型求邻接矩阵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次方？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759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增广路算法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/>
              <a:t>augmenting path </a:t>
            </a:r>
            <a:r>
              <a:rPr lang="en-US" altLang="zh-CN" sz="2400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2133601"/>
            <a:ext cx="10519568" cy="3886200"/>
          </a:xfrm>
        </p:spPr>
        <p:txBody>
          <a:bodyPr/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整体思想：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将匹配边集</a:t>
            </a:r>
            <a:r>
              <a:rPr lang="en-US" altLang="zh-CN" sz="2400" dirty="0"/>
              <a:t>M</a:t>
            </a:r>
            <a:r>
              <a:rPr lang="zh-CN" altLang="en-US" sz="2400" dirty="0"/>
              <a:t>置为空</a:t>
            </a:r>
            <a:endParaRPr lang="en-US" altLang="zh-CN" sz="2400" dirty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寻找</a:t>
            </a:r>
            <a:r>
              <a:rPr lang="zh-CN" altLang="en-US" sz="2400" dirty="0"/>
              <a:t>一条增广路径</a:t>
            </a:r>
            <a:r>
              <a:rPr lang="en-US" altLang="zh-CN" sz="2400" dirty="0"/>
              <a:t>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上的边取反得到</a:t>
            </a:r>
            <a:r>
              <a:rPr lang="zh-CN" altLang="en-US" sz="2400" dirty="0"/>
              <a:t>一个更大的匹配</a:t>
            </a:r>
            <a:r>
              <a:rPr lang="en-US" altLang="zh-CN" sz="2400" dirty="0"/>
              <a:t>M’</a:t>
            </a: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重复</a:t>
            </a:r>
            <a:r>
              <a:rPr lang="zh-CN" altLang="en-US" sz="2400" dirty="0"/>
              <a:t>上一步直到找不到增广路径为止</a:t>
            </a:r>
            <a:endParaRPr lang="en-US" altLang="zh-CN" sz="2400" dirty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本质：贪心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实现方法：搜索（递归）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/>
              <a:t>时间复杂度：</a:t>
            </a:r>
            <a:r>
              <a:rPr lang="en-US" altLang="zh-CN" sz="2400" dirty="0"/>
              <a:t>O(VE)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351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增广路算法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/>
              <a:t>augmenting path </a:t>
            </a:r>
            <a:r>
              <a:rPr lang="en-US" altLang="zh-CN" sz="2400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2133601"/>
            <a:ext cx="10519568" cy="3886200"/>
          </a:xfrm>
        </p:spPr>
        <p:txBody>
          <a:bodyPr/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具体步骤：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依次</a:t>
            </a:r>
            <a:r>
              <a:rPr lang="zh-CN" altLang="en-US" sz="2400" dirty="0"/>
              <a:t>考虑每个左</a:t>
            </a:r>
            <a:r>
              <a:rPr lang="zh-CN" altLang="en-US" sz="2400" dirty="0" smtClean="0"/>
              <a:t>部未匹配点，</a:t>
            </a:r>
            <a:r>
              <a:rPr lang="zh-CN" altLang="en-US" sz="2400" dirty="0"/>
              <a:t>寻找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右部点</a:t>
            </a:r>
            <a:r>
              <a:rPr lang="zh-CN" altLang="en-US" sz="2400" dirty="0"/>
              <a:t>与之匹配。</a:t>
            </a: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个右部点能与之匹配，需要满足</a:t>
            </a:r>
            <a:r>
              <a:rPr lang="zh-CN" altLang="en-US" sz="2400" dirty="0"/>
              <a:t>以下两个条件之一：</a:t>
            </a: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/>
              <a:t>1. </a:t>
            </a:r>
            <a:r>
              <a:rPr lang="zh-CN" altLang="en-US" sz="2400" dirty="0" smtClean="0"/>
              <a:t>该点是未匹配点；</a:t>
            </a:r>
            <a:endParaRPr lang="zh-CN" altLang="en-US" sz="2400" dirty="0"/>
          </a:p>
          <a:p>
            <a:pPr lvl="1"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000" dirty="0"/>
              <a:t>此时直接把两</a:t>
            </a:r>
            <a:r>
              <a:rPr lang="zh-CN" altLang="en-US" sz="2000" dirty="0" smtClean="0"/>
              <a:t>个点</a:t>
            </a:r>
            <a:r>
              <a:rPr lang="zh-CN" altLang="en-US" sz="2000" dirty="0"/>
              <a:t>进行匹配。</a:t>
            </a: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/>
              <a:t>2. </a:t>
            </a:r>
            <a:r>
              <a:rPr lang="zh-CN" altLang="en-US" sz="2400" dirty="0" smtClean="0"/>
              <a:t>从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该</a:t>
            </a:r>
            <a:r>
              <a:rPr lang="zh-CN" altLang="en-US" sz="2400" dirty="0"/>
              <a:t>节点匹配的左</a:t>
            </a:r>
            <a:r>
              <a:rPr lang="zh-CN" altLang="en-US" sz="2400" dirty="0" smtClean="0"/>
              <a:t>部点</a:t>
            </a:r>
            <a:r>
              <a:rPr lang="zh-CN" altLang="en-US" sz="2400" dirty="0"/>
              <a:t>出发，可以</a:t>
            </a:r>
            <a:r>
              <a:rPr lang="zh-CN" altLang="en-US" sz="2400" dirty="0" smtClean="0"/>
              <a:t>找到另一个右部点与之匹配。</a:t>
            </a:r>
            <a:endParaRPr lang="zh-CN" altLang="en-US" sz="2400" dirty="0"/>
          </a:p>
          <a:p>
            <a:pPr lvl="1"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000" dirty="0" smtClean="0"/>
              <a:t>此时递归进入</a:t>
            </a:r>
            <a:r>
              <a:rPr lang="zh-CN" altLang="en-US" sz="2000" dirty="0"/>
              <a:t>该</a:t>
            </a:r>
            <a:r>
              <a:rPr lang="zh-CN" altLang="en-US" sz="2000" dirty="0" smtClean="0"/>
              <a:t>左部点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为其寻找匹配的右部点。</a:t>
            </a:r>
            <a:endParaRPr lang="en-US" altLang="zh-CN" sz="20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利用访问标记避免重复搜索。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634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增广路</a:t>
            </a:r>
            <a:r>
              <a:rPr lang="zh-CN" altLang="en-US" sz="3600" dirty="0" smtClean="0"/>
              <a:t>算法演示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/>
              <a:t>augmenting path </a:t>
            </a:r>
            <a:r>
              <a:rPr lang="en-US" altLang="zh-CN" sz="2400" dirty="0" smtClean="0"/>
              <a:t>algorithm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pic>
        <p:nvPicPr>
          <p:cNvPr id="8" name="Picture 4" descr="C:\Users\I.Riancy\Desktop\bm8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843" y="2286000"/>
            <a:ext cx="14970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I.Riancy\Desktop\bm8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6906" y="2284412"/>
            <a:ext cx="1520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:\Users\I.Riancy\Desktop\bm8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5906" y="2286000"/>
            <a:ext cx="15017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C:\Users\I.Riancy\Desktop\bm8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1406" y="2286000"/>
            <a:ext cx="14954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C:\Users\I.Riancy\Desktop\bm8_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2406" y="4338637"/>
            <a:ext cx="1573212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C:\Users\I.Riancy\Desktop\bm8_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85468" y="4337050"/>
            <a:ext cx="157956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C:\Users\I.Riancy\Desktop\bm8_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1406" y="4344987"/>
            <a:ext cx="15795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3" descr="C:\Users\I.Riancy\Desktop\bm8_7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5906" y="4337050"/>
            <a:ext cx="15795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4625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增广路算法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/>
              <a:t>augmenting path </a:t>
            </a:r>
            <a:r>
              <a:rPr lang="en-US" altLang="zh-CN" sz="2400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981200"/>
            <a:ext cx="10519568" cy="41910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i,y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=head[x</a:t>
            </a:r>
            <a:r>
              <a:rPr lang="en-US" altLang="zh-CN" sz="2000" dirty="0" smtClean="0"/>
              <a:t>];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=next[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 //</a:t>
            </a:r>
            <a:r>
              <a:rPr lang="zh-CN" altLang="en-US" sz="2000" dirty="0" smtClean="0"/>
              <a:t>考虑与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相连的每个点</a:t>
            </a:r>
            <a:r>
              <a:rPr lang="en-US" altLang="zh-CN" sz="2000" dirty="0" smtClean="0"/>
              <a:t>y=</a:t>
            </a:r>
            <a:r>
              <a:rPr lang="en-US" altLang="zh-CN" sz="2000" dirty="0" err="1" smtClean="0"/>
              <a:t>ver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	if(!</a:t>
            </a:r>
            <a:r>
              <a:rPr lang="en-US" altLang="zh-CN" sz="2000" dirty="0" smtClean="0"/>
              <a:t>visit[y=</a:t>
            </a:r>
            <a:r>
              <a:rPr lang="en-US" altLang="zh-CN" sz="2000" dirty="0" err="1" smtClean="0"/>
              <a:t>ver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]]) //</a:t>
            </a:r>
            <a:r>
              <a:rPr lang="zh-CN" altLang="en-US" sz="2000" dirty="0" smtClean="0"/>
              <a:t>没有被搜索过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	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visit[y</a:t>
            </a:r>
            <a:r>
              <a:rPr lang="en-US" altLang="zh-CN" sz="2000" dirty="0"/>
              <a:t>]=1;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		if</a:t>
            </a:r>
            <a:r>
              <a:rPr lang="en-US" altLang="zh-CN" sz="2000" dirty="0" smtClean="0"/>
              <a:t>(!match[y] || </a:t>
            </a:r>
            <a:r>
              <a:rPr lang="en-US" altLang="zh-CN" sz="2000" dirty="0" err="1" smtClean="0"/>
              <a:t>dfs</a:t>
            </a:r>
            <a:r>
              <a:rPr lang="en-US" altLang="zh-CN" sz="2000" dirty="0" smtClean="0"/>
              <a:t>(match[y</a:t>
            </a:r>
            <a:r>
              <a:rPr lang="en-US" altLang="zh-CN" sz="2000" dirty="0"/>
              <a:t>])) </a:t>
            </a:r>
            <a:r>
              <a:rPr lang="en-US" altLang="zh-CN" sz="2000" dirty="0" smtClean="0"/>
              <a:t>{match[y</a:t>
            </a:r>
            <a:r>
              <a:rPr lang="en-US" altLang="zh-CN" sz="2000" dirty="0"/>
              <a:t>]=x; return </a:t>
            </a:r>
            <a:r>
              <a:rPr lang="en-US" altLang="zh-CN" sz="2000" dirty="0" smtClean="0"/>
              <a:t>true;}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	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return </a:t>
            </a:r>
            <a:r>
              <a:rPr lang="en-US" altLang="zh-CN" sz="2000" dirty="0" smtClean="0"/>
              <a:t>false;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memset</a:t>
            </a:r>
            <a:r>
              <a:rPr lang="en-US" altLang="zh-CN" sz="2000" dirty="0" smtClean="0"/>
              <a:t>(visit,0,sizeof(visit)); //</a:t>
            </a:r>
            <a:r>
              <a:rPr lang="zh-CN" altLang="en-US" sz="2000" dirty="0" smtClean="0"/>
              <a:t>清空访问标记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	if(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)) </a:t>
            </a:r>
            <a:r>
              <a:rPr lang="en-US" altLang="zh-CN" sz="2000" dirty="0" err="1"/>
              <a:t>ans</a:t>
            </a:r>
            <a:r>
              <a:rPr lang="en-US" altLang="zh-CN" sz="2000" dirty="0" smtClean="0"/>
              <a:t>++; //</a:t>
            </a:r>
            <a:r>
              <a:rPr lang="zh-CN" altLang="en-US" sz="2000" dirty="0"/>
              <a:t>从</a:t>
            </a:r>
            <a:r>
              <a:rPr lang="zh-CN" altLang="en-US" sz="2000" dirty="0" smtClean="0"/>
              <a:t>左部点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出发寻找增广路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944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棋盘上的一些问题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203" y="1855787"/>
            <a:ext cx="4571206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棋盘覆盖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给定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一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个</a:t>
            </a: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N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行</a:t>
            </a: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M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列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的棋盘，已知某些位置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禁止放置，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求能够放到棋盘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上的</a:t>
            </a: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1*2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多米诺骨牌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的最大个数？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棋盘黑白染色</a:t>
            </a: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相邻格子连边</a:t>
            </a: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1*2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骨牌对应一条匹配边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zh-CN" altLang="en-US" sz="2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23806" y="1828800"/>
            <a:ext cx="4571206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車的放置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给定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一个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N*M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的棋盘，有一些格子不能放置棋子，问棋盘上最多能放多少个車，使它们不能相互攻击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每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行每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列只能放一个車</a:t>
            </a: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——</a:t>
            </a:r>
            <a:endParaRPr lang="en-US" altLang="zh-CN" sz="2200" dirty="0">
              <a:latin typeface="Lucida Fax" pitchFamily="18" charset="0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所有行、所有列看做两组点</a:t>
            </a: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某个格子可以放車</a:t>
            </a: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——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格子对应的行、列之间连边</a:t>
            </a: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放置的車不能互相攻击</a:t>
            </a: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——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2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选择一组匹配</a:t>
            </a:r>
            <a:endParaRPr lang="zh-CN" altLang="en-US" sz="2200" dirty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442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993300"/>
                </a:solidFill>
              </a:rPr>
              <a:t>Place the Robots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ZOJ1654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07598" y="1801813"/>
            <a:ext cx="4571206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问题描述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1001D5"/>
                </a:solidFill>
                <a:latin typeface="Lucida Fax" pitchFamily="18" charset="0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91581F"/>
                </a:solidFill>
                <a:latin typeface="Lucida Fax" pitchFamily="18" charset="0"/>
                <a:ea typeface="微软雅黑" pitchFamily="34" charset="-122"/>
              </a:rPr>
              <a:t>   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有一个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N*M(N,M&lt;=50)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的棋盘，棋盘的每一格是三种类型之一：空地、草地、墙。机器人只能放在空地上。在同一行或同一列的两个机器人，若它们之间没有墙，则它们可以互相攻击。问给定的棋盘，最多可以放置多少个机器人，使它们不能互相攻击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zh-CN" altLang="en-US" sz="2800" dirty="0">
              <a:latin typeface="Lucida Fax" pitchFamily="18" charset="0"/>
              <a:ea typeface="微软雅黑" pitchFamily="34" charset="-122"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118553" y="2438400"/>
            <a:ext cx="2876550" cy="2676525"/>
            <a:chOff x="3515" y="1049"/>
            <a:chExt cx="1812" cy="16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CC33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</p:grpSp>
      <p:grpSp>
        <p:nvGrpSpPr>
          <p:cNvPr id="41" name="Group 34"/>
          <p:cNvGrpSpPr>
            <a:grpSpLocks/>
          </p:cNvGrpSpPr>
          <p:nvPr/>
        </p:nvGrpSpPr>
        <p:grpSpPr bwMode="auto">
          <a:xfrm>
            <a:off x="9540680" y="3508375"/>
            <a:ext cx="2589213" cy="1552575"/>
            <a:chOff x="3515" y="2886"/>
            <a:chExt cx="1631" cy="978"/>
          </a:xfrm>
        </p:grpSpPr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3855" y="3538"/>
              <a:ext cx="12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400" dirty="0">
                  <a:latin typeface="Lucida Fax" pitchFamily="18" charset="0"/>
                  <a:ea typeface="微软雅黑" pitchFamily="34" charset="-122"/>
                </a:rPr>
                <a:t>  Wall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515" y="3538"/>
              <a:ext cx="340" cy="3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3855" y="3212"/>
              <a:ext cx="12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400" dirty="0">
                  <a:latin typeface="Lucida Fax" pitchFamily="18" charset="0"/>
                  <a:ea typeface="微软雅黑" pitchFamily="34" charset="-122"/>
                </a:rPr>
                <a:t>  Grass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3515" y="3212"/>
              <a:ext cx="340" cy="326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3855" y="2886"/>
              <a:ext cx="9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400" dirty="0">
                  <a:latin typeface="Lucida Fax" pitchFamily="18" charset="0"/>
                  <a:ea typeface="微软雅黑" pitchFamily="34" charset="-122"/>
                </a:rPr>
                <a:t>  </a:t>
              </a:r>
              <a:r>
                <a:rPr lang="en-US" altLang="zh-CN" sz="2400" dirty="0" smtClean="0">
                  <a:latin typeface="Lucida Fax" pitchFamily="18" charset="0"/>
                  <a:ea typeface="微软雅黑" pitchFamily="34" charset="-122"/>
                </a:rPr>
                <a:t>Empty</a:t>
              </a:r>
              <a:endParaRPr lang="en-US" altLang="zh-CN" sz="2400" dirty="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515" y="2886"/>
              <a:ext cx="340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515" y="2886"/>
              <a:ext cx="3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515" y="3212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3515" y="3864"/>
              <a:ext cx="3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3515" y="2886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4536" y="288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4536" y="3212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4536" y="3538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3855" y="3864"/>
              <a:ext cx="68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855" y="2886"/>
              <a:ext cx="68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515" y="3212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3855" y="2886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3515" y="3538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833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993300"/>
                </a:solidFill>
              </a:rPr>
              <a:t>Place the Robots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ZOJ1654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60" name="内容占位符 2"/>
          <p:cNvSpPr>
            <a:spLocks noGrp="1"/>
          </p:cNvSpPr>
          <p:nvPr>
            <p:ph idx="1"/>
          </p:nvPr>
        </p:nvSpPr>
        <p:spPr>
          <a:xfrm>
            <a:off x="833438" y="2133601"/>
            <a:ext cx="10519568" cy="3886200"/>
          </a:xfrm>
        </p:spPr>
        <p:txBody>
          <a:bodyPr/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把每一行、每</a:t>
            </a:r>
            <a:r>
              <a:rPr lang="zh-CN" altLang="en-US" sz="2400" dirty="0"/>
              <a:t>一列被墙隔开</a:t>
            </a:r>
            <a:r>
              <a:rPr lang="zh-CN" altLang="en-US" sz="2400" dirty="0" smtClean="0"/>
              <a:t>，并且</a:t>
            </a:r>
            <a:r>
              <a:rPr lang="zh-CN" altLang="en-US" sz="2400" dirty="0"/>
              <a:t>包含空地的连续区域称作“块”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显然</a:t>
            </a:r>
            <a:r>
              <a:rPr lang="zh-CN" altLang="en-US" sz="2400" dirty="0"/>
              <a:t>，在一个块之中，最多只能放一个机器人</a:t>
            </a:r>
            <a:r>
              <a:rPr lang="zh-CN" altLang="en-US" sz="2400" dirty="0" smtClean="0"/>
              <a:t>。把</a:t>
            </a:r>
            <a:r>
              <a:rPr lang="zh-CN" altLang="en-US" sz="2400" dirty="0"/>
              <a:t>这些块编上号。</a:t>
            </a:r>
          </a:p>
        </p:txBody>
      </p:sp>
      <p:grpSp>
        <p:nvGrpSpPr>
          <p:cNvPr id="61" name="Group 2"/>
          <p:cNvGrpSpPr>
            <a:grpSpLocks/>
          </p:cNvGrpSpPr>
          <p:nvPr/>
        </p:nvGrpSpPr>
        <p:grpSpPr bwMode="auto">
          <a:xfrm>
            <a:off x="2982482" y="3595687"/>
            <a:ext cx="2339975" cy="2178050"/>
            <a:chOff x="3515" y="1049"/>
            <a:chExt cx="1812" cy="1686"/>
          </a:xfrm>
        </p:grpSpPr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CC33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1" name="Rectangle 22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2" name="Rectangle 23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3" name="Rectangle 24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4" name="Rectangle 25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6" name="Rectangle 27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</p:grpSp>
      <p:sp>
        <p:nvSpPr>
          <p:cNvPr id="91" name="Text Box 36"/>
          <p:cNvSpPr txBox="1">
            <a:spLocks noChangeArrowheads="1"/>
          </p:cNvSpPr>
          <p:nvPr/>
        </p:nvSpPr>
        <p:spPr bwMode="auto">
          <a:xfrm>
            <a:off x="2982482" y="3487737"/>
            <a:ext cx="1871663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92" name="Text Box 37"/>
          <p:cNvSpPr txBox="1">
            <a:spLocks noChangeArrowheads="1"/>
          </p:cNvSpPr>
          <p:nvPr/>
        </p:nvSpPr>
        <p:spPr bwMode="auto">
          <a:xfrm>
            <a:off x="2982482" y="4359275"/>
            <a:ext cx="936625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lIns="90000" tIns="46800" rIns="90000" bIns="46800" anchor="ctr" anchorCtr="1"/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93" name="Text Box 38"/>
          <p:cNvSpPr txBox="1">
            <a:spLocks noChangeArrowheads="1"/>
          </p:cNvSpPr>
          <p:nvPr/>
        </p:nvSpPr>
        <p:spPr bwMode="auto">
          <a:xfrm>
            <a:off x="4385832" y="4359275"/>
            <a:ext cx="935038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94" name="Text Box 39"/>
          <p:cNvSpPr txBox="1">
            <a:spLocks noChangeArrowheads="1"/>
          </p:cNvSpPr>
          <p:nvPr/>
        </p:nvSpPr>
        <p:spPr bwMode="auto">
          <a:xfrm>
            <a:off x="4854145" y="4791075"/>
            <a:ext cx="468312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95" name="Text Box 40"/>
          <p:cNvSpPr txBox="1">
            <a:spLocks noChangeArrowheads="1"/>
          </p:cNvSpPr>
          <p:nvPr/>
        </p:nvSpPr>
        <p:spPr bwMode="auto">
          <a:xfrm>
            <a:off x="3450795" y="5233987"/>
            <a:ext cx="1871662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 type="none" w="lg" len="lg"/>
            <a:tailEnd type="none" w="lg" len="lg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grpSp>
        <p:nvGrpSpPr>
          <p:cNvPr id="96" name="Group 41"/>
          <p:cNvGrpSpPr>
            <a:grpSpLocks/>
          </p:cNvGrpSpPr>
          <p:nvPr/>
        </p:nvGrpSpPr>
        <p:grpSpPr bwMode="auto">
          <a:xfrm>
            <a:off x="6879001" y="3611562"/>
            <a:ext cx="2339975" cy="2179638"/>
            <a:chOff x="3742" y="2478"/>
            <a:chExt cx="1474" cy="1373"/>
          </a:xfrm>
        </p:grpSpPr>
        <p:grpSp>
          <p:nvGrpSpPr>
            <p:cNvPr id="97" name="Group 42"/>
            <p:cNvGrpSpPr>
              <a:grpSpLocks/>
            </p:cNvGrpSpPr>
            <p:nvPr/>
          </p:nvGrpSpPr>
          <p:grpSpPr bwMode="auto">
            <a:xfrm>
              <a:off x="3738" y="2479"/>
              <a:ext cx="1472" cy="1371"/>
              <a:chOff x="3515" y="1049"/>
              <a:chExt cx="1812" cy="1686"/>
            </a:xfrm>
          </p:grpSpPr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03" name="Rectangle 44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04" name="Rectangle 45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05" name="Rectangle 46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06" name="Rectangle 47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07" name="Rectangle 48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08" name="Rectangle 49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09" name="Rectangle 50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0" name="Rectangle 51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1" name="Rectangle 52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2" name="Rectangle 53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3" name="Rectangle 54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4" name="Rectangle 55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5" name="Rectangle 56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6" name="Rectangle 57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7" name="Rectangle 58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CC33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8" name="Rectangle 59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19" name="Rectangle 60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0" name="Rectangle 61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1" name="Rectangle 62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2" name="Rectangle 63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3" name="Rectangle 64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4" name="Rectangle 65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5" name="Rectangle 66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6" name="Rectangle 67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7" name="Line 68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zh-CN" altLang="en-US"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8" name="Line 69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zh-CN" altLang="en-US"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29" name="Line 70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zh-CN" altLang="en-US"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130" name="Line 71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zh-CN" altLang="en-US">
                  <a:latin typeface="Lucida Fax" pitchFamily="18" charset="0"/>
                  <a:ea typeface="微软雅黑" pitchFamily="34" charset="-122"/>
                </a:endParaRPr>
              </a:p>
            </p:txBody>
          </p:sp>
        </p:grpSp>
        <p:sp>
          <p:nvSpPr>
            <p:cNvPr id="98" name="Text Box 72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9" name="Text Box 73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0" name="Text Box 74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1" name="Text Box 75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 type="none" w="lg" len="lg"/>
              <a:tailEnd type="none" w="lg" len="lg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8248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993300"/>
                </a:solidFill>
              </a:rPr>
              <a:t>导弹防御塔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Tyvj1935</a:t>
            </a:r>
            <a:r>
              <a:rPr lang="zh-CN" altLang="en-US" sz="2400" dirty="0" smtClean="0">
                <a:solidFill>
                  <a:srgbClr val="000000"/>
                </a:solidFill>
              </a:rPr>
              <a:t>）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220" name="Rectangle 3"/>
          <p:cNvSpPr txBox="1">
            <a:spLocks noChangeArrowheads="1"/>
          </p:cNvSpPr>
          <p:nvPr/>
        </p:nvSpPr>
        <p:spPr bwMode="auto">
          <a:xfrm>
            <a:off x="685006" y="1855787"/>
            <a:ext cx="102870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问题描述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Freda Shi 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的城堡遭受了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M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个入侵者的攻击！      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Freda 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控制着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N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座导弹防御塔，每座塔都有足够数量的导弹，但是每次只能发射一枚。每座塔每次发射前需要预热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T1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秒，发射后需要冷却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T2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秒。</a:t>
            </a:r>
            <a:endParaRPr lang="en-US" altLang="zh-CN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给定塔和入侵者的坐标。导弹从塔发出直到击中目标所需的飞行时间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=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塔和入侵者之间的距离。</a:t>
            </a:r>
            <a:endParaRPr lang="en-US" altLang="zh-CN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由于小伙伴 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Rainbow Li 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就要来拜访她的城堡，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Freda 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想用最少的时间击退所有的入侵者，请你告诉她一种攻击方案。</a:t>
            </a: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816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993300"/>
                </a:solidFill>
              </a:rPr>
              <a:t>导弹防御塔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Tyvj1935</a:t>
            </a:r>
            <a:r>
              <a:rPr lang="zh-CN" altLang="en-US" sz="2400" dirty="0" smtClean="0">
                <a:solidFill>
                  <a:srgbClr val="000000"/>
                </a:solidFill>
              </a:rPr>
              <a:t>）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2606" y="1752600"/>
            <a:ext cx="105918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最值不容易解决，转化为判定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——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rgbClr val="3333FF"/>
                </a:solidFill>
                <a:latin typeface="Lucida Fax" pitchFamily="18" charset="0"/>
                <a:ea typeface="微软雅黑" pitchFamily="34" charset="-122"/>
              </a:rPr>
              <a:t>二分答案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T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，判定能否在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T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秒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内击退所有入侵者。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寻找要素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二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分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图中的“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”。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每个入侵者被攻击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次后就会被击退。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每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座塔可以发射很多次导弹，但是每枚导弹只能攻击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1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个入侵者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rgbClr val="3333FF"/>
                </a:solidFill>
                <a:latin typeface="Lucida Fax" pitchFamily="18" charset="0"/>
                <a:ea typeface="微软雅黑" pitchFamily="34" charset="-122"/>
              </a:rPr>
              <a:t>拆点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：若某座塔在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T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秒内可以发射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次导弹，就把这座塔拆成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个点。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入侵者、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拆点后的导弹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分别构成二分图中的左右两部。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寻找要素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二分图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两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部点之间的关系。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导弹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A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在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S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秒时发射，飞到入侵者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B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需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秒，若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S+V&lt;=T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A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B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连边。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判定是否存在对所有入侵者的</a:t>
            </a:r>
            <a:r>
              <a:rPr lang="zh-CN" altLang="en-US" sz="2400" dirty="0" smtClean="0">
                <a:solidFill>
                  <a:srgbClr val="1302EE"/>
                </a:solidFill>
                <a:latin typeface="Lucida Fax" pitchFamily="18" charset="0"/>
                <a:ea typeface="微软雅黑" pitchFamily="34" charset="-122"/>
              </a:rPr>
              <a:t>完备匹配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zh-CN" altLang="en-US" sz="2800" dirty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149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最小</a:t>
            </a:r>
            <a:r>
              <a:rPr lang="zh-CN" altLang="en-US" sz="3600" dirty="0" smtClean="0"/>
              <a:t>点覆盖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 smtClean="0"/>
              <a:t>minimum </a:t>
            </a:r>
            <a:r>
              <a:rPr lang="en-US" altLang="zh-CN" sz="2400" dirty="0"/>
              <a:t>vertex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2133601"/>
            <a:ext cx="10519568" cy="3886200"/>
          </a:xfrm>
        </p:spPr>
        <p:txBody>
          <a:bodyPr/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/>
              <a:t>DEFINITION</a:t>
            </a:r>
            <a:r>
              <a:rPr lang="zh-CN" altLang="en-US" sz="2000" dirty="0" smtClean="0"/>
              <a:t>：</a:t>
            </a:r>
            <a:endParaRPr lang="en-US" altLang="zh-CN" sz="2400" dirty="0" smtClean="0"/>
          </a:p>
          <a:p>
            <a:pPr lv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kern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	</a:t>
            </a:r>
            <a:r>
              <a:rPr lang="en-US" altLang="zh-CN" sz="2200" kern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A </a:t>
            </a:r>
            <a:r>
              <a:rPr lang="en-US" altLang="zh-CN" sz="2200" b="1" kern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vertex cover</a:t>
            </a:r>
            <a:r>
              <a:rPr lang="en-US" altLang="zh-CN" sz="2200" kern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 of a graph is a set of vertices such that each edge of the graph is incident to at least one vertex of the set.</a:t>
            </a: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 err="1"/>
              <a:t>König</a:t>
            </a:r>
            <a:r>
              <a:rPr lang="zh-CN" altLang="en-US" sz="2400" dirty="0"/>
              <a:t>定理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kern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	</a:t>
            </a:r>
            <a:r>
              <a:rPr lang="zh-CN" altLang="en-US" sz="2400" dirty="0" smtClean="0"/>
              <a:t>二分图最小点覆盖</a:t>
            </a:r>
            <a:r>
              <a:rPr lang="zh-CN" altLang="en-US" sz="2400" dirty="0"/>
              <a:t>集</a:t>
            </a:r>
            <a:r>
              <a:rPr lang="zh-CN" altLang="en-US" sz="2400" dirty="0" smtClean="0"/>
              <a:t>的大小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二分图最大匹配集的大小</a:t>
            </a:r>
            <a:endParaRPr lang="zh-CN" altLang="en-US" sz="2400" dirty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endParaRPr lang="en-US" altLang="zh-CN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092972" y="4419600"/>
            <a:ext cx="4000500" cy="1798081"/>
            <a:chOff x="2143108" y="4429132"/>
            <a:chExt cx="4000528" cy="1797536"/>
          </a:xfrm>
        </p:grpSpPr>
        <p:pic>
          <p:nvPicPr>
            <p:cNvPr id="8" name="Picture 2" descr="C:\Users\I.Riancy\Desktop\bm1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3108" y="4429132"/>
              <a:ext cx="4000528" cy="1290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2"/>
            <p:cNvSpPr txBox="1"/>
            <p:nvPr/>
          </p:nvSpPr>
          <p:spPr>
            <a:xfrm>
              <a:off x="2643175" y="5857448"/>
              <a:ext cx="3013889" cy="369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latin typeface="Lucida Fax" pitchFamily="18" charset="0"/>
                  <a:ea typeface="微软雅黑" pitchFamily="34" charset="-122"/>
                  <a:cs typeface="+mn-cs"/>
                </a:rPr>
                <a:t>Minimum Vertex Cover</a:t>
              </a:r>
              <a:endParaRPr lang="zh-CN" altLang="en-US" sz="1800" dirty="0">
                <a:latin typeface="Lucida Fax" pitchFamily="18" charset="0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012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dirty="0" smtClean="0"/>
              <a:t>动态规划以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途径点集大小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为阶段？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以长度为阶段效率不高，是因为没有充分利用阶段与决策之间的关系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决策需要枚举中转点，不妨考虑也以中转点集为阶段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k,i,j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可以经过标号≤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的点中转时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i</a:t>
            </a:r>
            <a:r>
              <a:rPr lang="zh-CN" altLang="en-US" dirty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的最短路</a:t>
            </a:r>
            <a:endParaRPr lang="en-US" altLang="zh-CN" dirty="0" smtClean="0"/>
          </a:p>
          <a:p>
            <a:r>
              <a:rPr lang="en-US" altLang="zh-CN" dirty="0" smtClean="0"/>
              <a:t>F[0,i,j]=A[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为前面定义的邻接矩阵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k,i,j</a:t>
            </a:r>
            <a:r>
              <a:rPr lang="en-US" altLang="zh-CN" dirty="0" smtClean="0"/>
              <a:t>]=Min{F[k-1,i,k]+F[k-1,k,j]}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O(N^3)</a:t>
            </a:r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这一维空间可以省略，变成</a:t>
            </a:r>
            <a:r>
              <a:rPr lang="en-US" altLang="zh-CN" dirty="0" smtClean="0"/>
              <a:t>D[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就</a:t>
            </a:r>
            <a:r>
              <a:rPr lang="zh-CN" altLang="en-US" dirty="0"/>
              <a:t>成</a:t>
            </a:r>
            <a:r>
              <a:rPr lang="zh-CN" altLang="en-US" dirty="0" smtClean="0"/>
              <a:t>为了我们平时常见的</a:t>
            </a:r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DP</a:t>
            </a:r>
            <a:r>
              <a:rPr lang="zh-CN" altLang="en-US" dirty="0"/>
              <a:t>的阶段</a:t>
            </a:r>
            <a:r>
              <a:rPr lang="zh-CN" altLang="en-US" dirty="0" smtClean="0"/>
              <a:t>循环，所以</a:t>
            </a:r>
            <a:r>
              <a:rPr lang="en-US" altLang="zh-CN" dirty="0" smtClean="0"/>
              <a:t>k</a:t>
            </a:r>
            <a:r>
              <a:rPr lang="zh-CN" altLang="en-US" dirty="0"/>
              <a:t>循环必须要放在最</a:t>
            </a:r>
            <a:r>
              <a:rPr lang="zh-CN" altLang="en-US" dirty="0" smtClean="0"/>
              <a:t>外层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683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最小</a:t>
            </a:r>
            <a:r>
              <a:rPr lang="zh-CN" altLang="en-US" sz="3600" dirty="0" smtClean="0"/>
              <a:t>点覆盖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 smtClean="0"/>
              <a:t>minimum </a:t>
            </a:r>
            <a:r>
              <a:rPr lang="en-US" altLang="zh-CN" sz="2400" dirty="0"/>
              <a:t>vertex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2057400"/>
            <a:ext cx="10519568" cy="4114799"/>
          </a:xfrm>
        </p:spPr>
        <p:txBody>
          <a:bodyPr/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构造方法：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求</a:t>
            </a:r>
            <a:r>
              <a:rPr lang="zh-CN" altLang="en-US" sz="2400" dirty="0"/>
              <a:t>出最大匹配。</a:t>
            </a: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从右部每个</a:t>
            </a:r>
            <a:r>
              <a:rPr lang="zh-CN" altLang="en-US" sz="2400" dirty="0"/>
              <a:t>未匹配</a:t>
            </a:r>
            <a:r>
              <a:rPr lang="zh-CN" altLang="en-US" sz="2400" dirty="0" smtClean="0"/>
              <a:t>点</a:t>
            </a:r>
            <a:r>
              <a:rPr lang="zh-CN" altLang="en-US" sz="2400" dirty="0"/>
              <a:t>出发</a:t>
            </a:r>
            <a:r>
              <a:rPr lang="zh-CN" altLang="en-US" sz="2400" dirty="0" smtClean="0"/>
              <a:t>寻找增广路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一定失败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，标记</a:t>
            </a:r>
            <a:r>
              <a:rPr lang="zh-CN" altLang="en-US" sz="2400" dirty="0"/>
              <a:t>访问过的节点。</a:t>
            </a: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取</a:t>
            </a:r>
            <a:r>
              <a:rPr lang="zh-CN" altLang="en-US" sz="2400" dirty="0"/>
              <a:t>左部</a:t>
            </a:r>
            <a:r>
              <a:rPr lang="zh-CN" altLang="en-US" sz="2400" dirty="0" smtClean="0"/>
              <a:t>标记点</a:t>
            </a:r>
            <a:r>
              <a:rPr lang="zh-CN" altLang="en-US" sz="2400" dirty="0"/>
              <a:t>、右部</a:t>
            </a:r>
            <a:r>
              <a:rPr lang="zh-CN" altLang="en-US" sz="2400" dirty="0" smtClean="0"/>
              <a:t>未标记点</a:t>
            </a:r>
            <a:r>
              <a:rPr lang="zh-CN" altLang="en-US" sz="2400" dirty="0"/>
              <a:t>，构成一组最小覆盖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endParaRPr lang="en-US" altLang="zh-CN" sz="2400" dirty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 err="1"/>
              <a:t>König</a:t>
            </a:r>
            <a:r>
              <a:rPr lang="zh-CN" altLang="en-US" sz="2400" dirty="0" smtClean="0"/>
              <a:t>定理（最小点覆盖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最大匹配）证明：</a:t>
            </a:r>
            <a:endParaRPr lang="en-US" altLang="zh-CN" sz="2400" dirty="0" smtClean="0"/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经过上述构造方法后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右部未匹配点一定是标记点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因为它们是出发点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部未匹配点一定是未标记点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如果被标记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则找到了增广路，矛盾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572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最小</a:t>
            </a:r>
            <a:r>
              <a:rPr lang="zh-CN" altLang="en-US" sz="3600" dirty="0" smtClean="0"/>
              <a:t>点覆盖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 smtClean="0"/>
              <a:t>minimum </a:t>
            </a:r>
            <a:r>
              <a:rPr lang="en-US" altLang="zh-CN" sz="2400" dirty="0"/>
              <a:t>vertex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2057400"/>
            <a:ext cx="10519568" cy="4114799"/>
          </a:xfrm>
        </p:spPr>
        <p:txBody>
          <a:bodyPr/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一对匹配点都被标记或者都未标记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因为左部匹配点只能通过右部到达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取左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部标记点、右部未标记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点，恰好使得每对匹配点被取走一个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So, 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数值上的相等性得证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匹配边一定被覆盖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每对匹配点取走一个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不存在连接两个未匹配点的边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否则出现仅包含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条边的增广路，矛盾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连接左部匹配点和右部未匹配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点的边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后者是出发点，前者一定被标记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连接左部未匹配点和右部匹配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点的边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后者未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标记，否则存在增广路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So, 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所有边都被覆盖，合法性得证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360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en-US" altLang="zh-CN" sz="3600" dirty="0"/>
              <a:t>Machine Schedule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Poj1325</a:t>
            </a:r>
            <a:r>
              <a:rPr lang="zh-CN" altLang="en-US" sz="2400" dirty="0" smtClean="0">
                <a:solidFill>
                  <a:srgbClr val="000000"/>
                </a:solidFill>
              </a:rPr>
              <a:t>）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220" name="Rectangle 3"/>
          <p:cNvSpPr txBox="1">
            <a:spLocks noChangeArrowheads="1"/>
          </p:cNvSpPr>
          <p:nvPr/>
        </p:nvSpPr>
        <p:spPr bwMode="auto">
          <a:xfrm>
            <a:off x="685006" y="1855787"/>
            <a:ext cx="10287000" cy="401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问题描述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有两台机器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A,B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及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N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个任务。每台机器有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M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种不同的模式。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M,N &lt;= 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100</a:t>
            </a: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对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每个任务</a:t>
            </a:r>
            <a:r>
              <a:rPr lang="en-US" altLang="zh-CN" sz="2400" dirty="0" err="1">
                <a:latin typeface="Lucida Fax" pitchFamily="18" charset="0"/>
                <a:ea typeface="微软雅黑" pitchFamily="34" charset="-122"/>
              </a:rPr>
              <a:t>i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给定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a[</a:t>
            </a:r>
            <a:r>
              <a:rPr lang="en-US" altLang="zh-CN" sz="2400" dirty="0" err="1"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]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和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b[</a:t>
            </a:r>
            <a:r>
              <a:rPr lang="en-US" altLang="zh-CN" sz="2400" dirty="0" err="1"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]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，表示如果该任务在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A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上执行，需要设置模式为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a[</a:t>
            </a:r>
            <a:r>
              <a:rPr lang="en-US" altLang="zh-CN" sz="2400" dirty="0" err="1"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]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，如果在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B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上执行，需要模式为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b[</a:t>
            </a:r>
            <a:r>
              <a:rPr lang="en-US" altLang="zh-CN" sz="2400" dirty="0" err="1"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]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任务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可以以任意顺序被执行。但每台机器转换一次模式就要重启一次。要求合理分配任务并合理安排顺序，使得机器重启次数最少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左部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点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是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机器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A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上的模式，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右部点是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机器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B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上的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模式；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对于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每个任务在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a[</a:t>
            </a:r>
            <a:r>
              <a:rPr lang="en-US" altLang="zh-CN" sz="2400" dirty="0" err="1"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]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和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b[</a:t>
            </a:r>
            <a:r>
              <a:rPr lang="en-US" altLang="zh-CN" sz="2400" dirty="0" err="1"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]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之间连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边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答案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就是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最小覆盖。</a:t>
            </a: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3585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en-US" altLang="zh-CN" sz="3600" dirty="0"/>
              <a:t>Muddy </a:t>
            </a:r>
            <a:r>
              <a:rPr lang="en-US" altLang="zh-CN" sz="3600" dirty="0" smtClean="0"/>
              <a:t>Fields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POJ2226</a:t>
            </a:r>
            <a:r>
              <a:rPr lang="zh-CN" altLang="en-US" sz="2400" dirty="0" smtClean="0">
                <a:solidFill>
                  <a:srgbClr val="000000"/>
                </a:solidFill>
              </a:rPr>
              <a:t>）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006" y="1828800"/>
            <a:ext cx="105918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问题描述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在一块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N*M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的矩形地面上，有一些格子是泥泞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的。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用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一些宽为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1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的木板把泥地盖住，并且不能盖住好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地，木板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可以重叠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问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最少需要多少木板？ 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N,M&lt;=50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不能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盖住好地，那么宽为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1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的木板只能放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在行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、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列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泥泞</a:t>
            </a:r>
            <a:r>
              <a:rPr lang="zh-CN" altLang="en-US" sz="2400" dirty="0" smtClean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块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里。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每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个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泥格子都要被盖住，选择一个块可以盖住一些泥格子。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行、列泥泞</a:t>
            </a:r>
            <a:r>
              <a:rPr lang="zh-CN" altLang="en-US" sz="24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块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对应左、右部中的</a:t>
            </a:r>
            <a:r>
              <a:rPr lang="zh-CN" altLang="en-US" sz="2400" dirty="0" smtClean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点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，泥格子对应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边。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答案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=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二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分图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最小点覆盖。</a:t>
            </a: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endParaRPr lang="zh-CN" altLang="en-US" sz="2800" dirty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8164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606" y="1020762"/>
            <a:ext cx="7847885" cy="1036638"/>
          </a:xfrm>
        </p:spPr>
        <p:txBody>
          <a:bodyPr/>
          <a:lstStyle/>
          <a:p>
            <a:r>
              <a:rPr lang="zh-CN" altLang="en-US" sz="3600" dirty="0"/>
              <a:t>最大独立集问题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2400" dirty="0" smtClean="0"/>
              <a:t>maximum </a:t>
            </a:r>
            <a:r>
              <a:rPr lang="en-US" altLang="zh-CN" sz="2400" dirty="0"/>
              <a:t>independent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2133601"/>
            <a:ext cx="10519568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/>
              <a:t>任意两点在图中都没有边相连的点集称为图的独立集。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zh-CN" altLang="en-US" sz="2400" dirty="0"/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/>
              <a:t>定理：二分图最大独立集 </a:t>
            </a:r>
            <a:r>
              <a:rPr lang="en-US" altLang="zh-CN" sz="2400" dirty="0"/>
              <a:t>= </a:t>
            </a:r>
            <a:r>
              <a:rPr lang="zh-CN" altLang="en-US" sz="2400" dirty="0"/>
              <a:t>图的点数 </a:t>
            </a:r>
            <a:r>
              <a:rPr lang="en-US" altLang="zh-CN" sz="2400" dirty="0"/>
              <a:t>– </a:t>
            </a:r>
            <a:r>
              <a:rPr lang="zh-CN" altLang="en-US" sz="2400" dirty="0"/>
              <a:t>二分图最大匹配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zh-CN" altLang="en-US" sz="2400" dirty="0"/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/>
              <a:t>证明：选出最多的点构成独立集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 </a:t>
            </a:r>
            <a:r>
              <a:rPr lang="zh-CN" altLang="en-US" sz="2400" dirty="0"/>
              <a:t>在图中去掉最少的点，使剩下的点之间没有边。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 </a:t>
            </a:r>
            <a:r>
              <a:rPr lang="zh-CN" altLang="en-US" sz="2400" dirty="0"/>
              <a:t>用最少的点覆盖所有的边，去掉的是最小覆盖。</a:t>
            </a:r>
            <a:endParaRPr lang="en-US" altLang="zh-CN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87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zh-CN" altLang="en-US" sz="3600" dirty="0" smtClean="0"/>
              <a:t>骑士放置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8806" y="1837509"/>
            <a:ext cx="105918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问题描述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给定一个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N*M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的棋盘，有一些格子不能放棋子。问棋盘上最多能放多少个不能互相攻击的骑士（马）。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对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棋盘黑白染色，黑、白色的点分别属于左、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右部。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可以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攻击到的两个格子之间连边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马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沿日字形攻击，所以肯定是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在不同颜色的点之间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连边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不能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互相攻击，就是寻找一个最大独立集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8803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96962"/>
            <a:ext cx="7847885" cy="960438"/>
          </a:xfrm>
        </p:spPr>
        <p:txBody>
          <a:bodyPr/>
          <a:lstStyle/>
          <a:p>
            <a:r>
              <a:rPr lang="zh-CN" altLang="en-US" sz="3600" dirty="0" smtClean="0"/>
              <a:t>最小路径覆盖</a:t>
            </a:r>
            <a:r>
              <a:rPr lang="zh-CN" altLang="en-US" sz="3600" b="1" dirty="0" smtClean="0">
                <a:solidFill>
                  <a:srgbClr val="993300"/>
                </a:solidFill>
              </a:rPr>
              <a:t>问题</a:t>
            </a:r>
            <a:r>
              <a:rPr lang="en-US" altLang="zh-CN" sz="3600" b="1" dirty="0" smtClean="0">
                <a:solidFill>
                  <a:srgbClr val="993300"/>
                </a:solidFill>
              </a:rPr>
              <a:t/>
            </a:r>
            <a:br>
              <a:rPr lang="en-US" altLang="zh-CN" sz="3600" b="1" dirty="0" smtClean="0">
                <a:solidFill>
                  <a:srgbClr val="993300"/>
                </a:solidFill>
              </a:rPr>
            </a:br>
            <a:r>
              <a:rPr lang="en-US" altLang="zh-CN" sz="2400" dirty="0"/>
              <a:t>m</a:t>
            </a:r>
            <a:r>
              <a:rPr lang="en-US" altLang="zh-CN" sz="2400" b="1" dirty="0" smtClean="0">
                <a:solidFill>
                  <a:srgbClr val="993300"/>
                </a:solidFill>
              </a:rPr>
              <a:t>inimum path cover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22709" y="2286000"/>
            <a:ext cx="9982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最小路径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覆盖：用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尽量少的不相交简单路径覆盖有向无环图的所有顶点。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把原图中的每个点拆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成二分图中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左、右两个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点；</a:t>
            </a: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对于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每条有向边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(</a:t>
            </a:r>
            <a:r>
              <a:rPr lang="en-US" altLang="zh-CN" sz="2200" dirty="0" err="1">
                <a:latin typeface="Lucida Fax" pitchFamily="18" charset="0"/>
                <a:ea typeface="微软雅黑" pitchFamily="34" charset="-122"/>
              </a:rPr>
              <a:t>u,v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)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，从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u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的左部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点（成为出点）向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v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的右部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点（称为入点）连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一条有向边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2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zh-CN" altLang="en-US" sz="22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最小路径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覆盖数 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= 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原有向图节点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数 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– 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新二分图最大匹配数。</a:t>
            </a:r>
            <a:endParaRPr lang="zh-CN" altLang="en-US" sz="2200" dirty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987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96962"/>
            <a:ext cx="7847885" cy="960438"/>
          </a:xfrm>
        </p:spPr>
        <p:txBody>
          <a:bodyPr/>
          <a:lstStyle/>
          <a:p>
            <a:r>
              <a:rPr lang="zh-CN" altLang="en-US" sz="3600" dirty="0" smtClean="0"/>
              <a:t>最小路径覆盖</a:t>
            </a:r>
            <a:r>
              <a:rPr lang="zh-CN" altLang="en-US" sz="3600" b="1" dirty="0" smtClean="0">
                <a:solidFill>
                  <a:srgbClr val="993300"/>
                </a:solidFill>
              </a:rPr>
              <a:t>问题</a:t>
            </a:r>
            <a:r>
              <a:rPr lang="en-US" altLang="zh-CN" sz="3600" b="1" dirty="0" smtClean="0">
                <a:solidFill>
                  <a:srgbClr val="993300"/>
                </a:solidFill>
              </a:rPr>
              <a:t/>
            </a:r>
            <a:br>
              <a:rPr lang="en-US" altLang="zh-CN" sz="3600" b="1" dirty="0" smtClean="0">
                <a:solidFill>
                  <a:srgbClr val="993300"/>
                </a:solidFill>
              </a:rPr>
            </a:br>
            <a:r>
              <a:rPr lang="en-US" altLang="zh-CN" sz="2400" dirty="0"/>
              <a:t>m</a:t>
            </a:r>
            <a:r>
              <a:rPr lang="en-US" altLang="zh-CN" sz="2400" b="1" dirty="0" smtClean="0">
                <a:solidFill>
                  <a:srgbClr val="993300"/>
                </a:solidFill>
              </a:rPr>
              <a:t>inimum path cover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22708" y="2286000"/>
            <a:ext cx="1063029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不相交的最小路径覆盖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每个点的入度、出度均不超过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1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  <a:sym typeface="Wingdings" panose="05000000000000000000" pitchFamily="2" charset="2"/>
              </a:rPr>
              <a:t>拆点转化 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二分图每个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点连接的边不超过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1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条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  <a:sym typeface="Wingdings" panose="05000000000000000000" pitchFamily="2" charset="2"/>
              </a:rPr>
              <a:t>一个匹配</a:t>
            </a:r>
            <a:endParaRPr lang="en-US" altLang="zh-CN" sz="22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zh-CN" altLang="en-US" sz="22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有向图</a:t>
            </a:r>
            <a:r>
              <a:rPr lang="zh-CN" altLang="en-US" sz="22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路径上的每条边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  对应  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二分图匹配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中的</a:t>
            </a:r>
            <a:r>
              <a:rPr lang="zh-CN" altLang="en-US" sz="22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一条匹配边</a:t>
            </a:r>
            <a:endParaRPr lang="en-US" altLang="zh-CN" sz="22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有向图路径上每条边的</a:t>
            </a:r>
            <a:r>
              <a:rPr lang="zh-CN" altLang="en-US" sz="22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出点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  对应  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二分图</a:t>
            </a:r>
            <a:r>
              <a:rPr lang="zh-CN" altLang="en-US" sz="2200" dirty="0" smtClean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匹配</a:t>
            </a:r>
            <a:r>
              <a:rPr lang="zh-CN" altLang="en-US" sz="22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边的左部点</a:t>
            </a:r>
            <a:endParaRPr lang="en-US" altLang="zh-CN" sz="22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每条路径的最后一个点没有对应</a:t>
            </a:r>
            <a:endParaRPr lang="en-US" altLang="zh-CN" sz="22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zh-CN" altLang="en-US" sz="22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最小路径覆盖的路径数 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= 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最少未匹配的点数 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= 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原图节点数 </a:t>
            </a:r>
            <a:r>
              <a:rPr lang="en-US" altLang="zh-CN" sz="2200" dirty="0">
                <a:latin typeface="Lucida Fax" pitchFamily="18" charset="0"/>
                <a:ea typeface="微软雅黑" pitchFamily="34" charset="-122"/>
              </a:rPr>
              <a:t>– </a:t>
            </a:r>
            <a:r>
              <a:rPr lang="zh-CN" altLang="en-US" sz="2200" dirty="0" smtClean="0">
                <a:latin typeface="Lucida Fax" pitchFamily="18" charset="0"/>
                <a:ea typeface="微软雅黑" pitchFamily="34" charset="-122"/>
              </a:rPr>
              <a:t>二分图最大</a:t>
            </a:r>
            <a:r>
              <a:rPr lang="zh-CN" altLang="en-US" sz="2200" dirty="0">
                <a:latin typeface="Lucida Fax" pitchFamily="18" charset="0"/>
                <a:ea typeface="微软雅黑" pitchFamily="34" charset="-122"/>
              </a:rPr>
              <a:t>匹配数。</a:t>
            </a:r>
          </a:p>
        </p:txBody>
      </p:sp>
    </p:spTree>
    <p:extLst>
      <p:ext uri="{BB962C8B-B14F-4D97-AF65-F5344CB8AC3E}">
        <p14:creationId xmlns:p14="http://schemas.microsoft.com/office/powerpoint/2010/main" val="349300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en-US" altLang="zh-CN" sz="3600" dirty="0" smtClean="0"/>
              <a:t>Air Raid</a:t>
            </a:r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POJ1622</a:t>
            </a:r>
            <a:r>
              <a:rPr lang="zh-CN" altLang="en-US" sz="2400" dirty="0" smtClean="0">
                <a:solidFill>
                  <a:srgbClr val="000000"/>
                </a:solidFill>
              </a:rPr>
              <a:t>）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0206" y="1855787"/>
            <a:ext cx="105918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问题描述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N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个城市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M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条道路形成有向无环图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现在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要求派一些伞兵空降在某些城市，然后这些伞兵可以沿着道路访问到其他城市，但是不能有两个或两个以上伞兵访问同一个城市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问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最少需要多少个伞兵。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N&lt;=120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好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吧，这是最小路径覆盖的裸题 </a:t>
            </a: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&gt; _ &lt;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But 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如果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“可以有两个或两个以上的伞兵访问同一个城市”呢？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766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en-US" altLang="zh-CN" sz="3600" dirty="0"/>
              <a:t>Treasure Exploration</a:t>
            </a:r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POJ2594</a:t>
            </a:r>
            <a:r>
              <a:rPr lang="zh-CN" altLang="en-US" sz="2400" dirty="0" smtClean="0">
                <a:solidFill>
                  <a:srgbClr val="000000"/>
                </a:solidFill>
              </a:rPr>
              <a:t>）</a:t>
            </a:r>
            <a:endParaRPr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0206" y="1855787"/>
            <a:ext cx="105918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z="2700" dirty="0">
                <a:solidFill>
                  <a:srgbClr val="269633"/>
                </a:solidFill>
                <a:latin typeface="Lucida Fax" pitchFamily="18" charset="0"/>
                <a:ea typeface="微软雅黑" pitchFamily="34" charset="-122"/>
              </a:rPr>
              <a:t>问题描述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上一题的基础上，可以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有两个或两个以上的伞兵访问同一个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城市。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考虑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一个交叉的路径：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u-v-w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和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x-v-y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，这里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v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被两条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路径重复覆盖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了。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如果添加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一条边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x-y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，那么相当于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u-v-w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和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x-y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的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不可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重叠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的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最小路径覆盖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400" dirty="0" smtClean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z="2400" dirty="0"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进一步在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所有能间接到达的点之间加一条直接相连的边。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这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是传递闭包问题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——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可以用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Floyd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解决。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400" dirty="0" smtClean="0">
                <a:latin typeface="Lucida Fax" pitchFamily="18" charset="0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可重叠的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最小路径覆盖 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= Floyd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传递闭包 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+ </a:t>
            </a:r>
            <a:r>
              <a:rPr lang="zh-CN" altLang="en-US" sz="2400" dirty="0">
                <a:latin typeface="Lucida Fax" pitchFamily="18" charset="0"/>
                <a:ea typeface="微软雅黑" pitchFamily="34" charset="-122"/>
              </a:rPr>
              <a:t>不可重叠的最小路径</a:t>
            </a:r>
            <a:r>
              <a:rPr lang="zh-CN" altLang="en-US" sz="2400" dirty="0" smtClean="0">
                <a:latin typeface="Lucida Fax" pitchFamily="18" charset="0"/>
                <a:ea typeface="微软雅黑" pitchFamily="34" charset="-122"/>
              </a:rPr>
              <a:t>覆盖</a:t>
            </a:r>
            <a:endParaRPr lang="zh-CN" altLang="en-US" sz="2400" dirty="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568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POJ3613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zh-CN" altLang="en-US" sz="2800" dirty="0" smtClean="0"/>
              <a:t>个点的无向图，求从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经过恰好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条边的最短路</a:t>
            </a:r>
            <a:endParaRPr lang="en-US" altLang="zh-CN" sz="2800" dirty="0" smtClean="0"/>
          </a:p>
          <a:p>
            <a:r>
              <a:rPr lang="en-US" altLang="zh-CN" dirty="0" smtClean="0"/>
              <a:t>T&lt;=100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N&lt;=1000000</a:t>
            </a:r>
          </a:p>
          <a:p>
            <a:endParaRPr lang="en-US" altLang="zh-CN" dirty="0"/>
          </a:p>
          <a:p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使用以长度为阶段的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算法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用倍增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  <a:r>
              <a:rPr lang="zh-CN" altLang="en-US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矩阵乘法加速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881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606" y="1020762"/>
            <a:ext cx="7847885" cy="808038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993300"/>
                </a:solidFill>
              </a:rPr>
              <a:t>二分图问题总结</a:t>
            </a:r>
            <a:endParaRPr lang="en-US" altLang="zh-CN" sz="4000" b="1" dirty="0" smtClean="0">
              <a:solidFill>
                <a:srgbClr val="9933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2209800"/>
            <a:ext cx="1036240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zh-CN" sz="2200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zh-CN" sz="220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最大匹配（匈牙利算法）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二分图最小点覆盖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最大匹配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二分图最大独立集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总点数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最小点覆盖数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有向无环图最小路径覆盖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原图点数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拆点后二分图最大匹配数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706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0809119bhjkjihzmhb16m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116824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3022600" y="4297363"/>
            <a:ext cx="6424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图论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Graph Theory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97000" y="4648200"/>
            <a:ext cx="1955800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939213" y="4648200"/>
            <a:ext cx="1955800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414" name="Group 6"/>
          <p:cNvGraphicFramePr>
            <a:graphicFrameLocks noGrp="1"/>
          </p:cNvGraphicFramePr>
          <p:nvPr/>
        </p:nvGraphicFramePr>
        <p:xfrm>
          <a:off x="304800" y="395288"/>
          <a:ext cx="11682411" cy="3414713"/>
        </p:xfrm>
        <a:graphic>
          <a:graphicData uri="http://schemas.openxmlformats.org/drawingml/2006/table">
            <a:tbl>
              <a:tblPr/>
              <a:tblGrid>
                <a:gridCol w="1168241"/>
                <a:gridCol w="1168241"/>
                <a:gridCol w="1168241"/>
                <a:gridCol w="1168241"/>
                <a:gridCol w="1117449"/>
                <a:gridCol w="1219034"/>
                <a:gridCol w="1168241"/>
                <a:gridCol w="1168241"/>
                <a:gridCol w="1168241"/>
                <a:gridCol w="1168241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9CDE5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9CDE5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62600" marR="162600" marT="61007" marB="61007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55" name="Rectangle 63"/>
          <p:cNvSpPr>
            <a:spLocks noChangeArrowheads="1"/>
          </p:cNvSpPr>
          <p:nvPr/>
        </p:nvSpPr>
        <p:spPr bwMode="auto">
          <a:xfrm>
            <a:off x="1358899" y="4950321"/>
            <a:ext cx="97520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1" dirty="0">
              <a:solidFill>
                <a:srgbClr val="993300"/>
              </a:solidFill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lydrainbowcat@pku.edu.cn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 李煜东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457" name="TextBox 4"/>
          <p:cNvSpPr txBox="1">
            <a:spLocks noChangeArrowheads="1"/>
          </p:cNvSpPr>
          <p:nvPr/>
        </p:nvSpPr>
        <p:spPr bwMode="auto">
          <a:xfrm>
            <a:off x="723900" y="98425"/>
            <a:ext cx="2133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Peking University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99018" y="14748"/>
            <a:ext cx="390243" cy="3888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r>
              <a:rPr lang="zh-CN" altLang="en-US" dirty="0" smtClean="0"/>
              <a:t>求最小环</a:t>
            </a:r>
            <a:r>
              <a:rPr lang="en-US" altLang="zh-CN" sz="2800" dirty="0" smtClean="0">
                <a:solidFill>
                  <a:schemeClr val="tx1"/>
                </a:solidFill>
              </a:rPr>
              <a:t>(POJ1734)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438" y="1871662"/>
            <a:ext cx="10748168" cy="4254501"/>
          </a:xfrm>
        </p:spPr>
        <p:txBody>
          <a:bodyPr/>
          <a:lstStyle/>
          <a:p>
            <a:r>
              <a:rPr lang="zh-CN" altLang="en-US" sz="2800" dirty="0"/>
              <a:t>最小环：从一个点出发经过至少一条边回到该点，不能重复经过某条</a:t>
            </a:r>
            <a:r>
              <a:rPr lang="zh-CN" altLang="en-US" sz="2800" dirty="0" smtClean="0"/>
              <a:t>边，距离最</a:t>
            </a:r>
            <a:r>
              <a:rPr lang="zh-CN" altLang="en-US" sz="2800" dirty="0"/>
              <a:t>短</a:t>
            </a:r>
            <a:r>
              <a:rPr lang="zh-CN" altLang="en-US" sz="2800" dirty="0" smtClean="0"/>
              <a:t>的回路。</a:t>
            </a:r>
            <a:endParaRPr lang="en-US" altLang="zh-CN" sz="2800" dirty="0"/>
          </a:p>
          <a:p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有向图最小环：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令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i,i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]=+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∞，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然后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floyd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求最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短路。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无向图最小环：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在最外层循环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开始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进行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时，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用“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到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、再到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、再经过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编号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&lt;k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的节点从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到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最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短路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w(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i,k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)+w(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k,j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)+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,j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来</a:t>
            </a:r>
            <a:r>
              <a:rPr lang="zh-CN" altLang="en-US" sz="2800" dirty="0">
                <a:latin typeface="Cambria Math" panose="02040503050406030204" pitchFamily="18" charset="0"/>
                <a:ea typeface="楷体" panose="02010609060101010101" pitchFamily="49" charset="-122"/>
              </a:rPr>
              <a:t>更新最小环</a:t>
            </a:r>
            <a:r>
              <a:rPr lang="zh-CN" altLang="en-US" sz="2800" dirty="0" smtClean="0">
                <a:latin typeface="Cambria Math" panose="02040503050406030204" pitchFamily="18" charset="0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0602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Matrix-Tree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度数矩阵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二维数</a:t>
                </a:r>
                <a:r>
                  <a:rPr lang="zh-CN" altLang="en-US" dirty="0" smtClean="0"/>
                  <a:t>组</a:t>
                </a:r>
                <a:r>
                  <a:rPr lang="en-US" altLang="zh-CN" dirty="0" smtClean="0"/>
                  <a:t>B[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/>
                  <a:t>]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的度数</a:t>
                </a:r>
                <a:endParaRPr lang="en-US" altLang="zh-CN" dirty="0" smtClean="0"/>
              </a:p>
              <a:p>
                <a:r>
                  <a:rPr lang="en-US" altLang="zh-CN" dirty="0"/>
                  <a:t>Kirchhoff</a:t>
                </a:r>
                <a:r>
                  <a:rPr lang="zh-CN" altLang="en-US" dirty="0" smtClean="0"/>
                  <a:t>矩阵 </a:t>
                </a:r>
                <a:r>
                  <a:rPr lang="en-US" altLang="zh-CN" dirty="0" smtClean="0"/>
                  <a:t>= </a:t>
                </a:r>
                <a:r>
                  <a:rPr lang="zh-CN" altLang="en-US" dirty="0" smtClean="0"/>
                  <a:t>邻接矩阵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度数矩阵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Matrix-Tree</a:t>
                </a:r>
                <a:r>
                  <a:rPr lang="zh-CN" altLang="en-US" dirty="0" smtClean="0"/>
                  <a:t>定理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无向图的</a:t>
                </a:r>
                <a:r>
                  <a:rPr lang="zh-CN" altLang="en-US" dirty="0"/>
                  <a:t>所有不同的生成树的</a:t>
                </a:r>
                <a:r>
                  <a:rPr lang="zh-CN" altLang="en-US" dirty="0" smtClean="0"/>
                  <a:t>个数 </a:t>
                </a:r>
                <a:r>
                  <a:rPr lang="en-US" altLang="zh-CN" dirty="0" smtClean="0"/>
                  <a:t>= Kirchhoff</a:t>
                </a:r>
                <a:r>
                  <a:rPr lang="zh-CN" altLang="en-US" dirty="0" smtClean="0"/>
                  <a:t>矩阵构成的行列式中任意一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阶主子式</a:t>
                </a:r>
                <a:r>
                  <a:rPr lang="zh-CN" altLang="en-US" dirty="0" smtClean="0"/>
                  <a:t>的绝对值。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通俗地讲，求出</a:t>
                </a:r>
                <a:r>
                  <a:rPr lang="en-US" altLang="zh-CN" dirty="0" smtClean="0"/>
                  <a:t>C=</a:t>
                </a:r>
                <a:r>
                  <a:rPr lang="zh-CN" altLang="en-US" dirty="0" smtClean="0"/>
                  <a:t>邻接矩阵</a:t>
                </a:r>
                <a:r>
                  <a:rPr lang="en-US" altLang="zh-CN" dirty="0" smtClean="0"/>
                  <a:t>A-</a:t>
                </a:r>
                <a:r>
                  <a:rPr lang="zh-CN" altLang="en-US" dirty="0" smtClean="0"/>
                  <a:t>度数矩阵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，删去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的最后一行最后一列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然后求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的行列式的绝对值（高斯消元）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1433" b="-2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zh-CN" altLang="en-US" dirty="0" smtClean="0"/>
              <a:t>树计数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404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单源最短路径问题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 smtClean="0"/>
              <a:t>堆优化的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Bellman-Ford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 smtClean="0"/>
              <a:t>SPFA(Shortest Path Fast Algorithm)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/>
              <a:t>SLF</a:t>
            </a:r>
            <a:r>
              <a:rPr lang="zh-CN" altLang="en-US" dirty="0"/>
              <a:t>优化的</a:t>
            </a:r>
            <a:r>
              <a:rPr lang="en-US" altLang="zh-CN" dirty="0"/>
              <a:t>SPFA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338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>
            <a:alpha val="32156"/>
          </a:srgbClr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Arial Unicode MS" pitchFamily="34" charset="-122"/>
            <a:cs typeface="Arial Unicode MS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>
            <a:alpha val="32156"/>
          </a:srgbClr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Arial Unicode MS" pitchFamily="34" charset="-122"/>
            <a:cs typeface="Arial Unicode MS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3977</TotalTime>
  <Words>5323</Words>
  <Application>Microsoft Office PowerPoint</Application>
  <PresentationFormat>自定义</PresentationFormat>
  <Paragraphs>641</Paragraphs>
  <Slides>61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默认设计模板</vt:lpstr>
      <vt:lpstr>PowerPoint 演示文稿</vt:lpstr>
      <vt:lpstr>图的存储</vt:lpstr>
      <vt:lpstr>图的遍历</vt:lpstr>
      <vt:lpstr>任意两点间的最短路问题</vt:lpstr>
      <vt:lpstr>Floyd算法</vt:lpstr>
      <vt:lpstr>POJ3613</vt:lpstr>
      <vt:lpstr>Floyd求最小环(POJ1734)</vt:lpstr>
      <vt:lpstr>Matrix-Tree定理</vt:lpstr>
      <vt:lpstr>单源最短路径问题</vt:lpstr>
      <vt:lpstr>Dijkstra算法</vt:lpstr>
      <vt:lpstr>SPFA算法</vt:lpstr>
      <vt:lpstr>Tyvj2032</vt:lpstr>
      <vt:lpstr>POJ3463</vt:lpstr>
      <vt:lpstr>POJ3635</vt:lpstr>
      <vt:lpstr>第K短路(POJ2449)</vt:lpstr>
      <vt:lpstr>欧拉回路(POJ2230)</vt:lpstr>
      <vt:lpstr>道路与航线(USACO2011 Jan Gold)</vt:lpstr>
      <vt:lpstr>道路与航线(USACO2011 Jan Gold)</vt:lpstr>
      <vt:lpstr>最小生成树</vt:lpstr>
      <vt:lpstr>Prim算法</vt:lpstr>
      <vt:lpstr>Kruskal算法</vt:lpstr>
      <vt:lpstr>TYVJ1659</vt:lpstr>
      <vt:lpstr>TYVJ1391</vt:lpstr>
      <vt:lpstr>POJ1639</vt:lpstr>
      <vt:lpstr>TYVJ2054</vt:lpstr>
      <vt:lpstr>BZOJ1977</vt:lpstr>
      <vt:lpstr>树上的倍增法</vt:lpstr>
      <vt:lpstr>LCA求法总结</vt:lpstr>
      <vt:lpstr>判定图中是否存在负环</vt:lpstr>
      <vt:lpstr>差分约束系统</vt:lpstr>
      <vt:lpstr>差分约束系统</vt:lpstr>
      <vt:lpstr>Tyvj1415</vt:lpstr>
      <vt:lpstr>BZOJ2330</vt:lpstr>
      <vt:lpstr>0/1分数规划</vt:lpstr>
      <vt:lpstr>Tyvj1706</vt:lpstr>
      <vt:lpstr>最优比率生成树</vt:lpstr>
      <vt:lpstr>二分图常见模型</vt:lpstr>
      <vt:lpstr>二分图最大匹配 maximum matching in bigraph</vt:lpstr>
      <vt:lpstr>增广路的性质 augmenting path</vt:lpstr>
      <vt:lpstr>增广路算法 augmenting path algorithm</vt:lpstr>
      <vt:lpstr>增广路算法 augmenting path algorithm</vt:lpstr>
      <vt:lpstr>增广路算法演示 augmenting path algorithm</vt:lpstr>
      <vt:lpstr>增广路算法 augmenting path algorithm</vt:lpstr>
      <vt:lpstr>棋盘上的一些问题</vt:lpstr>
      <vt:lpstr>Place the Robots（ZOJ1654）</vt:lpstr>
      <vt:lpstr>Place the Robots（ZOJ1654）</vt:lpstr>
      <vt:lpstr>导弹防御塔（Tyvj1935）</vt:lpstr>
      <vt:lpstr>导弹防御塔（Tyvj1935）</vt:lpstr>
      <vt:lpstr>最小点覆盖 minimum vertex cover</vt:lpstr>
      <vt:lpstr>最小点覆盖 minimum vertex cover</vt:lpstr>
      <vt:lpstr>最小点覆盖 minimum vertex cover</vt:lpstr>
      <vt:lpstr>Machine Schedule（Poj1325）</vt:lpstr>
      <vt:lpstr>Muddy Fields（POJ2226）</vt:lpstr>
      <vt:lpstr>最大独立集问题 maximum independent set</vt:lpstr>
      <vt:lpstr>骑士放置</vt:lpstr>
      <vt:lpstr>最小路径覆盖问题 minimum path cover</vt:lpstr>
      <vt:lpstr>最小路径覆盖问题 minimum path cover</vt:lpstr>
      <vt:lpstr>Air Raid（POJ1622）</vt:lpstr>
      <vt:lpstr>Treasure Exploration（POJ2594）</vt:lpstr>
      <vt:lpstr>二分图问题总结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mzhang;李煜东</dc:creator>
  <cp:lastModifiedBy>test1</cp:lastModifiedBy>
  <cp:revision>1047</cp:revision>
  <cp:lastPrinted>1601-01-01T00:00:00Z</cp:lastPrinted>
  <dcterms:created xsi:type="dcterms:W3CDTF">1601-01-01T00:00:00Z</dcterms:created>
  <dcterms:modified xsi:type="dcterms:W3CDTF">2015-04-17T05:52:57Z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