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53"/>
  </p:notesMasterIdLst>
  <p:sldIdLst>
    <p:sldId id="256" r:id="rId2"/>
    <p:sldId id="259" r:id="rId3"/>
    <p:sldId id="260" r:id="rId4"/>
    <p:sldId id="261" r:id="rId5"/>
    <p:sldId id="267" r:id="rId6"/>
    <p:sldId id="278" r:id="rId7"/>
    <p:sldId id="280" r:id="rId8"/>
    <p:sldId id="282" r:id="rId9"/>
    <p:sldId id="284" r:id="rId10"/>
    <p:sldId id="287" r:id="rId11"/>
    <p:sldId id="353" r:id="rId12"/>
    <p:sldId id="298" r:id="rId13"/>
    <p:sldId id="299" r:id="rId14"/>
    <p:sldId id="301" r:id="rId15"/>
    <p:sldId id="300" r:id="rId16"/>
    <p:sldId id="302" r:id="rId17"/>
    <p:sldId id="303" r:id="rId18"/>
    <p:sldId id="304" r:id="rId19"/>
    <p:sldId id="358" r:id="rId20"/>
    <p:sldId id="359" r:id="rId21"/>
    <p:sldId id="360" r:id="rId22"/>
    <p:sldId id="361" r:id="rId23"/>
    <p:sldId id="362" r:id="rId24"/>
    <p:sldId id="354" r:id="rId25"/>
    <p:sldId id="355" r:id="rId26"/>
    <p:sldId id="356" r:id="rId27"/>
    <p:sldId id="357" r:id="rId28"/>
    <p:sldId id="307" r:id="rId29"/>
    <p:sldId id="309" r:id="rId30"/>
    <p:sldId id="310" r:id="rId31"/>
    <p:sldId id="311" r:id="rId32"/>
    <p:sldId id="312" r:id="rId33"/>
    <p:sldId id="313" r:id="rId34"/>
    <p:sldId id="349" r:id="rId35"/>
    <p:sldId id="350" r:id="rId36"/>
    <p:sldId id="351" r:id="rId37"/>
    <p:sldId id="352" r:id="rId38"/>
    <p:sldId id="363" r:id="rId39"/>
    <p:sldId id="320" r:id="rId40"/>
    <p:sldId id="338" r:id="rId41"/>
    <p:sldId id="339" r:id="rId42"/>
    <p:sldId id="340" r:id="rId43"/>
    <p:sldId id="336" r:id="rId44"/>
    <p:sldId id="321" r:id="rId45"/>
    <p:sldId id="322" r:id="rId46"/>
    <p:sldId id="327" r:id="rId47"/>
    <p:sldId id="330" r:id="rId48"/>
    <p:sldId id="332" r:id="rId49"/>
    <p:sldId id="331" r:id="rId50"/>
    <p:sldId id="333" r:id="rId51"/>
    <p:sldId id="335" r:id="rId5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72" autoAdjust="0"/>
  </p:normalViewPr>
  <p:slideViewPr>
    <p:cSldViewPr>
      <p:cViewPr varScale="1">
        <p:scale>
          <a:sx n="61" d="100"/>
          <a:sy n="61" d="100"/>
        </p:scale>
        <p:origin x="-112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08"/>
    </p:cViewPr>
  </p:sorterViewPr>
  <p:notesViewPr>
    <p:cSldViewPr>
      <p:cViewPr varScale="1">
        <p:scale>
          <a:sx n="54" d="100"/>
          <a:sy n="54" d="100"/>
        </p:scale>
        <p:origin x="-26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239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938D490-E47C-4E89-AF2D-E8EFC807D9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75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 err="1" smtClean="0"/>
              <a:t>s,t</a:t>
            </a:r>
            <a:r>
              <a:rPr lang="zh-CN" altLang="en-US" dirty="0" smtClean="0"/>
              <a:t>的两个流量限制条件？不要？可以，但是研究对偶问题的时候，每个节点都对应一个限制条件比较好。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强调：模型的核心是流量平衡条件。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可行流不一定是源点到汇点正向的，所以删去了源点汇点的流量平衡条件不等式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化简常数，建模的核心依然是流量平衡条件！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核心依然是流量平衡条件。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这个方案对称性不够好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这个流量平衡条件和前面不太一样。出度入度分开记的平衡性条件，应该引导我们做点流量限制的模型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还有很多对偶性。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这一章，我们就来看看当现在的经典模型还是新模型的时候，我们应当怎么分析他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最小流反向增广，要最大费用流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下凸的费用，把玩具厂拆开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大于等于、小于等于之间自然可以相互转化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5C236-A946-4370-9333-6B7B34E641AA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29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29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9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29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9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9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829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8295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295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29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973D845-B97B-47D8-B455-3F25A0A7623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F1F71-524A-4BD0-B262-AF2C1AE28A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1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DB905-A550-4B64-ACD1-1B61FA6C71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748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9F5AF38-5FFB-4E2C-8EE3-E6F2236BF7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09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013B6-32C2-46A5-A2B8-A0A7707082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6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B1181-EDB4-4818-B631-AB28E2A1D7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24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11EC6-1C49-4B57-9C85-9F79145F02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062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1AFC-B9CE-4E1B-9D11-00FFA649F4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01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B6207-462A-4A16-A27D-DC455051B4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21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DD987-836D-45F2-9DB5-AB3D0902E6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248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A1B843-7BA7-498A-9D96-D6A0B2694D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44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A9E2C2-FECC-4A32-AC04-BA2021A160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3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819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819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2059CDD-CE93-4926-8561-41A3582145F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线性规划与网络流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北京大学 </a:t>
            </a:r>
            <a:r>
              <a:rPr lang="zh-CN" altLang="en-US" dirty="0"/>
              <a:t>曹钦翔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 smtClean="0"/>
              <a:t>. </a:t>
            </a:r>
            <a:r>
              <a:rPr lang="zh-CN" altLang="en-US" dirty="0" smtClean="0"/>
              <a:t>线性规划</a:t>
            </a:r>
            <a:endParaRPr lang="zh-CN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 </a:t>
            </a:r>
            <a:r>
              <a:rPr lang="zh-CN" altLang="en-US" sz="2800" dirty="0"/>
              <a:t>线性规划的解</a:t>
            </a:r>
            <a:endParaRPr lang="en-US" altLang="zh-CN" sz="2800" dirty="0"/>
          </a:p>
          <a:p>
            <a:pPr lvl="1"/>
            <a:r>
              <a:rPr lang="en-US" altLang="zh-CN" sz="2400" dirty="0">
                <a:sym typeface="Wingdings" pitchFamily="2" charset="2"/>
              </a:rPr>
              <a:t>(1) </a:t>
            </a:r>
            <a:r>
              <a:rPr lang="zh-CN" altLang="en-US" sz="2400" dirty="0">
                <a:sym typeface="Wingdings" pitchFamily="2" charset="2"/>
              </a:rPr>
              <a:t>可行解：满足所有约束条件的解</a:t>
            </a:r>
            <a:endParaRPr lang="en-US" altLang="zh-CN" sz="2400" dirty="0">
              <a:sym typeface="Wingdings" pitchFamily="2" charset="2"/>
            </a:endParaRPr>
          </a:p>
          <a:p>
            <a:pPr lvl="1"/>
            <a:r>
              <a:rPr lang="en-US" altLang="zh-CN" sz="2400" dirty="0">
                <a:sym typeface="Wingdings" pitchFamily="2" charset="2"/>
              </a:rPr>
              <a:t>(2) </a:t>
            </a:r>
            <a:r>
              <a:rPr lang="zh-CN" altLang="en-US" sz="2400" dirty="0">
                <a:sym typeface="Wingdings" pitchFamily="2" charset="2"/>
              </a:rPr>
              <a:t>最优解：可行解中使目标函数取到最优值的解</a:t>
            </a:r>
            <a:endParaRPr lang="en-US" altLang="zh-CN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54443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 smtClean="0"/>
              <a:t>. </a:t>
            </a:r>
            <a:r>
              <a:rPr lang="zh-CN" altLang="en-US" dirty="0" smtClean="0"/>
              <a:t>线性规划</a:t>
            </a:r>
            <a:endParaRPr lang="zh-CN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线性规划的解</a:t>
            </a:r>
            <a:endParaRPr lang="en-US" altLang="zh-CN" sz="2800" dirty="0" smtClean="0"/>
          </a:p>
          <a:p>
            <a:pPr lvl="1"/>
            <a:r>
              <a:rPr lang="en-US" altLang="zh-CN" sz="2400" dirty="0" smtClean="0">
                <a:sym typeface="Wingdings" pitchFamily="2" charset="2"/>
              </a:rPr>
              <a:t>(1) </a:t>
            </a:r>
            <a:r>
              <a:rPr lang="zh-CN" altLang="en-US" sz="2400" dirty="0" smtClean="0">
                <a:sym typeface="Wingdings" pitchFamily="2" charset="2"/>
              </a:rPr>
              <a:t>可行解：满足所有约束条件的解</a:t>
            </a:r>
            <a:endParaRPr lang="en-US" altLang="zh-CN" sz="2400" dirty="0" smtClean="0">
              <a:sym typeface="Wingdings" pitchFamily="2" charset="2"/>
            </a:endParaRPr>
          </a:p>
          <a:p>
            <a:pPr lvl="1"/>
            <a:r>
              <a:rPr lang="en-US" altLang="zh-CN" sz="2400" dirty="0" smtClean="0">
                <a:sym typeface="Wingdings" pitchFamily="2" charset="2"/>
              </a:rPr>
              <a:t>(2) </a:t>
            </a:r>
            <a:r>
              <a:rPr lang="zh-CN" altLang="en-US" sz="2400" dirty="0" smtClean="0">
                <a:sym typeface="Wingdings" pitchFamily="2" charset="2"/>
              </a:rPr>
              <a:t>最优解：可行解中使目标函数取到最优值的解</a:t>
            </a:r>
            <a:endParaRPr lang="en-US" altLang="zh-CN" sz="2400" dirty="0">
              <a:sym typeface="Wingdings" pitchFamily="2" charset="2"/>
            </a:endParaRPr>
          </a:p>
          <a:p>
            <a:pPr lvl="1"/>
            <a:endParaRPr lang="en-US" altLang="zh-CN" sz="2400" dirty="0" smtClean="0">
              <a:sym typeface="Wingdings" pitchFamily="2" charset="2"/>
            </a:endParaRPr>
          </a:p>
          <a:p>
            <a:pPr lvl="1"/>
            <a:r>
              <a:rPr lang="zh-CN" altLang="en-US" sz="2400" dirty="0" smtClean="0">
                <a:sym typeface="Wingdings" pitchFamily="2" charset="2"/>
              </a:rPr>
              <a:t>注：根据线性规划问题是否有可行解、是否有最优解，线性规划问题可以分为</a:t>
            </a:r>
            <a:endParaRPr lang="en-US" altLang="zh-CN" sz="2400" dirty="0" smtClean="0">
              <a:sym typeface="Wingdings" pitchFamily="2" charset="2"/>
            </a:endParaRPr>
          </a:p>
          <a:p>
            <a:pPr lvl="2"/>
            <a:r>
              <a:rPr lang="zh-CN" altLang="en-US" sz="2000" dirty="0" smtClean="0">
                <a:sym typeface="Wingdings" pitchFamily="2" charset="2"/>
              </a:rPr>
              <a:t>无可行解</a:t>
            </a:r>
            <a:endParaRPr lang="en-US" altLang="zh-CN" sz="2000" dirty="0" smtClean="0">
              <a:sym typeface="Wingdings" pitchFamily="2" charset="2"/>
            </a:endParaRPr>
          </a:p>
          <a:p>
            <a:pPr lvl="2"/>
            <a:r>
              <a:rPr lang="zh-CN" altLang="en-US" sz="2000" dirty="0" smtClean="0">
                <a:sym typeface="Wingdings" pitchFamily="2" charset="2"/>
              </a:rPr>
              <a:t>有无界解</a:t>
            </a:r>
            <a:endParaRPr lang="en-US" altLang="zh-CN" sz="2000" dirty="0" smtClean="0">
              <a:sym typeface="Wingdings" pitchFamily="2" charset="2"/>
            </a:endParaRPr>
          </a:p>
          <a:p>
            <a:pPr lvl="2"/>
            <a:r>
              <a:rPr lang="zh-CN" altLang="en-US" sz="2000" dirty="0" smtClean="0">
                <a:sym typeface="Wingdings" pitchFamily="2" charset="2"/>
              </a:rPr>
              <a:t>有最优解</a:t>
            </a:r>
            <a:endParaRPr lang="en-US" altLang="zh-CN" sz="2000" dirty="0" smtClean="0">
              <a:sym typeface="Wingdings" pitchFamily="2" charset="2"/>
            </a:endParaRPr>
          </a:p>
          <a:p>
            <a:pPr lvl="2"/>
            <a:r>
              <a:rPr lang="zh-CN" altLang="en-US" sz="2000" dirty="0" smtClean="0">
                <a:sym typeface="Wingdings" pitchFamily="2" charset="2"/>
              </a:rPr>
              <a:t>一般而言，我们最为关注有最优解的问题</a:t>
            </a:r>
            <a:endParaRPr lang="en-US" altLang="zh-CN" sz="20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06045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 smtClean="0"/>
              <a:t>. </a:t>
            </a:r>
            <a:r>
              <a:rPr lang="zh-CN" altLang="en-US" dirty="0" smtClean="0"/>
              <a:t>网络流的线性规划模型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1. </a:t>
                </a:r>
                <a:r>
                  <a:rPr lang="zh-CN" altLang="en-US" sz="2800" dirty="0" smtClean="0"/>
                  <a:t>最大流问题的线性规划模型</a:t>
                </a:r>
                <a:endParaRPr lang="en-US" altLang="zh-CN" sz="2800" dirty="0" smtClean="0"/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流量平衡条件（限制条件）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𝑢𝑣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𝑣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𝑢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=0</m:t>
                    </m:r>
                  </m:oMath>
                </a14:m>
                <a:r>
                  <a:rPr lang="en-US" altLang="zh-CN" sz="2000" dirty="0" smtClean="0">
                    <a:sym typeface="Wingdings" pitchFamily="2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/>
                        <a:sym typeface="Wingdings" pitchFamily="2" charset="2"/>
                      </a:rPr>
                      <m:t>𝑢</m:t>
                    </m:r>
                    <m:r>
                      <a:rPr lang="en-US" altLang="zh-CN" sz="2000" b="0" i="1" dirty="0" smtClean="0">
                        <a:latin typeface="Cambria Math"/>
                        <a:sym typeface="Wingdings" pitchFamily="2" charset="2"/>
                      </a:rPr>
                      <m:t>≠</m:t>
                    </m:r>
                    <m:r>
                      <a:rPr lang="en-US" altLang="zh-CN" sz="2000" b="0" i="1" dirty="0" smtClean="0">
                        <a:latin typeface="Cambria Math"/>
                        <a:sym typeface="Wingdings" pitchFamily="2" charset="2"/>
                      </a:rPr>
                      <m:t>𝑠</m:t>
                    </m:r>
                    <m:r>
                      <a:rPr lang="en-US" altLang="zh-CN" sz="2000" b="0" i="1" dirty="0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/>
                        <a:sym typeface="Wingdings" pitchFamily="2" charset="2"/>
                      </a:rPr>
                      <m:t>𝑡</m:t>
                    </m:r>
                  </m:oMath>
                </a14:m>
                <a:r>
                  <a:rPr lang="en-US" altLang="zh-CN" sz="2000" dirty="0" smtClean="0">
                    <a:sym typeface="Wingdings" pitchFamily="2" charset="2"/>
                  </a:rPr>
                  <a:t>)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 smtClean="0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𝑠</m:t>
                            </m:r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𝑣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𝑣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dirty="0" smtClean="0">
                    <a:sym typeface="Wingdings" pitchFamily="2" charset="2"/>
                  </a:rPr>
                  <a:t> 无限制</a:t>
                </a:r>
                <a:r>
                  <a:rPr lang="en-US" altLang="zh-CN" sz="2000" dirty="0">
                    <a:sym typeface="Wingdings" pitchFamily="2" charset="2"/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𝑡</m:t>
                            </m:r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𝑣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𝑣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dirty="0" smtClean="0">
                    <a:sym typeface="Wingdings" pitchFamily="2" charset="2"/>
                  </a:rPr>
                  <a:t> 无限制</a:t>
                </a:r>
                <a:endParaRPr lang="en-US" altLang="zh-CN" sz="2000" dirty="0" smtClean="0">
                  <a:sym typeface="Wingdings" pitchFamily="2" charset="2"/>
                </a:endParaRPr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流量上限（限制条件）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</m:sSub>
                  </m:oMath>
                </a14:m>
                <a:endParaRPr lang="en-US" altLang="zh-CN" sz="2000" dirty="0" smtClean="0">
                  <a:sym typeface="Wingdings" pitchFamily="2" charset="2"/>
                </a:endParaRPr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流量非负（变量）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≥0</m:t>
                    </m:r>
                  </m:oMath>
                </a14:m>
                <a:endParaRPr lang="en-US" altLang="zh-CN" sz="2000" dirty="0" smtClean="0">
                  <a:sym typeface="Wingdings" pitchFamily="2" charset="2"/>
                </a:endParaRPr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求最大流（目标函数）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:r>
                  <a:rPr lang="en-US" altLang="zh-CN" sz="2000" dirty="0" smtClean="0">
                    <a:sym typeface="Wingdings" pitchFamily="2" charset="2"/>
                  </a:rPr>
                  <a:t>max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𝑓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𝑠𝑣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𝑣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 b="-26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532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 smtClean="0"/>
              <a:t>. </a:t>
            </a:r>
            <a:r>
              <a:rPr lang="zh-CN" altLang="en-US" dirty="0" smtClean="0"/>
              <a:t>网络流的线性规划模型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2. </a:t>
                </a:r>
                <a:r>
                  <a:rPr lang="zh-CN" altLang="en-US" sz="2800" dirty="0" smtClean="0"/>
                  <a:t>流量下界</a:t>
                </a:r>
                <a:endParaRPr lang="en-US" altLang="zh-CN" sz="2800" dirty="0" smtClean="0"/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流量限制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𝑙𝑜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𝑢𝑣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≤</m:t>
                    </m:r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h𝑖𝑔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</m:sSub>
                  </m:oMath>
                </a14:m>
                <a:endParaRPr lang="en-US" altLang="zh-CN" sz="2000" dirty="0" smtClean="0">
                  <a:sym typeface="Wingdings" pitchFamily="2" charset="2"/>
                </a:endParaRPr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变量代换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:r>
                  <a:rPr lang="zh-CN" altLang="en-US" sz="2000" dirty="0" smtClean="0">
                    <a:sym typeface="Wingdings" pitchFamily="2" charset="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𝑙𝑜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</m:sSub>
                  </m:oMath>
                </a14:m>
                <a:endParaRPr lang="en-US" altLang="zh-CN" sz="2000" dirty="0" smtClean="0">
                  <a:sym typeface="Wingdings" pitchFamily="2" charset="2"/>
                </a:endParaRPr>
              </a:p>
              <a:p>
                <a:pPr lvl="2"/>
                <a:endParaRPr lang="en-US" altLang="zh-CN" sz="20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673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 smtClean="0"/>
              <a:t>. </a:t>
            </a:r>
            <a:r>
              <a:rPr lang="zh-CN" altLang="en-US" dirty="0" smtClean="0"/>
              <a:t>网络流的线性规划模型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2. </a:t>
                </a:r>
                <a:r>
                  <a:rPr lang="zh-CN" altLang="en-US" sz="2800" dirty="0" smtClean="0"/>
                  <a:t>流量下界</a:t>
                </a:r>
                <a:endParaRPr lang="en-US" altLang="zh-CN" sz="2800" dirty="0" smtClean="0"/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流量平衡条件（限制条件）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𝑢𝑣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′</m:t>
                            </m:r>
                          </m:sup>
                        </m:sSubSup>
                      </m:e>
                    </m:nary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 smtClean="0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𝑣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′</m:t>
                            </m:r>
                          </m:sup>
                        </m:sSubSup>
                      </m:e>
                    </m:nary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𝑙𝑜𝑤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𝑢𝑣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𝑙𝑜𝑤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𝑣𝑢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000" dirty="0" smtClean="0">
                    <a:sym typeface="Wingdings" pitchFamily="2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/>
                        <a:sym typeface="Wingdings" pitchFamily="2" charset="2"/>
                      </a:rPr>
                      <m:t>𝑢</m:t>
                    </m:r>
                    <m:r>
                      <a:rPr lang="en-US" altLang="zh-CN" sz="2000" b="0" i="1" dirty="0" smtClean="0">
                        <a:latin typeface="Cambria Math"/>
                        <a:sym typeface="Wingdings" pitchFamily="2" charset="2"/>
                      </a:rPr>
                      <m:t>≠</m:t>
                    </m:r>
                    <m:r>
                      <a:rPr lang="en-US" altLang="zh-CN" sz="2000" b="0" i="1" dirty="0" smtClean="0">
                        <a:latin typeface="Cambria Math"/>
                        <a:sym typeface="Wingdings" pitchFamily="2" charset="2"/>
                      </a:rPr>
                      <m:t>𝑠</m:t>
                    </m:r>
                    <m:r>
                      <a:rPr lang="en-US" altLang="zh-CN" sz="2000" b="0" i="1" dirty="0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/>
                        <a:sym typeface="Wingdings" pitchFamily="2" charset="2"/>
                      </a:rPr>
                      <m:t>𝑡</m:t>
                    </m:r>
                  </m:oMath>
                </a14:m>
                <a:r>
                  <a:rPr lang="en-US" altLang="zh-CN" sz="2000" dirty="0" smtClean="0">
                    <a:sym typeface="Wingdings" pitchFamily="2" charset="2"/>
                  </a:rPr>
                  <a:t>)</a:t>
                </a:r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流量上限（限制条件）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≤</m:t>
                    </m:r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h𝑖𝑔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𝑙𝑜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</m:sSub>
                  </m:oMath>
                </a14:m>
                <a:endParaRPr lang="en-US" altLang="zh-CN" sz="2000" dirty="0" smtClean="0">
                  <a:sym typeface="Wingdings" pitchFamily="2" charset="2"/>
                </a:endParaRPr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变量类型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≥0</m:t>
                    </m:r>
                  </m:oMath>
                </a14:m>
                <a:endParaRPr lang="en-US" altLang="zh-CN" sz="2000" dirty="0" smtClean="0">
                  <a:sym typeface="Wingdings" pitchFamily="2" charset="2"/>
                </a:endParaRPr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求最大流（目标函数）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:r>
                  <a:rPr lang="en-US" altLang="zh-CN" sz="2000" dirty="0" smtClean="0">
                    <a:sym typeface="Wingdings" pitchFamily="2" charset="2"/>
                  </a:rPr>
                  <a:t>max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𝑓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𝑠𝑣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+</m:t>
                        </m:r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𝑙𝑜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𝑠𝑣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)</m:t>
                        </m:r>
                      </m:e>
                    </m:nary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𝑣𝑠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+</m:t>
                        </m:r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𝑙𝑜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𝑣𝑠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000" dirty="0">
                  <a:sym typeface="Wingdings" pitchFamily="2" charset="2"/>
                </a:endParaRPr>
              </a:p>
              <a:p>
                <a:pPr lvl="1"/>
                <a:endParaRPr lang="en-US" altLang="zh-CN" sz="24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 b="-9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438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 smtClean="0"/>
              <a:t>. </a:t>
            </a:r>
            <a:r>
              <a:rPr lang="zh-CN" altLang="en-US" dirty="0" smtClean="0"/>
              <a:t>网络流的线性规划模型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2. </a:t>
                </a:r>
                <a:r>
                  <a:rPr lang="zh-CN" altLang="en-US" sz="2800" dirty="0" smtClean="0"/>
                  <a:t>流量下界</a:t>
                </a:r>
                <a:endParaRPr lang="en-US" altLang="zh-CN" sz="2800" dirty="0" smtClean="0"/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流量平衡条件（限制条件）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𝑢𝑣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′</m:t>
                            </m:r>
                          </m:sup>
                        </m:sSubSup>
                      </m:e>
                    </m:nary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𝑣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′</m:t>
                            </m:r>
                          </m:sup>
                        </m:sSubSup>
                      </m:e>
                    </m:nary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ym typeface="Wingdings" pitchFamily="2" charset="2"/>
                  </a:rPr>
                  <a:t>  (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/>
                        <a:sym typeface="Wingdings" pitchFamily="2" charset="2"/>
                      </a:rPr>
                      <m:t>𝑢</m:t>
                    </m:r>
                    <m:r>
                      <a:rPr lang="en-US" altLang="zh-CN" sz="2000" b="0" i="1" dirty="0" smtClean="0">
                        <a:latin typeface="Cambria Math"/>
                        <a:sym typeface="Wingdings" pitchFamily="2" charset="2"/>
                      </a:rPr>
                      <m:t>≠</m:t>
                    </m:r>
                    <m:r>
                      <a:rPr lang="en-US" altLang="zh-CN" sz="2000" b="0" i="1" dirty="0" smtClean="0">
                        <a:latin typeface="Cambria Math"/>
                        <a:sym typeface="Wingdings" pitchFamily="2" charset="2"/>
                      </a:rPr>
                      <m:t>𝑠</m:t>
                    </m:r>
                    <m:r>
                      <a:rPr lang="en-US" altLang="zh-CN" sz="2000" b="0" i="1" dirty="0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/>
                        <a:sym typeface="Wingdings" pitchFamily="2" charset="2"/>
                      </a:rPr>
                      <m:t>𝑡</m:t>
                    </m:r>
                  </m:oMath>
                </a14:m>
                <a:r>
                  <a:rPr lang="en-US" altLang="zh-CN" sz="2000" dirty="0" smtClean="0">
                    <a:sym typeface="Wingdings" pitchFamily="2" charset="2"/>
                  </a:rPr>
                  <a:t>)</a:t>
                </a:r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流量上限（限制条件）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</m:sSub>
                  </m:oMath>
                </a14:m>
                <a:endParaRPr lang="en-US" altLang="zh-CN" sz="2000" dirty="0" smtClean="0">
                  <a:sym typeface="Wingdings" pitchFamily="2" charset="2"/>
                </a:endParaRPr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流量非负（变量）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≥0</m:t>
                    </m:r>
                  </m:oMath>
                </a14:m>
                <a:endParaRPr lang="en-US" altLang="zh-CN" sz="2000" dirty="0" smtClean="0">
                  <a:sym typeface="Wingdings" pitchFamily="2" charset="2"/>
                </a:endParaRPr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求最大流（目标函数）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:r>
                  <a:rPr lang="en-US" altLang="zh-CN" sz="2000" dirty="0">
                    <a:sym typeface="Wingdings" pitchFamily="2" charset="2"/>
                  </a:rPr>
                  <a:t>max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𝑓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𝑠𝑣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′</m:t>
                            </m:r>
                          </m:sup>
                        </m:sSubSup>
                      </m:e>
                    </m:nary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𝑣𝑠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′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 b="-9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813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 smtClean="0"/>
              <a:t>. </a:t>
            </a:r>
            <a:r>
              <a:rPr lang="zh-CN" altLang="en-US" dirty="0" smtClean="0"/>
              <a:t>网络流的线性规划模型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3. </a:t>
                </a:r>
                <a:r>
                  <a:rPr lang="zh-CN" altLang="en-US" sz="2800" dirty="0"/>
                  <a:t>最小</a:t>
                </a:r>
                <a:r>
                  <a:rPr lang="zh-CN" altLang="en-US" sz="2800" dirty="0" smtClean="0"/>
                  <a:t>费用可行流</a:t>
                </a:r>
                <a:endParaRPr lang="en-US" altLang="zh-CN" sz="2800" dirty="0" smtClean="0"/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限制条件与变量性质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:r>
                  <a:rPr lang="zh-CN" altLang="en-US" sz="2000" dirty="0" smtClean="0">
                    <a:sym typeface="Wingdings" pitchFamily="2" charset="2"/>
                  </a:rPr>
                  <a:t>同最大流</a:t>
                </a:r>
                <a:endParaRPr lang="en-US" altLang="zh-CN" sz="2000" dirty="0" smtClean="0">
                  <a:sym typeface="Wingdings" pitchFamily="2" charset="2"/>
                </a:endParaRPr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求最小费用（目标函数）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:r>
                  <a:rPr lang="en-US" altLang="zh-CN" sz="2000" dirty="0" smtClean="0">
                    <a:sym typeface="Wingdings" pitchFamily="2" charset="2"/>
                  </a:rPr>
                  <a:t>min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𝑐𝑜𝑠𝑡</m:t>
                    </m:r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𝑢𝑣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𝑢𝑣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523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 smtClean="0"/>
              <a:t>. </a:t>
            </a:r>
            <a:r>
              <a:rPr lang="zh-CN" altLang="en-US" dirty="0" smtClean="0"/>
              <a:t>网络流的线性规划模型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4. </a:t>
                </a:r>
                <a:r>
                  <a:rPr lang="zh-CN" altLang="en-US" sz="2800" dirty="0"/>
                  <a:t>点容量</a:t>
                </a:r>
                <a:endParaRPr lang="en-US" altLang="zh-CN" sz="2800" dirty="0" smtClean="0"/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点流量平衡与限制条件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𝑢𝑣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𝑣𝑢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>
                    <a:sym typeface="Wingdings" pitchFamily="2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𝑢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≠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𝑠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𝑡</m:t>
                    </m:r>
                  </m:oMath>
                </a14:m>
                <a:r>
                  <a:rPr lang="en-US" altLang="zh-CN" sz="2000" dirty="0" smtClean="0">
                    <a:sym typeface="Wingdings" pitchFamily="2" charset="2"/>
                  </a:rPr>
                  <a:t>)</a:t>
                </a:r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方案一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𝑢𝑣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𝑣𝑢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000" dirty="0">
                    <a:sym typeface="Wingdings" pitchFamily="2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𝑢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≠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𝑠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𝑡</m:t>
                    </m:r>
                  </m:oMath>
                </a14:m>
                <a:r>
                  <a:rPr lang="en-US" altLang="zh-CN" sz="2000" dirty="0">
                    <a:sym typeface="Wingdings" pitchFamily="2" charset="2"/>
                  </a:rPr>
                  <a:t>)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𝑢𝑣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≤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𝑢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≠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𝑠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𝑡</m:t>
                    </m:r>
                  </m:oMath>
                </a14:m>
                <a:r>
                  <a:rPr lang="en-US" altLang="zh-CN" sz="2000" dirty="0" smtClean="0">
                    <a:sym typeface="Wingdings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709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 smtClean="0"/>
              <a:t>. </a:t>
            </a:r>
            <a:r>
              <a:rPr lang="zh-CN" altLang="en-US" dirty="0" smtClean="0"/>
              <a:t>网络流的线性规划模型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4. </a:t>
                </a:r>
                <a:r>
                  <a:rPr lang="zh-CN" altLang="en-US" sz="2800" dirty="0"/>
                  <a:t>点容量</a:t>
                </a:r>
                <a:endParaRPr lang="en-US" altLang="zh-CN" sz="2800" dirty="0" smtClean="0"/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点流量平衡与限制条件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𝑢𝑣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𝑣𝑢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>
                    <a:sym typeface="Wingdings" pitchFamily="2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𝑢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≠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𝑠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𝑡</m:t>
                    </m:r>
                  </m:oMath>
                </a14:m>
                <a:r>
                  <a:rPr lang="en-US" altLang="zh-CN" sz="2000" dirty="0" smtClean="0">
                    <a:sym typeface="Wingdings" pitchFamily="2" charset="2"/>
                  </a:rPr>
                  <a:t>)</a:t>
                </a:r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方案二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𝑢𝑣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>
                    <a:sym typeface="Wingdings" pitchFamily="2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𝑢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≠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𝑠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𝑡</m:t>
                    </m:r>
                  </m:oMath>
                </a14:m>
                <a:r>
                  <a:rPr lang="en-US" altLang="zh-CN" sz="2000" dirty="0">
                    <a:sym typeface="Wingdings" pitchFamily="2" charset="2"/>
                  </a:rPr>
                  <a:t>)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𝑣𝑢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</m:t>
                        </m:r>
                      </m:sub>
                    </m:sSub>
                    <m:r>
                      <a:rPr lang="en-US" altLang="zh-CN" sz="2000" i="1" smtClean="0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zh-CN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𝑢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≠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𝑠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𝑡</m:t>
                    </m:r>
                  </m:oMath>
                </a14:m>
                <a:r>
                  <a:rPr lang="en-US" altLang="zh-CN" sz="2000" dirty="0" smtClean="0">
                    <a:sym typeface="Wingdings" pitchFamily="2" charset="2"/>
                  </a:rPr>
                  <a:t>)</a:t>
                </a:r>
                <a:endParaRPr lang="en-US" altLang="zh-CN" sz="2000" dirty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𝑢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≠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𝑠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𝑡</m:t>
                    </m:r>
                  </m:oMath>
                </a14:m>
                <a:r>
                  <a:rPr lang="en-US" altLang="zh-CN" sz="2000" dirty="0" smtClean="0">
                    <a:sym typeface="Wingdings" pitchFamily="2" charset="2"/>
                  </a:rPr>
                  <a:t>)</a:t>
                </a:r>
                <a:endParaRPr lang="en-US" altLang="zh-CN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177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 smtClean="0"/>
              <a:t>. </a:t>
            </a:r>
            <a:r>
              <a:rPr lang="zh-CN" altLang="en-US" dirty="0" smtClean="0"/>
              <a:t>网络流的线性规划模型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/>
                  <a:t>5</a:t>
                </a:r>
                <a:r>
                  <a:rPr lang="en-US" altLang="zh-CN" sz="2800" dirty="0" smtClean="0"/>
                  <a:t>. </a:t>
                </a:r>
                <a:r>
                  <a:rPr lang="zh-CN" altLang="en-US" sz="2800" dirty="0"/>
                  <a:t>二分</a:t>
                </a:r>
                <a:r>
                  <a:rPr lang="zh-CN" altLang="en-US" sz="2800" dirty="0" smtClean="0"/>
                  <a:t>图最大匹配</a:t>
                </a:r>
                <a:endParaRPr lang="en-US" altLang="zh-CN" sz="2800" dirty="0" smtClean="0"/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限制条件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𝑢𝑣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≤1</m:t>
                    </m:r>
                  </m:oMath>
                </a14:m>
                <a:r>
                  <a:rPr lang="en-US" altLang="zh-CN" sz="2000" dirty="0">
                    <a:sym typeface="Wingdings" pitchFamily="2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𝑢</m:t>
                    </m:r>
                    <m:r>
                      <a:rPr lang="en-US" altLang="zh-CN" sz="2000" b="0" i="1" dirty="0" smtClean="0"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altLang="zh-CN" sz="2000" b="0" i="1" dirty="0" smtClean="0">
                        <a:latin typeface="Cambria Math"/>
                        <a:sym typeface="Wingdings" pitchFamily="2" charset="2"/>
                      </a:rPr>
                      <m:t>𝑋</m:t>
                    </m:r>
                  </m:oMath>
                </a14:m>
                <a:r>
                  <a:rPr lang="en-US" altLang="zh-CN" sz="2000" dirty="0" smtClean="0">
                    <a:sym typeface="Wingdings" pitchFamily="2" charset="2"/>
                  </a:rPr>
                  <a:t>)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𝑢𝑣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≤1</m:t>
                    </m:r>
                  </m:oMath>
                </a14:m>
                <a:r>
                  <a:rPr lang="en-US" altLang="zh-CN" sz="2000" dirty="0">
                    <a:sym typeface="Wingdings" pitchFamily="2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𝑣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𝑌</m:t>
                    </m:r>
                  </m:oMath>
                </a14:m>
                <a:r>
                  <a:rPr lang="en-US" altLang="zh-CN" sz="2000" dirty="0" smtClean="0">
                    <a:sym typeface="Wingdings" pitchFamily="2" charset="2"/>
                  </a:rPr>
                  <a:t>)</a:t>
                </a:r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目标函数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:r>
                  <a:rPr lang="en-US" altLang="zh-CN" sz="2000" dirty="0" smtClean="0">
                    <a:sym typeface="Wingdings" pitchFamily="2" charset="2"/>
                  </a:rPr>
                  <a:t>max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∑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</m:sSub>
                  </m:oMath>
                </a14:m>
                <a:endParaRPr lang="en-US" altLang="zh-CN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995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 </a:t>
            </a:r>
            <a:r>
              <a:rPr lang="zh-CN" altLang="en-US" dirty="0" smtClean="0"/>
              <a:t>网络流模型</a:t>
            </a:r>
            <a:endParaRPr lang="zh-CN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1. </a:t>
            </a:r>
            <a:r>
              <a:rPr lang="zh-CN" altLang="en-US" sz="2800" dirty="0" smtClean="0"/>
              <a:t>最大流模型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可以沿边的方向运送货物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每条边上的货物流量有上限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求源点到汇点的最大流量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933825"/>
            <a:ext cx="35623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40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 smtClean="0"/>
              <a:t>. </a:t>
            </a:r>
            <a:r>
              <a:rPr lang="zh-CN" altLang="en-US" dirty="0" smtClean="0"/>
              <a:t>网络流的线性规划模型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6. </a:t>
                </a:r>
                <a:r>
                  <a:rPr lang="zh-CN" altLang="en-US" sz="2800" dirty="0"/>
                  <a:t>二分</a:t>
                </a:r>
                <a:r>
                  <a:rPr lang="zh-CN" altLang="en-US" sz="2800" dirty="0" smtClean="0"/>
                  <a:t>图最大</a:t>
                </a:r>
                <a:r>
                  <a:rPr lang="zh-CN" altLang="en-US" sz="2800" dirty="0"/>
                  <a:t>权值</a:t>
                </a:r>
                <a:r>
                  <a:rPr lang="zh-CN" altLang="en-US" sz="2800" dirty="0" smtClean="0"/>
                  <a:t>匹配</a:t>
                </a:r>
                <a:endParaRPr lang="en-US" altLang="zh-CN" sz="2800" dirty="0" smtClean="0"/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限制条件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𝑢𝑣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≤1</m:t>
                    </m:r>
                  </m:oMath>
                </a14:m>
                <a:r>
                  <a:rPr lang="en-US" altLang="zh-CN" sz="2000" dirty="0">
                    <a:sym typeface="Wingdings" pitchFamily="2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𝑢</m:t>
                    </m:r>
                    <m:r>
                      <a:rPr lang="en-US" altLang="zh-CN" sz="2000" b="0" i="1" dirty="0" smtClean="0"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altLang="zh-CN" sz="2000" b="0" i="1" dirty="0" smtClean="0">
                        <a:latin typeface="Cambria Math"/>
                        <a:sym typeface="Wingdings" pitchFamily="2" charset="2"/>
                      </a:rPr>
                      <m:t>𝑋</m:t>
                    </m:r>
                  </m:oMath>
                </a14:m>
                <a:r>
                  <a:rPr lang="en-US" altLang="zh-CN" sz="2000" dirty="0" smtClean="0">
                    <a:sym typeface="Wingdings" pitchFamily="2" charset="2"/>
                  </a:rPr>
                  <a:t>)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𝑢𝑣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≤1</m:t>
                    </m:r>
                  </m:oMath>
                </a14:m>
                <a:r>
                  <a:rPr lang="en-US" altLang="zh-CN" sz="2000" dirty="0">
                    <a:sym typeface="Wingdings" pitchFamily="2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𝑣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𝑌</m:t>
                    </m:r>
                  </m:oMath>
                </a14:m>
                <a:r>
                  <a:rPr lang="en-US" altLang="zh-CN" sz="2000" dirty="0" smtClean="0">
                    <a:sym typeface="Wingdings" pitchFamily="2" charset="2"/>
                  </a:rPr>
                  <a:t>)</a:t>
                </a:r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目标函数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:r>
                  <a:rPr lang="en-US" altLang="zh-CN" sz="2000" dirty="0" smtClean="0">
                    <a:sym typeface="Wingdings" pitchFamily="2" charset="2"/>
                  </a:rPr>
                  <a:t>max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∑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𝑢𝑣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</m:sSub>
                  </m:oMath>
                </a14:m>
                <a:endParaRPr lang="en-US" altLang="zh-CN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476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 smtClean="0"/>
              <a:t>. </a:t>
            </a:r>
            <a:r>
              <a:rPr lang="zh-CN" altLang="en-US" dirty="0" smtClean="0"/>
              <a:t>网络流的线性规划模型</a:t>
            </a:r>
            <a:endParaRPr lang="zh-CN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7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小结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sym typeface="Wingdings" pitchFamily="2" charset="2"/>
              </a:rPr>
              <a:t>通过线性规划模型刻画</a:t>
            </a:r>
            <a:r>
              <a:rPr lang="zh-CN" altLang="en-US" sz="2400" dirty="0">
                <a:sym typeface="Wingdings" pitchFamily="2" charset="2"/>
              </a:rPr>
              <a:t>网络流</a:t>
            </a:r>
            <a:r>
              <a:rPr lang="zh-CN" altLang="en-US" sz="2400" dirty="0" smtClean="0">
                <a:sym typeface="Wingdings" pitchFamily="2" charset="2"/>
              </a:rPr>
              <a:t>问题，其核心在于流量平衡条件。</a:t>
            </a:r>
            <a:endParaRPr lang="en-US" altLang="zh-CN" sz="2400" dirty="0" smtClean="0">
              <a:sym typeface="Wingdings" pitchFamily="2" charset="2"/>
            </a:endParaRPr>
          </a:p>
          <a:p>
            <a:pPr lvl="1"/>
            <a:r>
              <a:rPr lang="zh-CN" altLang="en-US" sz="2400" dirty="0" smtClean="0">
                <a:sym typeface="Wingdings" pitchFamily="2" charset="2"/>
              </a:rPr>
              <a:t>流量平衡条件的特征是每个变量出现两次，一次系数为</a:t>
            </a:r>
            <a:r>
              <a:rPr lang="en-US" altLang="zh-CN" sz="2400" dirty="0" smtClean="0">
                <a:sym typeface="Wingdings" pitchFamily="2" charset="2"/>
              </a:rPr>
              <a:t>+1</a:t>
            </a:r>
            <a:r>
              <a:rPr lang="zh-CN" altLang="en-US" sz="2400" dirty="0" smtClean="0">
                <a:sym typeface="Wingdings" pitchFamily="2" charset="2"/>
              </a:rPr>
              <a:t>，另一次系数为</a:t>
            </a:r>
            <a:r>
              <a:rPr lang="en-US" altLang="zh-CN" sz="2400" dirty="0" smtClean="0">
                <a:sym typeface="Wingdings" pitchFamily="2" charset="2"/>
              </a:rPr>
              <a:t>-1</a:t>
            </a:r>
            <a:r>
              <a:rPr lang="zh-CN" altLang="en-US" sz="2400" dirty="0" smtClean="0">
                <a:sym typeface="Wingdings" pitchFamily="2" charset="2"/>
              </a:rPr>
              <a:t>。</a:t>
            </a:r>
            <a:endParaRPr lang="en-US" altLang="zh-CN" sz="2400" dirty="0" smtClean="0">
              <a:sym typeface="Wingdings" pitchFamily="2" charset="2"/>
            </a:endParaRPr>
          </a:p>
          <a:p>
            <a:pPr lvl="1"/>
            <a:r>
              <a:rPr lang="zh-CN" altLang="en-US" sz="2400" dirty="0" smtClean="0">
                <a:sym typeface="Wingdings" pitchFamily="2" charset="2"/>
              </a:rPr>
              <a:t>具体的模型构建，取决于线性规划问题中的其他参数与特征。</a:t>
            </a:r>
            <a:endParaRPr lang="en-US" altLang="zh-CN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75529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 smtClean="0"/>
              <a:t>. </a:t>
            </a:r>
            <a:r>
              <a:rPr lang="zh-CN" altLang="en-US" dirty="0" smtClean="0"/>
              <a:t>对偶原理与最小割</a:t>
            </a:r>
            <a:endParaRPr lang="zh-CN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1</a:t>
            </a:r>
            <a:r>
              <a:rPr lang="en-US" altLang="zh-CN" sz="2800" dirty="0" smtClean="0"/>
              <a:t>. </a:t>
            </a:r>
            <a:r>
              <a:rPr lang="zh-CN" altLang="en-US" sz="2800" dirty="0"/>
              <a:t>最小</a:t>
            </a:r>
            <a:r>
              <a:rPr lang="zh-CN" altLang="en-US" sz="2800" dirty="0" smtClean="0"/>
              <a:t>割问题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每条</a:t>
            </a:r>
            <a:r>
              <a:rPr lang="zh-CN" altLang="en-US" sz="2400" dirty="0" smtClean="0"/>
              <a:t>边有一个非负的权值。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表述一：删去若干条边使得源点到汇点不连通，求删边的权值和的最小可能值。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933825"/>
            <a:ext cx="35623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20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 smtClean="0"/>
              <a:t>. </a:t>
            </a:r>
            <a:r>
              <a:rPr lang="zh-CN" altLang="en-US" dirty="0" smtClean="0"/>
              <a:t>对偶原理与最小割</a:t>
            </a:r>
            <a:endParaRPr lang="zh-CN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1</a:t>
            </a:r>
            <a:r>
              <a:rPr lang="en-US" altLang="zh-CN" sz="2800" dirty="0" smtClean="0"/>
              <a:t>. </a:t>
            </a:r>
            <a:r>
              <a:rPr lang="zh-CN" altLang="en-US" sz="2800" dirty="0"/>
              <a:t>最小</a:t>
            </a:r>
            <a:r>
              <a:rPr lang="zh-CN" altLang="en-US" sz="2800" dirty="0" smtClean="0"/>
              <a:t>割问题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每条</a:t>
            </a:r>
            <a:r>
              <a:rPr lang="zh-CN" altLang="en-US" sz="2400" dirty="0" smtClean="0"/>
              <a:t>边有一个非负的权值。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表述二：将点集分为</a:t>
            </a:r>
            <a:r>
              <a:rPr lang="en-US" altLang="zh-CN" sz="2400" dirty="0" smtClean="0"/>
              <a:t>(S,T)</a:t>
            </a:r>
            <a:r>
              <a:rPr lang="zh-CN" altLang="en-US" sz="2400" dirty="0" smtClean="0"/>
              <a:t>，记所有从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中出发到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中的边的权值和为</a:t>
            </a:r>
            <a:r>
              <a:rPr lang="en-US" altLang="zh-CN" sz="2400" dirty="0" smtClean="0"/>
              <a:t>c(S,T)</a:t>
            </a:r>
            <a:r>
              <a:rPr lang="zh-CN" altLang="en-US" sz="2400" dirty="0" smtClean="0"/>
              <a:t>，求</a:t>
            </a:r>
            <a:r>
              <a:rPr lang="en-US" altLang="zh-CN" sz="2400" dirty="0" smtClean="0"/>
              <a:t>c(S,T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的最小值。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933825"/>
            <a:ext cx="35623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03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 smtClean="0"/>
              <a:t>. </a:t>
            </a:r>
            <a:r>
              <a:rPr lang="zh-CN" altLang="en-US" dirty="0" smtClean="0"/>
              <a:t>对偶原理与最小割</a:t>
            </a:r>
            <a:endParaRPr lang="zh-CN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2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线性规划对偶问题</a:t>
            </a:r>
            <a:endParaRPr lang="en-US" altLang="zh-CN" sz="2800" dirty="0" smtClean="0"/>
          </a:p>
          <a:p>
            <a:pPr lvl="1"/>
            <a:r>
              <a:rPr lang="en-US" altLang="zh-CN" sz="2400" dirty="0" smtClean="0">
                <a:sym typeface="Wingdings" pitchFamily="2" charset="2"/>
              </a:rPr>
              <a:t>a. </a:t>
            </a:r>
            <a:r>
              <a:rPr lang="zh-CN" altLang="en-US" sz="2400" dirty="0" smtClean="0">
                <a:sym typeface="Wingdings" pitchFamily="2" charset="2"/>
              </a:rPr>
              <a:t>原问题的变量对应对偶问题的约束条件</a:t>
            </a:r>
            <a:endParaRPr lang="en-US" altLang="zh-CN" sz="2400" dirty="0" smtClean="0">
              <a:sym typeface="Wingdings" pitchFamily="2" charset="2"/>
            </a:endParaRPr>
          </a:p>
          <a:p>
            <a:pPr lvl="1"/>
            <a:r>
              <a:rPr lang="en-US" altLang="zh-CN" sz="2400" dirty="0" smtClean="0">
                <a:sym typeface="Wingdings" pitchFamily="2" charset="2"/>
              </a:rPr>
              <a:t>b. </a:t>
            </a:r>
            <a:r>
              <a:rPr lang="zh-CN" altLang="en-US" sz="2400" dirty="0" smtClean="0">
                <a:sym typeface="Wingdings" pitchFamily="2" charset="2"/>
              </a:rPr>
              <a:t>原问题的约束条件对应对偶问题的变量</a:t>
            </a:r>
            <a:endParaRPr lang="en-US" altLang="zh-CN" sz="2400" dirty="0" smtClean="0">
              <a:sym typeface="Wingdings" pitchFamily="2" charset="2"/>
            </a:endParaRPr>
          </a:p>
          <a:p>
            <a:pPr lvl="1"/>
            <a:r>
              <a:rPr lang="en-US" altLang="zh-CN" sz="2400" dirty="0" smtClean="0">
                <a:sym typeface="Wingdings" pitchFamily="2" charset="2"/>
              </a:rPr>
              <a:t>c. </a:t>
            </a:r>
            <a:r>
              <a:rPr lang="zh-CN" altLang="en-US" sz="2400" dirty="0" smtClean="0">
                <a:sym typeface="Wingdings" pitchFamily="2" charset="2"/>
              </a:rPr>
              <a:t>原问题与对偶问题的目标函数方向相反</a:t>
            </a:r>
            <a:endParaRPr lang="en-US" altLang="zh-CN" sz="2400" dirty="0" smtClean="0">
              <a:sym typeface="Wingdings" pitchFamily="2" charset="2"/>
            </a:endParaRPr>
          </a:p>
          <a:p>
            <a:pPr lvl="1"/>
            <a:r>
              <a:rPr lang="en-US" altLang="zh-CN" sz="2400" dirty="0" smtClean="0">
                <a:sym typeface="Wingdings" pitchFamily="2" charset="2"/>
              </a:rPr>
              <a:t>d. </a:t>
            </a:r>
            <a:r>
              <a:rPr lang="zh-CN" altLang="en-US" sz="2400" dirty="0" smtClean="0">
                <a:sym typeface="Wingdings" pitchFamily="2" charset="2"/>
              </a:rPr>
              <a:t>对偶问题的对偶问题是原问题</a:t>
            </a:r>
            <a:endParaRPr lang="en-US" altLang="zh-CN" sz="20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34598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6934200" cy="1143000"/>
          </a:xfrm>
        </p:spPr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 smtClean="0"/>
              <a:t>. </a:t>
            </a:r>
            <a:r>
              <a:rPr lang="zh-CN" altLang="en-US" dirty="0" smtClean="0"/>
              <a:t>对偶原理与最小割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114550"/>
            <a:ext cx="4040188" cy="639762"/>
          </a:xfrm>
        </p:spPr>
        <p:txBody>
          <a:bodyPr/>
          <a:lstStyle/>
          <a:p>
            <a:r>
              <a:rPr lang="zh-CN" altLang="en-US" dirty="0" smtClean="0"/>
              <a:t>原问题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half" idx="2"/>
              </p:nvPr>
            </p:nvSpPr>
            <p:spPr>
              <a:xfrm>
                <a:off x="457200" y="2754312"/>
                <a:ext cx="4040188" cy="3951288"/>
              </a:xfrm>
            </p:spPr>
            <p:txBody>
              <a:bodyPr/>
              <a:lstStyle/>
              <a:p>
                <a:r>
                  <a:rPr lang="en-US" altLang="zh-CN" sz="2000" dirty="0" smtClean="0">
                    <a:sym typeface="Wingdings" pitchFamily="2" charset="2"/>
                  </a:rPr>
                  <a:t>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+…+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 smtClean="0">
                  <a:sym typeface="Wingdings" pitchFamily="2" charset="2"/>
                </a:endParaRPr>
              </a:p>
              <a:p>
                <a:r>
                  <a:rPr lang="zh-CN" altLang="en-US" sz="2000" dirty="0" smtClean="0">
                    <a:sym typeface="Wingdings" pitchFamily="2" charset="2"/>
                  </a:rPr>
                  <a:t>约束条件</a:t>
                </a:r>
                <a:endParaRPr lang="en-US" altLang="zh-CN" sz="2000" dirty="0" smtClean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  <a:sym typeface="Wingdings" pitchFamily="2" charset="2"/>
                      </a:rPr>
                      <m:t>+…+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𝑖𝑛</m:t>
                        </m:r>
                      </m:sub>
                    </m:sSub>
                    <m:sSub>
                      <m:sSubPr>
                        <m:ctrlP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  <a:sym typeface="Wingdings" pitchFamily="2" charset="2"/>
                      </a:rPr>
                      <m:t>≥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𝑏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600" dirty="0" smtClean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/>
                        <a:sym typeface="Wingdings" pitchFamily="2" charset="2"/>
                      </a:rPr>
                      <m:t>+…+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𝑖𝑛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𝑏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600" dirty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/>
                        <a:sym typeface="Wingdings" pitchFamily="2" charset="2"/>
                      </a:rPr>
                      <m:t>+…+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𝑖𝑛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  <a:sym typeface="Wingdings" pitchFamily="2" charset="2"/>
                      </a:rPr>
                      <m:t>≤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𝑏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600" dirty="0" smtClean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+…+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𝑖𝑛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rgbClr val="FF0000"/>
                    </a:solidFill>
                    <a:sym typeface="Wingdings" pitchFamily="2" charset="2"/>
                  </a:rPr>
                  <a:t>无限制</a:t>
                </a:r>
                <a:endParaRPr lang="en-US" altLang="zh-CN" sz="1600" dirty="0" smtClean="0">
                  <a:solidFill>
                    <a:srgbClr val="FF0000"/>
                  </a:solidFill>
                  <a:sym typeface="Wingdings" pitchFamily="2" charset="2"/>
                </a:endParaRPr>
              </a:p>
              <a:p>
                <a:r>
                  <a:rPr lang="zh-CN" altLang="en-US" sz="2000" dirty="0" smtClean="0">
                    <a:sym typeface="Wingdings" pitchFamily="2" charset="2"/>
                  </a:rPr>
                  <a:t>变量</a:t>
                </a:r>
                <a:endParaRPr lang="en-US" altLang="zh-CN" sz="2000" dirty="0" smtClean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  <a:sym typeface="Wingdings" pitchFamily="2" charset="2"/>
                      </a:rPr>
                      <m:t>≥0</m:t>
                    </m:r>
                  </m:oMath>
                </a14:m>
                <a:endParaRPr lang="en-US" altLang="zh-CN" sz="1600" dirty="0" smtClean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  <a:sym typeface="Wingdings" pitchFamily="2" charset="2"/>
                      </a:rPr>
                      <m:t>≤0 </m:t>
                    </m:r>
                  </m:oMath>
                </a14:m>
                <a:endParaRPr lang="en-US" altLang="zh-CN" sz="1600" dirty="0" smtClean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ym typeface="Wingdings" pitchFamily="2" charset="2"/>
                  </a:rPr>
                  <a:t>无限制</a:t>
                </a:r>
                <a:endParaRPr lang="en-US" altLang="zh-CN" sz="1600" dirty="0" smtClean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=0</m:t>
                    </m:r>
                  </m:oMath>
                </a14:m>
                <a:endParaRPr lang="en-US" altLang="zh-CN" sz="1600" dirty="0" smtClean="0">
                  <a:solidFill>
                    <a:srgbClr val="FF0000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754312"/>
                <a:ext cx="4040188" cy="3951288"/>
              </a:xfrm>
              <a:blipFill rotWithShape="1">
                <a:blip r:embed="rId3"/>
                <a:stretch>
                  <a:fillRect t="-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>
          <a:xfrm>
            <a:off x="4645025" y="2114550"/>
            <a:ext cx="4041775" cy="639762"/>
          </a:xfrm>
        </p:spPr>
        <p:txBody>
          <a:bodyPr/>
          <a:lstStyle/>
          <a:p>
            <a:r>
              <a:rPr lang="zh-CN" altLang="en-US" dirty="0" smtClean="0"/>
              <a:t>对偶问题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754312"/>
                <a:ext cx="4041775" cy="3951288"/>
              </a:xfrm>
            </p:spPr>
            <p:txBody>
              <a:bodyPr/>
              <a:lstStyle/>
              <a:p>
                <a:r>
                  <a:rPr lang="en-US" altLang="zh-CN" sz="2000" dirty="0" smtClean="0">
                    <a:sym typeface="Wingdings" pitchFamily="2" charset="2"/>
                  </a:rPr>
                  <a:t>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+…+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sz="2000" dirty="0" smtClean="0">
                  <a:sym typeface="Wingdings" pitchFamily="2" charset="2"/>
                </a:endParaRPr>
              </a:p>
              <a:p>
                <a:r>
                  <a:rPr lang="zh-CN" altLang="en-US" sz="2000" dirty="0" smtClean="0">
                    <a:sym typeface="Wingdings" pitchFamily="2" charset="2"/>
                  </a:rPr>
                  <a:t>变量</a:t>
                </a:r>
                <a:endParaRPr lang="en-US" altLang="zh-CN" sz="2000" dirty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  <a:sym typeface="Wingdings" pitchFamily="2" charset="2"/>
                      </a:rPr>
                      <m:t>≤</m:t>
                    </m:r>
                    <m:r>
                      <a:rPr lang="en-US" altLang="zh-CN" sz="1600" i="1">
                        <a:latin typeface="Cambria Math"/>
                        <a:sym typeface="Wingdings" pitchFamily="2" charset="2"/>
                      </a:rPr>
                      <m:t>0</m:t>
                    </m:r>
                  </m:oMath>
                </a14:m>
                <a:endParaRPr lang="en-US" altLang="zh-CN" sz="1600" dirty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>
                    <a:sym typeface="Wingdings" pitchFamily="2" charset="2"/>
                  </a:rPr>
                  <a:t>无限制</a:t>
                </a:r>
                <a:endParaRPr lang="en-US" altLang="zh-CN" sz="1600" dirty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  <a:sym typeface="Wingdings" pitchFamily="2" charset="2"/>
                      </a:rPr>
                      <m:t>≥</m:t>
                    </m:r>
                    <m:r>
                      <a:rPr lang="en-US" altLang="zh-CN" sz="1600" i="1">
                        <a:latin typeface="Cambria Math"/>
                        <a:sym typeface="Wingdings" pitchFamily="2" charset="2"/>
                      </a:rPr>
                      <m:t>0 </m:t>
                    </m:r>
                  </m:oMath>
                </a14:m>
                <a:endParaRPr lang="en-US" altLang="zh-CN" sz="1600" dirty="0" smtClean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0</m:t>
                    </m:r>
                  </m:oMath>
                </a14:m>
                <a:endParaRPr lang="en-US" altLang="zh-CN" sz="1600" dirty="0">
                  <a:solidFill>
                    <a:srgbClr val="FF0000"/>
                  </a:solidFill>
                  <a:sym typeface="Wingdings" pitchFamily="2" charset="2"/>
                </a:endParaRPr>
              </a:p>
              <a:p>
                <a:r>
                  <a:rPr lang="zh-CN" altLang="en-US" sz="2000" dirty="0" smtClean="0">
                    <a:sym typeface="Wingdings" pitchFamily="2" charset="2"/>
                  </a:rPr>
                  <a:t>约束条件</a:t>
                </a:r>
                <a:endParaRPr lang="en-US" altLang="zh-CN" sz="2000" dirty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1</m:t>
                        </m:r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2</m:t>
                        </m:r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/>
                        <a:sym typeface="Wingdings" pitchFamily="2" charset="2"/>
                      </a:rPr>
                      <m:t>+…+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𝑚𝑖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𝑚</m:t>
                        </m:r>
                      </m:sub>
                    </m:sSub>
                    <m:r>
                      <a:rPr lang="en-US" altLang="zh-CN" sz="1600" i="1">
                        <a:latin typeface="Cambria Math"/>
                        <a:sym typeface="Wingdings" pitchFamily="2" charset="2"/>
                      </a:rPr>
                      <m:t>≥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600" dirty="0" smtClean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1</m:t>
                        </m:r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2</m:t>
                        </m:r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/>
                        <a:sym typeface="Wingdings" pitchFamily="2" charset="2"/>
                      </a:rPr>
                      <m:t>+…+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𝑚</m:t>
                        </m:r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𝑚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  <a:sym typeface="Wingdings" pitchFamily="2" charset="2"/>
                      </a:rPr>
                      <m:t>≤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600" dirty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1</m:t>
                        </m:r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2</m:t>
                        </m:r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/>
                        <a:sym typeface="Wingdings" pitchFamily="2" charset="2"/>
                      </a:rPr>
                      <m:t>+…+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𝑚</m:t>
                        </m:r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  <a:sym typeface="Wingdings" pitchFamily="2" charset="2"/>
                          </a:rPr>
                          <m:t>𝑚</m:t>
                        </m:r>
                      </m:sub>
                    </m:sSub>
                    <m:r>
                      <a:rPr lang="en-US" altLang="zh-CN" sz="1600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600" dirty="0" smtClean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1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+…+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𝑚𝑖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rgbClr val="FF0000"/>
                    </a:solidFill>
                    <a:sym typeface="Wingdings" pitchFamily="2" charset="2"/>
                  </a:rPr>
                  <a:t>无限制</a:t>
                </a:r>
                <a:endParaRPr lang="en-US" altLang="zh-CN" sz="1600" dirty="0">
                  <a:solidFill>
                    <a:srgbClr val="FF0000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754312"/>
                <a:ext cx="4041775" cy="3951288"/>
              </a:xfrm>
              <a:blipFill rotWithShape="1">
                <a:blip r:embed="rId4"/>
                <a:stretch>
                  <a:fillRect t="-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807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 smtClean="0"/>
              <a:t>. </a:t>
            </a:r>
            <a:r>
              <a:rPr lang="zh-CN" altLang="en-US" dirty="0" smtClean="0"/>
              <a:t>对偶原理与最小割</a:t>
            </a:r>
            <a:endParaRPr lang="zh-CN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3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对偶最优性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sym typeface="Wingdings" pitchFamily="2" charset="2"/>
              </a:rPr>
              <a:t>若原问题有最优解，则</a:t>
            </a:r>
            <a:endParaRPr lang="en-US" altLang="zh-CN" sz="2400" dirty="0">
              <a:sym typeface="Wingdings" pitchFamily="2" charset="2"/>
            </a:endParaRPr>
          </a:p>
          <a:p>
            <a:pPr lvl="1"/>
            <a:r>
              <a:rPr lang="en-US" altLang="zh-CN" sz="2400" dirty="0" smtClean="0">
                <a:sym typeface="Wingdings" pitchFamily="2" charset="2"/>
              </a:rPr>
              <a:t>(1) </a:t>
            </a:r>
            <a:r>
              <a:rPr lang="zh-CN" altLang="en-US" sz="2400" dirty="0" smtClean="0">
                <a:sym typeface="Wingdings" pitchFamily="2" charset="2"/>
              </a:rPr>
              <a:t>对偶问题也有最优解</a:t>
            </a:r>
            <a:endParaRPr lang="en-US" altLang="zh-CN" sz="2400" dirty="0" smtClean="0">
              <a:sym typeface="Wingdings" pitchFamily="2" charset="2"/>
            </a:endParaRPr>
          </a:p>
          <a:p>
            <a:pPr lvl="1"/>
            <a:r>
              <a:rPr lang="en-US" altLang="zh-CN" sz="2400" dirty="0" smtClean="0">
                <a:sym typeface="Wingdings" pitchFamily="2" charset="2"/>
              </a:rPr>
              <a:t>(2) </a:t>
            </a:r>
            <a:r>
              <a:rPr lang="zh-CN" altLang="en-US" sz="2400" dirty="0" smtClean="0">
                <a:sym typeface="Wingdings" pitchFamily="2" charset="2"/>
              </a:rPr>
              <a:t>且两个问题的最优解的目标函数值相等。</a:t>
            </a:r>
            <a:endParaRPr lang="en-US" altLang="zh-CN" sz="24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76752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. </a:t>
            </a:r>
            <a:r>
              <a:rPr lang="zh-CN" altLang="en-US" dirty="0" smtClean="0"/>
              <a:t>对偶原理</a:t>
            </a:r>
            <a:r>
              <a:rPr lang="zh-CN" altLang="en-US" dirty="0"/>
              <a:t>与最小割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4. </a:t>
                </a:r>
                <a:r>
                  <a:rPr lang="zh-CN" altLang="en-US" sz="2800" dirty="0"/>
                  <a:t>最小</a:t>
                </a:r>
                <a:r>
                  <a:rPr lang="zh-CN" altLang="en-US" sz="2800" dirty="0" smtClean="0"/>
                  <a:t>割的</a:t>
                </a:r>
                <a:r>
                  <a:rPr lang="zh-CN" altLang="en-US" sz="2800" dirty="0">
                    <a:sym typeface="Wingdings" pitchFamily="2" charset="2"/>
                  </a:rPr>
                  <a:t>线性规划模型</a:t>
                </a:r>
                <a:endParaRPr lang="en-US" altLang="zh-CN" sz="2800" dirty="0" smtClean="0"/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最小割似乎难以建立线性规划模型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:r>
                  <a:rPr lang="en-US" altLang="zh-CN" sz="2000" dirty="0" smtClean="0">
                    <a:sym typeface="Wingdings" pitchFamily="2" charset="2"/>
                  </a:rPr>
                  <a:t> </a:t>
                </a:r>
                <a:r>
                  <a:rPr lang="zh-CN" altLang="en-US" sz="2000" dirty="0" smtClean="0">
                    <a:sym typeface="Wingdings" pitchFamily="2" charset="2"/>
                  </a:rPr>
                  <a:t>最小割模型中的变量</a:t>
                </a:r>
                <a:r>
                  <a:rPr lang="en-US" altLang="zh-CN" sz="2000" dirty="0" smtClean="0">
                    <a:sym typeface="Wingdings" pitchFamily="2" charset="2"/>
                  </a:rPr>
                  <a:t>——</a:t>
                </a:r>
                <a:r>
                  <a:rPr lang="zh-CN" altLang="en-US" sz="2000" dirty="0" smtClean="0">
                    <a:sym typeface="Wingdings" pitchFamily="2" charset="2"/>
                  </a:rPr>
                  <a:t>点的划分</a:t>
                </a:r>
                <a:r>
                  <a:rPr lang="en-US" altLang="zh-CN" sz="2000" dirty="0" smtClean="0">
                    <a:sym typeface="Wingdings" pitchFamily="2" charset="2"/>
                  </a:rPr>
                  <a:t>——</a:t>
                </a:r>
                <a:r>
                  <a:rPr lang="zh-CN" altLang="en-US" sz="2000" dirty="0" smtClean="0">
                    <a:sym typeface="Wingdings" pitchFamily="2" charset="2"/>
                  </a:rPr>
                  <a:t>是一个</a:t>
                </a:r>
                <a:r>
                  <a:rPr lang="en-US" altLang="zh-CN" sz="2000" dirty="0" smtClean="0">
                    <a:sym typeface="Wingdings" pitchFamily="2" charset="2"/>
                  </a:rPr>
                  <a:t>01</a:t>
                </a:r>
                <a:r>
                  <a:rPr lang="zh-CN" altLang="en-US" sz="2000" dirty="0" smtClean="0">
                    <a:sym typeface="Wingdings" pitchFamily="2" charset="2"/>
                  </a:rPr>
                  <a:t>离散变量</a:t>
                </a:r>
                <a:endParaRPr lang="en-US" altLang="zh-CN" sz="2000" dirty="0" smtClean="0">
                  <a:sym typeface="Wingdings" pitchFamily="2" charset="2"/>
                </a:endParaRPr>
              </a:p>
              <a:p>
                <a:pPr lvl="2"/>
                <a:r>
                  <a:rPr lang="en-US" altLang="zh-CN" sz="2000" dirty="0" smtClean="0">
                    <a:sym typeface="Wingdings" pitchFamily="2" charset="2"/>
                  </a:rPr>
                  <a:t> </a:t>
                </a:r>
                <a:r>
                  <a:rPr lang="zh-CN" altLang="en-US" sz="2000" dirty="0" smtClean="0">
                    <a:sym typeface="Wingdings" pitchFamily="2" charset="2"/>
                  </a:rPr>
                  <a:t>最小割模型的目标函数似乎不是线性函数，即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ym typeface="Wingdings" pitchFamily="2" charset="2"/>
                  </a:rPr>
                  <a:t>的权值只有在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𝑢</m:t>
                    </m:r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𝑆</m:t>
                    </m:r>
                  </m:oMath>
                </a14:m>
                <a:r>
                  <a:rPr lang="zh-CN" altLang="en-US" sz="2000" dirty="0" smtClean="0">
                    <a:sym typeface="Wingdings" pitchFamily="2" charset="2"/>
                  </a:rPr>
                  <a:t>并且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/>
                        <a:sym typeface="Wingdings" pitchFamily="2" charset="2"/>
                      </a:rPr>
                      <m:t>𝑣</m:t>
                    </m:r>
                    <m:r>
                      <a:rPr lang="en-US" altLang="zh-CN" sz="2000" b="0" i="1" dirty="0" smtClean="0"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altLang="zh-CN" sz="2000" b="0" i="1" dirty="0" smtClean="0">
                        <a:latin typeface="Cambria Math"/>
                        <a:sym typeface="Wingdings" pitchFamily="2" charset="2"/>
                      </a:rPr>
                      <m:t>𝑇</m:t>
                    </m:r>
                  </m:oMath>
                </a14:m>
                <a:r>
                  <a:rPr lang="zh-CN" altLang="en-US" sz="2000" dirty="0" smtClean="0">
                    <a:sym typeface="Wingdings" pitchFamily="2" charset="2"/>
                  </a:rPr>
                  <a:t>的情况下，才会计入目标函数。</a:t>
                </a:r>
                <a:endParaRPr lang="en-US" altLang="zh-CN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622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. </a:t>
            </a:r>
            <a:r>
              <a:rPr lang="zh-CN" altLang="en-US" dirty="0" smtClean="0"/>
              <a:t>对偶原理与最小割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4. </a:t>
                </a:r>
                <a:r>
                  <a:rPr lang="zh-CN" altLang="en-US" sz="2800" dirty="0"/>
                  <a:t>最小</a:t>
                </a:r>
                <a:r>
                  <a:rPr lang="zh-CN" altLang="en-US" sz="2800" dirty="0" smtClean="0"/>
                  <a:t>割的线性规划模型</a:t>
                </a:r>
                <a:endParaRPr lang="en-US" altLang="zh-CN" sz="2800" dirty="0" smtClean="0"/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最小割似乎难以建立线性规划模型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:r>
                  <a:rPr lang="en-US" altLang="zh-CN" sz="2000" dirty="0" smtClean="0">
                    <a:sym typeface="Wingdings" pitchFamily="2" charset="2"/>
                  </a:rPr>
                  <a:t> </a:t>
                </a:r>
                <a:r>
                  <a:rPr lang="zh-CN" altLang="en-US" sz="2000" dirty="0" smtClean="0">
                    <a:sym typeface="Wingdings" pitchFamily="2" charset="2"/>
                  </a:rPr>
                  <a:t>最小割模型中的变量</a:t>
                </a:r>
                <a:r>
                  <a:rPr lang="en-US" altLang="zh-CN" sz="2000" dirty="0" smtClean="0">
                    <a:sym typeface="Wingdings" pitchFamily="2" charset="2"/>
                  </a:rPr>
                  <a:t>——</a:t>
                </a:r>
                <a:r>
                  <a:rPr lang="zh-CN" altLang="en-US" sz="2000" dirty="0" smtClean="0">
                    <a:sym typeface="Wingdings" pitchFamily="2" charset="2"/>
                  </a:rPr>
                  <a:t>点的划分</a:t>
                </a:r>
                <a:r>
                  <a:rPr lang="en-US" altLang="zh-CN" sz="2000" dirty="0" smtClean="0">
                    <a:sym typeface="Wingdings" pitchFamily="2" charset="2"/>
                  </a:rPr>
                  <a:t>——</a:t>
                </a:r>
                <a:r>
                  <a:rPr lang="zh-CN" altLang="en-US" sz="2000" dirty="0" smtClean="0">
                    <a:sym typeface="Wingdings" pitchFamily="2" charset="2"/>
                  </a:rPr>
                  <a:t>是一个</a:t>
                </a:r>
                <a:r>
                  <a:rPr lang="en-US" altLang="zh-CN" sz="2000" dirty="0" smtClean="0">
                    <a:sym typeface="Wingdings" pitchFamily="2" charset="2"/>
                  </a:rPr>
                  <a:t>01</a:t>
                </a:r>
                <a:r>
                  <a:rPr lang="zh-CN" altLang="en-US" sz="2000" dirty="0" smtClean="0">
                    <a:sym typeface="Wingdings" pitchFamily="2" charset="2"/>
                  </a:rPr>
                  <a:t>离散变量</a:t>
                </a:r>
                <a:endParaRPr lang="en-US" altLang="zh-CN" sz="2000" dirty="0" smtClean="0">
                  <a:sym typeface="Wingdings" pitchFamily="2" charset="2"/>
                </a:endParaRPr>
              </a:p>
              <a:p>
                <a:pPr lvl="2"/>
                <a:r>
                  <a:rPr lang="en-US" altLang="zh-CN" sz="2000" dirty="0" smtClean="0">
                    <a:sym typeface="Wingdings" pitchFamily="2" charset="2"/>
                  </a:rPr>
                  <a:t> </a:t>
                </a:r>
                <a:r>
                  <a:rPr lang="zh-CN" altLang="en-US" sz="2000" dirty="0" smtClean="0">
                    <a:sym typeface="Wingdings" pitchFamily="2" charset="2"/>
                  </a:rPr>
                  <a:t>最小割模型的目标函数似乎不是线性函数，即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ym typeface="Wingdings" pitchFamily="2" charset="2"/>
                  </a:rPr>
                  <a:t>的权值只有在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𝑢</m:t>
                    </m:r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𝑆</m:t>
                    </m:r>
                  </m:oMath>
                </a14:m>
                <a:r>
                  <a:rPr lang="zh-CN" altLang="en-US" sz="2000" dirty="0" smtClean="0">
                    <a:sym typeface="Wingdings" pitchFamily="2" charset="2"/>
                  </a:rPr>
                  <a:t>并且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/>
                        <a:sym typeface="Wingdings" pitchFamily="2" charset="2"/>
                      </a:rPr>
                      <m:t>𝑣</m:t>
                    </m:r>
                    <m:r>
                      <a:rPr lang="en-US" altLang="zh-CN" sz="2000" b="0" i="1" dirty="0" smtClean="0"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altLang="zh-CN" sz="2000" b="0" i="1" dirty="0" smtClean="0">
                        <a:latin typeface="Cambria Math"/>
                        <a:sym typeface="Wingdings" pitchFamily="2" charset="2"/>
                      </a:rPr>
                      <m:t>𝑇</m:t>
                    </m:r>
                  </m:oMath>
                </a14:m>
                <a:r>
                  <a:rPr lang="zh-CN" altLang="en-US" sz="2000" dirty="0" smtClean="0">
                    <a:sym typeface="Wingdings" pitchFamily="2" charset="2"/>
                  </a:rPr>
                  <a:t>的情况下，才会计入目标函数。</a:t>
                </a:r>
                <a:endParaRPr lang="en-US" altLang="zh-CN" sz="2000" dirty="0" smtClean="0">
                  <a:sym typeface="Wingdings" pitchFamily="2" charset="2"/>
                </a:endParaRPr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从最大流与最小割的关系入手分析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:r>
                  <a:rPr lang="zh-CN" altLang="en-US" sz="2000" dirty="0">
                    <a:sym typeface="Wingdings" pitchFamily="2" charset="2"/>
                  </a:rPr>
                  <a:t>一</a:t>
                </a:r>
                <a:r>
                  <a:rPr lang="zh-CN" altLang="en-US" sz="2000" dirty="0" smtClean="0">
                    <a:sym typeface="Wingdings" pitchFamily="2" charset="2"/>
                  </a:rPr>
                  <a:t>个是最大，一个是最小</a:t>
                </a:r>
                <a:endParaRPr lang="en-US" altLang="zh-CN" sz="2000" dirty="0" smtClean="0">
                  <a:sym typeface="Wingdings" pitchFamily="2" charset="2"/>
                </a:endParaRPr>
              </a:p>
              <a:p>
                <a:pPr lvl="2"/>
                <a:r>
                  <a:rPr lang="zh-CN" altLang="en-US" sz="2000" dirty="0">
                    <a:sym typeface="Wingdings" pitchFamily="2" charset="2"/>
                  </a:rPr>
                  <a:t>权</a:t>
                </a:r>
                <a:r>
                  <a:rPr lang="zh-CN" altLang="en-US" sz="2000" dirty="0" smtClean="0">
                    <a:sym typeface="Wingdings" pitchFamily="2" charset="2"/>
                  </a:rPr>
                  <a:t>值又相等</a:t>
                </a:r>
                <a:endParaRPr lang="en-US" altLang="zh-CN" sz="2000" dirty="0" smtClean="0">
                  <a:sym typeface="Wingdings" pitchFamily="2" charset="2"/>
                </a:endParaRPr>
              </a:p>
              <a:p>
                <a:pPr lvl="2"/>
                <a:r>
                  <a:rPr lang="zh-CN" altLang="en-US" sz="2000" dirty="0" smtClean="0">
                    <a:sym typeface="Wingdings" pitchFamily="2" charset="2"/>
                  </a:rPr>
                  <a:t>我们似乎看出一些端倪！</a:t>
                </a:r>
                <a:endParaRPr lang="en-US" altLang="zh-CN" sz="20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531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 smtClean="0"/>
              <a:t>. </a:t>
            </a:r>
            <a:r>
              <a:rPr lang="zh-CN" altLang="en-US" dirty="0" smtClean="0"/>
              <a:t>对偶原理与最小割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/>
                  <a:t>5</a:t>
                </a:r>
                <a:r>
                  <a:rPr lang="en-US" altLang="zh-CN" sz="2800" dirty="0" smtClean="0"/>
                  <a:t>. </a:t>
                </a:r>
                <a:r>
                  <a:rPr lang="zh-CN" altLang="en-US" sz="2800" dirty="0" smtClean="0"/>
                  <a:t>最大流问题的对偶问题</a:t>
                </a:r>
                <a:endParaRPr lang="en-US" altLang="zh-CN" sz="2800" dirty="0" smtClean="0"/>
              </a:p>
              <a:p>
                <a:pPr lvl="1"/>
                <a:r>
                  <a:rPr lang="en-US" altLang="zh-CN" sz="2400" dirty="0" smtClean="0"/>
                  <a:t>(1)</a:t>
                </a:r>
                <a:r>
                  <a:rPr lang="zh-CN" altLang="en-US" sz="2400" dirty="0" smtClean="0"/>
                  <a:t>最大流问题原问题</a:t>
                </a:r>
                <a:endParaRPr lang="en-US" altLang="zh-CN" sz="2400" dirty="0" smtClean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𝑢𝑣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𝑣𝑢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=0</m:t>
                    </m:r>
                  </m:oMath>
                </a14:m>
                <a:r>
                  <a:rPr lang="en-US" altLang="zh-CN" sz="2000" dirty="0">
                    <a:sym typeface="Wingdings" pitchFamily="2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𝑢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≠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𝑠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𝑡</m:t>
                    </m:r>
                  </m:oMath>
                </a14:m>
                <a:r>
                  <a:rPr lang="en-US" altLang="zh-CN" sz="2000" dirty="0">
                    <a:sym typeface="Wingdings" pitchFamily="2" charset="2"/>
                  </a:rPr>
                  <a:t>)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𝑠𝑣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𝑣𝑠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000" dirty="0" smtClean="0">
                    <a:sym typeface="Wingdings" pitchFamily="2" charset="2"/>
                  </a:rPr>
                  <a:t> </a:t>
                </a:r>
                <a:r>
                  <a:rPr lang="zh-CN" altLang="en-US" sz="2000" dirty="0" smtClean="0">
                    <a:sym typeface="Wingdings" pitchFamily="2" charset="2"/>
                  </a:rPr>
                  <a:t>无限制</a:t>
                </a:r>
                <a:r>
                  <a:rPr lang="en-US" altLang="zh-CN" sz="2000" dirty="0" smtClean="0">
                    <a:sym typeface="Wingdings" pitchFamily="2" charset="2"/>
                  </a:rPr>
                  <a:t> </a:t>
                </a:r>
                <a:endParaRPr lang="en-US" altLang="zh-CN" sz="2000" dirty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𝑡𝑣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𝑣𝑡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000" dirty="0" smtClean="0">
                    <a:sym typeface="Wingdings" pitchFamily="2" charset="2"/>
                  </a:rPr>
                  <a:t> </a:t>
                </a:r>
                <a:r>
                  <a:rPr lang="zh-CN" altLang="en-US" sz="2000" dirty="0" smtClean="0">
                    <a:sym typeface="Wingdings" pitchFamily="2" charset="2"/>
                  </a:rPr>
                  <a:t>无限制</a:t>
                </a:r>
                <a:endParaRPr lang="en-US" altLang="zh-CN" sz="2000" dirty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≤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</m:sSub>
                  </m:oMath>
                </a14:m>
                <a:endParaRPr lang="en-US" altLang="zh-CN" sz="2000" dirty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≥0</m:t>
                    </m:r>
                  </m:oMath>
                </a14:m>
                <a:endParaRPr lang="en-US" altLang="zh-CN" sz="2000" dirty="0">
                  <a:sym typeface="Wingdings" pitchFamily="2" charset="2"/>
                </a:endParaRPr>
              </a:p>
              <a:p>
                <a:pPr lvl="2"/>
                <a:r>
                  <a:rPr lang="en-US" altLang="zh-CN" sz="2000" dirty="0" smtClean="0">
                    <a:sym typeface="Wingdings" pitchFamily="2" charset="2"/>
                  </a:rPr>
                  <a:t>max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𝑓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𝑠𝑣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𝑣𝑠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dirty="0">
                  <a:sym typeface="Wingdings" pitchFamily="2" charset="2"/>
                </a:endParaRPr>
              </a:p>
              <a:p>
                <a:endParaRPr lang="en-US" altLang="zh-CN" sz="2800" dirty="0" smtClean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287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 </a:t>
            </a:r>
            <a:r>
              <a:rPr lang="zh-CN" altLang="en-US" dirty="0" smtClean="0"/>
              <a:t>网络流模型</a:t>
            </a:r>
            <a:endParaRPr lang="zh-CN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2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最大流算法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Ford-Fulkerson</a:t>
            </a:r>
            <a:r>
              <a:rPr lang="zh-CN" altLang="en-US" sz="2400" dirty="0" smtClean="0"/>
              <a:t>算法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Dinic</a:t>
            </a:r>
            <a:r>
              <a:rPr lang="zh-CN" altLang="en-US" sz="2400" dirty="0" smtClean="0"/>
              <a:t>算法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Gap</a:t>
            </a:r>
            <a:r>
              <a:rPr lang="zh-CN" altLang="en-US" sz="2400" dirty="0" smtClean="0"/>
              <a:t>优化的</a:t>
            </a:r>
            <a:r>
              <a:rPr lang="en-US" altLang="zh-CN" sz="2400" dirty="0" smtClean="0"/>
              <a:t>SAP</a:t>
            </a:r>
            <a:r>
              <a:rPr lang="zh-CN" altLang="en-US" sz="2400" dirty="0" smtClean="0"/>
              <a:t>算法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最高</a:t>
            </a:r>
            <a:r>
              <a:rPr lang="zh-CN" altLang="en-US" sz="2400" dirty="0" smtClean="0"/>
              <a:t>标号法预流推进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2151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. </a:t>
            </a:r>
            <a:r>
              <a:rPr lang="zh-CN" altLang="en-US" dirty="0" smtClean="0"/>
              <a:t>对偶原理与最小割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5. </a:t>
                </a:r>
                <a:r>
                  <a:rPr lang="zh-CN" altLang="en-US" sz="2800" dirty="0" smtClean="0"/>
                  <a:t>最大流问题的对偶问题</a:t>
                </a:r>
                <a:endParaRPr lang="en-US" altLang="zh-CN" sz="2800" dirty="0" smtClean="0"/>
              </a:p>
              <a:p>
                <a:pPr lvl="1"/>
                <a:r>
                  <a:rPr lang="en-US" altLang="zh-CN" sz="2400" dirty="0" smtClean="0"/>
                  <a:t>(2) </a:t>
                </a:r>
                <a:r>
                  <a:rPr lang="zh-CN" altLang="en-US" sz="2400" dirty="0" smtClean="0"/>
                  <a:t>对偶问题</a:t>
                </a:r>
                <a:endParaRPr lang="en-US" altLang="zh-CN" sz="24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ym typeface="Wingdings" pitchFamily="2" charset="2"/>
                  </a:rPr>
                  <a:t>无限制</a:t>
                </a:r>
                <a:r>
                  <a:rPr lang="en-US" altLang="zh-CN" sz="2000" dirty="0" smtClean="0">
                    <a:sym typeface="Wingdings" pitchFamily="2" charset="2"/>
                  </a:rPr>
                  <a:t> </a:t>
                </a:r>
                <a:r>
                  <a:rPr lang="en-US" altLang="zh-CN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𝑢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≠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𝑠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𝑡</m:t>
                    </m:r>
                  </m:oMath>
                </a14:m>
                <a:r>
                  <a:rPr lang="en-US" altLang="zh-CN" sz="2000" dirty="0">
                    <a:sym typeface="Wingdings" pitchFamily="2" charset="2"/>
                  </a:rPr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=0</m:t>
                    </m:r>
                  </m:oMath>
                </a14:m>
                <a:endParaRPr lang="en-US" altLang="zh-CN" sz="2000" dirty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≥0</m:t>
                    </m:r>
                  </m:oMath>
                </a14:m>
                <a:endParaRPr lang="en-US" altLang="zh-CN" sz="2000" dirty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</m:sSub>
                  </m:oMath>
                </a14:m>
                <a:endParaRPr lang="en-US" altLang="zh-CN" sz="2000" dirty="0">
                  <a:sym typeface="Wingdings" pitchFamily="2" charset="2"/>
                </a:endParaRPr>
              </a:p>
              <a:p>
                <a:pPr lvl="2"/>
                <a:r>
                  <a:rPr lang="en-US" altLang="zh-CN" sz="2000" dirty="0" smtClean="0">
                    <a:sym typeface="Wingdings" pitchFamily="2" charset="2"/>
                  </a:rPr>
                  <a:t>min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𝑢𝑣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𝑢𝑣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800" dirty="0" smtClean="0"/>
              </a:p>
              <a:p>
                <a:pPr lvl="2"/>
                <a:r>
                  <a:rPr lang="zh-CN" altLang="en-US" sz="2000" dirty="0" smtClean="0"/>
                  <a:t>其中，</a:t>
                </a:r>
                <a:r>
                  <a:rPr lang="en-US" altLang="zh-CN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=1</m:t>
                    </m:r>
                  </m:oMath>
                </a14:m>
                <a:r>
                  <a:rPr lang="zh-CN" altLang="en-US" sz="2000" dirty="0" smtClean="0"/>
                  <a:t>，</a:t>
                </a:r>
                <a:r>
                  <a:rPr lang="en-US" altLang="zh-CN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𝑢𝑠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=−1</m:t>
                    </m:r>
                  </m:oMath>
                </a14:m>
                <a:r>
                  <a:rPr lang="zh-CN" altLang="en-US" sz="2000" dirty="0" smtClean="0"/>
                  <a:t>，其余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𝜆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=0</m:t>
                    </m:r>
                  </m:oMath>
                </a14:m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657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 smtClean="0"/>
              <a:t>. </a:t>
            </a:r>
            <a:r>
              <a:rPr lang="zh-CN" altLang="en-US" dirty="0" smtClean="0"/>
              <a:t>对偶原理与最小割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5. </a:t>
                </a:r>
                <a:r>
                  <a:rPr lang="zh-CN" altLang="en-US" sz="2800" dirty="0" smtClean="0"/>
                  <a:t>最大流问题的对偶问题</a:t>
                </a:r>
                <a:endParaRPr lang="en-US" altLang="zh-CN" sz="2800" dirty="0" smtClean="0"/>
              </a:p>
              <a:p>
                <a:pPr lvl="1"/>
                <a:r>
                  <a:rPr lang="en-US" altLang="zh-CN" sz="2400" dirty="0" smtClean="0"/>
                  <a:t>(3) </a:t>
                </a:r>
                <a:r>
                  <a:rPr lang="zh-CN" altLang="en-US" sz="2400" dirty="0" smtClean="0"/>
                  <a:t>对偶问题的分析</a:t>
                </a:r>
                <a:endParaRPr lang="en-US" altLang="zh-CN" sz="2400" dirty="0" smtClean="0"/>
              </a:p>
              <a:p>
                <a:pPr lvl="2"/>
                <a:r>
                  <a:rPr lang="en-US" altLang="zh-CN" sz="2000" dirty="0" smtClean="0">
                    <a:sym typeface="Wingdings" pitchFamily="2" charset="2"/>
                  </a:rPr>
                  <a:t>a. </a:t>
                </a:r>
                <a:r>
                  <a:rPr lang="zh-CN" altLang="en-US" sz="2000" b="0" dirty="0" smtClean="0">
                    <a:sym typeface="Wingdings" pitchFamily="2" charset="2"/>
                  </a:rPr>
                  <a:t>在最优解中的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zh-CN" altLang="en-US" sz="2000" b="0" dirty="0" smtClean="0">
                    <a:sym typeface="Wingdings" pitchFamily="2" charset="2"/>
                  </a:rPr>
                  <a:t>取值始终等于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/>
                        <a:sym typeface="Wingdings" pitchFamily="2" charset="2"/>
                      </a:rPr>
                      <m:t>max</m:t>
                    </m:r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⁡(0,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endParaRPr lang="en-US" altLang="zh-CN" sz="2000" dirty="0" smtClean="0">
                  <a:sym typeface="Wingdings" pitchFamily="2" charset="2"/>
                </a:endParaRPr>
              </a:p>
              <a:p>
                <a:pPr lvl="2"/>
                <a:r>
                  <a:rPr lang="en-US" altLang="zh-CN" sz="2000" dirty="0" smtClean="0">
                    <a:sym typeface="Wingdings" pitchFamily="2" charset="2"/>
                  </a:rPr>
                  <a:t>b. </a:t>
                </a:r>
                <a:r>
                  <a:rPr lang="zh-CN" altLang="en-US" sz="2000" dirty="0" smtClean="0">
                    <a:sym typeface="Wingdings" pitchFamily="2" charset="2"/>
                  </a:rPr>
                  <a:t>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𝜆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ym typeface="Wingdings" pitchFamily="2" charset="2"/>
                  </a:rPr>
                  <a:t>的特征，可以令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ym typeface="Wingdings" pitchFamily="2" charset="2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+1</m:t>
                    </m:r>
                  </m:oMath>
                </a14:m>
                <a:r>
                  <a:rPr lang="en-US" altLang="zh-CN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/>
                        <a:sym typeface="Wingdings" pitchFamily="2" charset="2"/>
                      </a:rPr>
                      <m:t>𝑢</m:t>
                    </m:r>
                    <m:r>
                      <a:rPr lang="en-US" altLang="zh-CN" sz="2000" b="0" i="1" dirty="0" smtClean="0">
                        <a:latin typeface="Cambria Math"/>
                        <a:sym typeface="Wingdings" pitchFamily="2" charset="2"/>
                      </a:rPr>
                      <m:t>≠</m:t>
                    </m:r>
                    <m:r>
                      <a:rPr lang="en-US" altLang="zh-CN" sz="2000" b="0" i="1" dirty="0" smtClean="0">
                        <a:latin typeface="Cambria Math"/>
                        <a:sym typeface="Wingdings" pitchFamily="2" charset="2"/>
                      </a:rPr>
                      <m:t>𝑠</m:t>
                    </m:r>
                  </m:oMath>
                </a14:m>
                <a:r>
                  <a:rPr lang="en-US" altLang="zh-CN" sz="2000" dirty="0" smtClean="0">
                    <a:sym typeface="Wingdings" pitchFamily="2" charset="2"/>
                  </a:rPr>
                  <a:t>)</a:t>
                </a:r>
                <a:endParaRPr lang="en-US" altLang="zh-CN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805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 smtClean="0"/>
              <a:t>. </a:t>
            </a:r>
            <a:r>
              <a:rPr lang="zh-CN" altLang="en-US" dirty="0" smtClean="0"/>
              <a:t>对偶原理与最小割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5. </a:t>
                </a:r>
                <a:r>
                  <a:rPr lang="zh-CN" altLang="en-US" sz="2800" dirty="0" smtClean="0"/>
                  <a:t>最大流问题的对偶问题</a:t>
                </a:r>
                <a:endParaRPr lang="en-US" altLang="zh-CN" sz="2800" dirty="0" smtClean="0"/>
              </a:p>
              <a:p>
                <a:pPr lvl="1"/>
                <a:r>
                  <a:rPr lang="en-US" altLang="zh-CN" sz="2400" dirty="0" smtClean="0"/>
                  <a:t>(4) </a:t>
                </a:r>
                <a:r>
                  <a:rPr lang="zh-CN" altLang="en-US" sz="2400" dirty="0" smtClean="0"/>
                  <a:t>简化的对偶问题</a:t>
                </a:r>
                <a:endParaRPr lang="en-US" altLang="zh-CN" sz="24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ym typeface="Wingdings" pitchFamily="2" charset="2"/>
                  </a:rPr>
                  <a:t>无限制</a:t>
                </a:r>
                <a:endParaRPr lang="en-US" altLang="zh-CN" sz="2000" b="0" i="1" dirty="0" smtClean="0">
                  <a:latin typeface="Cambria Math"/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=1,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=0</m:t>
                    </m:r>
                  </m:oMath>
                </a14:m>
                <a:r>
                  <a:rPr lang="en-US" altLang="zh-CN" sz="2000" dirty="0" smtClean="0">
                    <a:sym typeface="Wingdings" pitchFamily="2" charset="2"/>
                  </a:rPr>
                  <a:t> </a:t>
                </a:r>
                <a:endParaRPr lang="en-US" altLang="zh-CN" sz="2000" dirty="0">
                  <a:sym typeface="Wingdings" pitchFamily="2" charset="2"/>
                </a:endParaRPr>
              </a:p>
              <a:p>
                <a:pPr lvl="2"/>
                <a:r>
                  <a:rPr lang="en-US" altLang="zh-CN" sz="2000" dirty="0" smtClean="0">
                    <a:sym typeface="Wingdings" pitchFamily="2" charset="2"/>
                  </a:rPr>
                  <a:t>min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𝑢𝑣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⋅</m:t>
                        </m:r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𝑚𝑎𝑥</m:t>
                        </m:r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(0,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30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 smtClean="0"/>
              <a:t>. </a:t>
            </a:r>
            <a:r>
              <a:rPr lang="zh-CN" altLang="en-US" dirty="0" smtClean="0"/>
              <a:t>对偶原理与最小割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5. </a:t>
                </a:r>
                <a:r>
                  <a:rPr lang="zh-CN" altLang="en-US" sz="2800" dirty="0" smtClean="0"/>
                  <a:t>最大流问题的对偶问题</a:t>
                </a:r>
                <a:endParaRPr lang="en-US" altLang="zh-CN" sz="2800" dirty="0" smtClean="0"/>
              </a:p>
              <a:p>
                <a:pPr lvl="1"/>
                <a:r>
                  <a:rPr lang="en-US" altLang="zh-CN" sz="2400" dirty="0" smtClean="0"/>
                  <a:t>(4) </a:t>
                </a:r>
                <a:r>
                  <a:rPr lang="zh-CN" altLang="en-US" sz="2400" dirty="0" smtClean="0"/>
                  <a:t>简化的对偶问题</a:t>
                </a:r>
                <a:endParaRPr lang="en-US" altLang="zh-CN" sz="24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ym typeface="Wingdings" pitchFamily="2" charset="2"/>
                  </a:rPr>
                  <a:t>无限制</a:t>
                </a:r>
                <a:endParaRPr lang="en-US" altLang="zh-CN" sz="2000" b="0" i="1" dirty="0" smtClean="0">
                  <a:latin typeface="Cambria Math"/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=1,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=0</m:t>
                    </m:r>
                  </m:oMath>
                </a14:m>
                <a:r>
                  <a:rPr lang="en-US" altLang="zh-CN" sz="2000" dirty="0">
                    <a:sym typeface="Wingdings" pitchFamily="2" charset="2"/>
                  </a:rPr>
                  <a:t> </a:t>
                </a:r>
              </a:p>
              <a:p>
                <a:pPr lvl="2"/>
                <a:r>
                  <a:rPr lang="en-US" altLang="zh-CN" sz="2000" dirty="0" smtClean="0">
                    <a:sym typeface="Wingdings" pitchFamily="2" charset="2"/>
                  </a:rPr>
                  <a:t>min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𝑢𝑣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⋅</m:t>
                        </m:r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𝑚𝑎𝑥</m:t>
                        </m:r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(0,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800" dirty="0" smtClean="0"/>
              </a:p>
              <a:p>
                <a:pPr lvl="2"/>
                <a:endParaRPr lang="en-US" altLang="zh-CN" sz="2000" dirty="0" smtClean="0"/>
              </a:p>
              <a:p>
                <a:pPr lvl="2"/>
                <a:r>
                  <a:rPr lang="zh-CN" altLang="en-US" sz="2000" dirty="0" smtClean="0"/>
                  <a:t>这就是最小割问题！</a:t>
                </a:r>
                <a:endParaRPr lang="en-US" altLang="zh-CN" sz="2000" dirty="0" smtClean="0"/>
              </a:p>
              <a:p>
                <a:pPr lvl="2"/>
                <a:r>
                  <a:rPr lang="zh-CN" altLang="en-US" sz="2000" dirty="0" smtClean="0"/>
                  <a:t>启发：</a:t>
                </a:r>
                <a:endParaRPr lang="en-US" altLang="zh-CN" sz="2000" dirty="0" smtClean="0"/>
              </a:p>
              <a:p>
                <a:pPr lvl="3"/>
                <a:r>
                  <a:rPr lang="zh-CN" altLang="en-US" sz="1600" dirty="0" smtClean="0"/>
                  <a:t>可以利用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/>
                      </a:rPr>
                      <m:t>𝑧</m:t>
                    </m:r>
                    <m:r>
                      <a:rPr lang="en-US" altLang="zh-CN" sz="1600" b="0" i="1" smtClean="0">
                        <a:latin typeface="Cambria Math"/>
                      </a:rPr>
                      <m:t>≥</m:t>
                    </m:r>
                    <m:r>
                      <a:rPr lang="en-US" altLang="zh-CN" sz="1600" b="0" i="1" smtClean="0">
                        <a:latin typeface="Cambria Math"/>
                      </a:rPr>
                      <m:t>𝑦</m:t>
                    </m:r>
                    <m:r>
                      <a:rPr lang="en-US" altLang="zh-CN" sz="1600" b="0" i="1" smtClean="0">
                        <a:latin typeface="Cambria Math"/>
                      </a:rPr>
                      <m:t>−</m:t>
                    </m:r>
                    <m:r>
                      <a:rPr lang="en-US" altLang="zh-CN" sz="16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sz="16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/>
                      </a:rPr>
                      <m:t>𝑧</m:t>
                    </m:r>
                    <m:r>
                      <a:rPr lang="en-US" altLang="zh-CN" sz="1600" b="0" i="1" dirty="0" smtClean="0">
                        <a:latin typeface="Cambria Math"/>
                      </a:rPr>
                      <m:t>≥0</m:t>
                    </m:r>
                  </m:oMath>
                </a14:m>
                <a:r>
                  <a:rPr lang="zh-CN" altLang="en-US" sz="1600" dirty="0" smtClean="0"/>
                  <a:t>这两个条件表示“当且仅当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/>
                      </a:rPr>
                      <m:t>𝑦</m:t>
                    </m:r>
                    <m:r>
                      <a:rPr lang="en-US" altLang="zh-CN" sz="16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sz="1600" dirty="0" smtClean="0"/>
                  <a:t>且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/>
                      </a:rPr>
                      <m:t>𝑥</m:t>
                    </m:r>
                    <m:r>
                      <a:rPr lang="en-US" altLang="zh-CN" sz="1600" b="0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sz="1600" dirty="0" smtClean="0"/>
                  <a:t>时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/>
                      </a:rPr>
                      <m:t>𝑧</m:t>
                    </m:r>
                    <m:r>
                      <a:rPr lang="en-US" altLang="zh-CN" sz="1600" b="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sz="1600" dirty="0" smtClean="0"/>
                  <a:t>这一逻辑关系”</a:t>
                </a:r>
                <a:endParaRPr lang="en-US" altLang="zh-CN" sz="1600" dirty="0" smtClean="0"/>
              </a:p>
              <a:p>
                <a:pPr lvl="3"/>
                <a:r>
                  <a:rPr lang="zh-CN" altLang="en-US" sz="1600" dirty="0"/>
                  <a:t>这</a:t>
                </a:r>
                <a:r>
                  <a:rPr lang="zh-CN" altLang="en-US" sz="1600" dirty="0" smtClean="0"/>
                  <a:t>一关系往往对应最小割模型，或类似对偶模型</a:t>
                </a:r>
                <a:endParaRPr lang="en-US" altLang="zh-CN" sz="1600" dirty="0" smtClean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304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 smtClean="0"/>
              <a:t>. </a:t>
            </a:r>
            <a:r>
              <a:rPr lang="zh-CN" altLang="en-US" dirty="0" smtClean="0"/>
              <a:t>对偶原理与最小割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6. </a:t>
                </a:r>
                <a:r>
                  <a:rPr lang="zh-CN" altLang="en-US" sz="2800" dirty="0" smtClean="0"/>
                  <a:t>最大匹配问题的对偶问题</a:t>
                </a:r>
                <a:endParaRPr lang="en-US" altLang="zh-CN" sz="2800" dirty="0" smtClean="0"/>
              </a:p>
              <a:p>
                <a:pPr lvl="1"/>
                <a:r>
                  <a:rPr lang="en-US" altLang="zh-CN" sz="2400" dirty="0" smtClean="0"/>
                  <a:t>(1) </a:t>
                </a:r>
                <a:r>
                  <a:rPr lang="zh-CN" altLang="en-US" sz="2400" dirty="0"/>
                  <a:t>原问题</a:t>
                </a:r>
                <a:endParaRPr lang="en-US" altLang="zh-CN" sz="2400" dirty="0" smtClean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𝑢𝑣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≤1</m:t>
                    </m:r>
                  </m:oMath>
                </a14:m>
                <a:r>
                  <a:rPr lang="en-US" altLang="zh-CN" sz="2000" dirty="0">
                    <a:sym typeface="Wingdings" pitchFamily="2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𝑢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𝑋</m:t>
                    </m:r>
                  </m:oMath>
                </a14:m>
                <a:r>
                  <a:rPr lang="en-US" altLang="zh-CN" sz="2000" dirty="0">
                    <a:sym typeface="Wingdings" pitchFamily="2" charset="2"/>
                  </a:rPr>
                  <a:t>)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𝑢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𝑢𝑣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≤1</m:t>
                    </m:r>
                  </m:oMath>
                </a14:m>
                <a:r>
                  <a:rPr lang="en-US" altLang="zh-CN" sz="2000" dirty="0">
                    <a:sym typeface="Wingdings" pitchFamily="2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𝑣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𝑌</m:t>
                    </m:r>
                  </m:oMath>
                </a14:m>
                <a:r>
                  <a:rPr lang="en-US" altLang="zh-CN" sz="2000" dirty="0">
                    <a:sym typeface="Wingdings" pitchFamily="2" charset="2"/>
                  </a:rPr>
                  <a:t>)</a:t>
                </a:r>
              </a:p>
              <a:p>
                <a:pPr lvl="2"/>
                <a:r>
                  <a:rPr lang="en-US" altLang="zh-CN" sz="2000" dirty="0" smtClean="0">
                    <a:sym typeface="Wingdings" pitchFamily="2" charset="2"/>
                  </a:rPr>
                  <a:t>max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∑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</m:sSub>
                  </m:oMath>
                </a14:m>
                <a:endParaRPr lang="en-US" altLang="zh-CN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943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 smtClean="0"/>
              <a:t>. </a:t>
            </a:r>
            <a:r>
              <a:rPr lang="zh-CN" altLang="en-US" dirty="0" smtClean="0"/>
              <a:t>对偶原理与最小割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6. </a:t>
                </a:r>
                <a:r>
                  <a:rPr lang="zh-CN" altLang="en-US" sz="2800" dirty="0" smtClean="0"/>
                  <a:t>最大匹配问题的对偶问题</a:t>
                </a:r>
                <a:endParaRPr lang="en-US" altLang="zh-CN" sz="2800" dirty="0" smtClean="0"/>
              </a:p>
              <a:p>
                <a:pPr lvl="1"/>
                <a:r>
                  <a:rPr lang="en-US" altLang="zh-CN" sz="2400" dirty="0" smtClean="0"/>
                  <a:t>(2) </a:t>
                </a:r>
                <a:r>
                  <a:rPr lang="zh-CN" altLang="en-US" sz="2400" dirty="0" smtClean="0"/>
                  <a:t>对偶问题</a:t>
                </a:r>
                <a:endParaRPr lang="en-US" altLang="zh-CN" sz="24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𝑌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altLang="zh-CN" sz="2000" dirty="0">
                    <a:sym typeface="Wingdings" pitchFamily="2" charset="2"/>
                  </a:rPr>
                  <a:t> </a:t>
                </a:r>
                <a:r>
                  <a:rPr lang="en-US" altLang="zh-CN" sz="2000" dirty="0" smtClean="0">
                    <a:sym typeface="Wingdings" pitchFamily="2" charset="2"/>
                  </a:rPr>
                  <a:t>(</a:t>
                </a:r>
                <a:r>
                  <a:rPr lang="zh-CN" altLang="en-US" sz="2000" dirty="0" smtClean="0">
                    <a:sym typeface="Wingdings" pitchFamily="2" charset="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𝑢𝑣</m:t>
                    </m:r>
                  </m:oMath>
                </a14:m>
                <a:r>
                  <a:rPr lang="zh-CN" altLang="en-US" sz="2000" dirty="0" smtClean="0">
                    <a:sym typeface="Wingdings" pitchFamily="2" charset="2"/>
                  </a:rPr>
                  <a:t>之间有边时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=1</m:t>
                    </m:r>
                  </m:oMath>
                </a14:m>
                <a:r>
                  <a:rPr lang="en-US" altLang="zh-CN" sz="2000" dirty="0" smtClean="0">
                    <a:sym typeface="Wingdings" pitchFamily="2" charset="2"/>
                  </a:rPr>
                  <a:t>)</a:t>
                </a:r>
                <a:endParaRPr lang="en-US" altLang="zh-CN" sz="2000" dirty="0">
                  <a:sym typeface="Wingdings" pitchFamily="2" charset="2"/>
                </a:endParaRPr>
              </a:p>
              <a:p>
                <a:pPr lvl="2"/>
                <a:r>
                  <a:rPr lang="en-US" altLang="zh-CN" sz="2000" dirty="0" smtClean="0">
                    <a:sym typeface="Wingdings" pitchFamily="2" charset="2"/>
                  </a:rPr>
                  <a:t>min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𝑢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𝑣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dirty="0" smtClean="0">
                  <a:sym typeface="Wingdings" pitchFamily="2" charset="2"/>
                </a:endParaRPr>
              </a:p>
              <a:p>
                <a:pPr lvl="2"/>
                <a:endParaRPr lang="en-US" altLang="zh-CN" sz="2000" dirty="0">
                  <a:sym typeface="Wingdings" pitchFamily="2" charset="2"/>
                </a:endParaRPr>
              </a:p>
              <a:p>
                <a:pPr lvl="2"/>
                <a:r>
                  <a:rPr lang="zh-CN" altLang="en-US" sz="2000" dirty="0">
                    <a:sym typeface="Wingdings" pitchFamily="2" charset="2"/>
                  </a:rPr>
                  <a:t>这</a:t>
                </a:r>
                <a:r>
                  <a:rPr lang="zh-CN" altLang="en-US" sz="2000" dirty="0" smtClean="0">
                    <a:sym typeface="Wingdings" pitchFamily="2" charset="2"/>
                  </a:rPr>
                  <a:t>就是最小点覆盖问题</a:t>
                </a:r>
                <a:endParaRPr lang="en-US" altLang="zh-CN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375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 smtClean="0"/>
              <a:t>. </a:t>
            </a:r>
            <a:r>
              <a:rPr lang="zh-CN" altLang="en-US" dirty="0" smtClean="0"/>
              <a:t>对偶原理与最小割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7. </a:t>
                </a:r>
                <a:r>
                  <a:rPr lang="zh-CN" altLang="en-US" sz="2800" dirty="0" smtClean="0"/>
                  <a:t>最优匹配问题的对偶问题</a:t>
                </a:r>
                <a:endParaRPr lang="en-US" altLang="zh-CN" sz="2800" dirty="0" smtClean="0"/>
              </a:p>
              <a:p>
                <a:pPr lvl="1"/>
                <a:r>
                  <a:rPr lang="en-US" altLang="zh-CN" sz="2400" dirty="0" smtClean="0"/>
                  <a:t>(1) </a:t>
                </a:r>
                <a:r>
                  <a:rPr lang="zh-CN" altLang="en-US" sz="2400" dirty="0"/>
                  <a:t>原问题</a:t>
                </a:r>
                <a:endParaRPr lang="en-US" altLang="zh-CN" sz="2400" dirty="0" smtClean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𝑢𝑣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≤1</m:t>
                    </m:r>
                  </m:oMath>
                </a14:m>
                <a:r>
                  <a:rPr lang="en-US" altLang="zh-CN" sz="2000" dirty="0">
                    <a:sym typeface="Wingdings" pitchFamily="2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𝑢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𝑋</m:t>
                    </m:r>
                  </m:oMath>
                </a14:m>
                <a:r>
                  <a:rPr lang="en-US" altLang="zh-CN" sz="2000" dirty="0">
                    <a:sym typeface="Wingdings" pitchFamily="2" charset="2"/>
                  </a:rPr>
                  <a:t>)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𝑢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𝑢𝑣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≤1</m:t>
                    </m:r>
                  </m:oMath>
                </a14:m>
                <a:r>
                  <a:rPr lang="en-US" altLang="zh-CN" sz="2000" dirty="0">
                    <a:sym typeface="Wingdings" pitchFamily="2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𝑣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𝑌</m:t>
                    </m:r>
                  </m:oMath>
                </a14:m>
                <a:r>
                  <a:rPr lang="en-US" altLang="zh-CN" sz="2000" dirty="0">
                    <a:sym typeface="Wingdings" pitchFamily="2" charset="2"/>
                  </a:rPr>
                  <a:t>)</a:t>
                </a:r>
              </a:p>
              <a:p>
                <a:pPr lvl="2"/>
                <a:r>
                  <a:rPr lang="en-US" altLang="zh-CN" sz="2000" dirty="0" smtClean="0">
                    <a:sym typeface="Wingdings" pitchFamily="2" charset="2"/>
                  </a:rPr>
                  <a:t>max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∑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𝑢𝑣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</m:sSub>
                  </m:oMath>
                </a14:m>
                <a:endParaRPr lang="en-US" altLang="zh-CN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318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 smtClean="0"/>
              <a:t>. </a:t>
            </a:r>
            <a:r>
              <a:rPr lang="zh-CN" altLang="en-US" dirty="0" smtClean="0"/>
              <a:t>对偶原理与最小割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7. </a:t>
                </a:r>
                <a:r>
                  <a:rPr lang="zh-CN" altLang="en-US" sz="2800" dirty="0" smtClean="0"/>
                  <a:t>最</a:t>
                </a:r>
                <a:r>
                  <a:rPr lang="zh-CN" altLang="en-US" sz="2800" dirty="0"/>
                  <a:t>优</a:t>
                </a:r>
                <a:r>
                  <a:rPr lang="zh-CN" altLang="en-US" sz="2800" dirty="0" smtClean="0"/>
                  <a:t>匹配问题的对偶问题</a:t>
                </a:r>
                <a:endParaRPr lang="en-US" altLang="zh-CN" sz="2800" dirty="0" smtClean="0"/>
              </a:p>
              <a:p>
                <a:pPr lvl="1"/>
                <a:r>
                  <a:rPr lang="en-US" altLang="zh-CN" sz="2400" dirty="0" smtClean="0"/>
                  <a:t>(2) </a:t>
                </a:r>
                <a:r>
                  <a:rPr lang="zh-CN" altLang="en-US" sz="2400" dirty="0" smtClean="0"/>
                  <a:t>对偶问题</a:t>
                </a:r>
                <a:endParaRPr lang="en-US" altLang="zh-CN" sz="24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𝑌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altLang="zh-CN" sz="2000" dirty="0">
                    <a:sym typeface="Wingdings" pitchFamily="2" charset="2"/>
                  </a:rPr>
                  <a:t> </a:t>
                </a:r>
                <a:r>
                  <a:rPr lang="en-US" altLang="zh-CN" sz="2000" dirty="0" smtClean="0">
                    <a:sym typeface="Wingdings" pitchFamily="2" charset="2"/>
                  </a:rPr>
                  <a:t>(</a:t>
                </a:r>
                <a:r>
                  <a:rPr lang="zh-CN" altLang="en-US" sz="2000" dirty="0" smtClean="0">
                    <a:sym typeface="Wingdings" pitchFamily="2" charset="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𝑢𝑣</m:t>
                    </m:r>
                  </m:oMath>
                </a14:m>
                <a:r>
                  <a:rPr lang="zh-CN" altLang="en-US" sz="2000" dirty="0" smtClean="0">
                    <a:sym typeface="Wingdings" pitchFamily="2" charset="2"/>
                  </a:rPr>
                  <a:t>之间有边时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𝑢𝑣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=1</m:t>
                    </m:r>
                  </m:oMath>
                </a14:m>
                <a:r>
                  <a:rPr lang="en-US" altLang="zh-CN" sz="2000" dirty="0" smtClean="0">
                    <a:sym typeface="Wingdings" pitchFamily="2" charset="2"/>
                  </a:rPr>
                  <a:t>)</a:t>
                </a:r>
                <a:endParaRPr lang="en-US" altLang="zh-CN" sz="2000" dirty="0">
                  <a:sym typeface="Wingdings" pitchFamily="2" charset="2"/>
                </a:endParaRPr>
              </a:p>
              <a:p>
                <a:pPr lvl="2"/>
                <a:r>
                  <a:rPr lang="en-US" altLang="zh-CN" sz="2000" dirty="0" smtClean="0">
                    <a:sym typeface="Wingdings" pitchFamily="2" charset="2"/>
                  </a:rPr>
                  <a:t>min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𝑢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𝑢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𝑣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dirty="0" smtClean="0">
                  <a:sym typeface="Wingdings" pitchFamily="2" charset="2"/>
                </a:endParaRPr>
              </a:p>
              <a:p>
                <a:pPr lvl="2"/>
                <a:endParaRPr lang="en-US" altLang="zh-CN" sz="2000" dirty="0">
                  <a:sym typeface="Wingdings" pitchFamily="2" charset="2"/>
                </a:endParaRPr>
              </a:p>
              <a:p>
                <a:pPr lvl="2"/>
                <a:r>
                  <a:rPr lang="zh-CN" altLang="en-US" sz="2000" dirty="0">
                    <a:sym typeface="Wingdings" pitchFamily="2" charset="2"/>
                  </a:rPr>
                  <a:t>这</a:t>
                </a:r>
                <a:r>
                  <a:rPr lang="zh-CN" altLang="en-US" sz="2000" dirty="0" smtClean="0">
                    <a:sym typeface="Wingdings" pitchFamily="2" charset="2"/>
                  </a:rPr>
                  <a:t>就是最小顶标和问题。</a:t>
                </a:r>
                <a:endParaRPr lang="en-US" altLang="zh-CN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336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 smtClean="0"/>
              <a:t>. </a:t>
            </a:r>
            <a:r>
              <a:rPr lang="zh-CN" altLang="en-US" dirty="0" smtClean="0"/>
              <a:t>对偶原理与最小割</a:t>
            </a:r>
            <a:endParaRPr lang="zh-CN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8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小结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sym typeface="Wingdings" pitchFamily="2" charset="2"/>
              </a:rPr>
              <a:t>最大流的对偶问题是最小割</a:t>
            </a:r>
            <a:endParaRPr lang="en-US" altLang="zh-CN" sz="2400" dirty="0" smtClean="0">
              <a:sym typeface="Wingdings" pitchFamily="2" charset="2"/>
            </a:endParaRPr>
          </a:p>
          <a:p>
            <a:pPr lvl="1"/>
            <a:r>
              <a:rPr lang="zh-CN" altLang="en-US" sz="2400" dirty="0" smtClean="0">
                <a:sym typeface="Wingdings" pitchFamily="2" charset="2"/>
              </a:rPr>
              <a:t>最大匹配的对偶问题是最小点覆盖</a:t>
            </a:r>
            <a:endParaRPr lang="en-US" altLang="zh-CN" sz="2400" dirty="0" smtClean="0">
              <a:sym typeface="Wingdings" pitchFamily="2" charset="2"/>
            </a:endParaRPr>
          </a:p>
          <a:p>
            <a:pPr lvl="1"/>
            <a:r>
              <a:rPr lang="zh-CN" altLang="en-US" sz="2400" dirty="0">
                <a:sym typeface="Wingdings" pitchFamily="2" charset="2"/>
              </a:rPr>
              <a:t>最</a:t>
            </a:r>
            <a:r>
              <a:rPr lang="zh-CN" altLang="en-US" sz="2400" dirty="0" smtClean="0">
                <a:sym typeface="Wingdings" pitchFamily="2" charset="2"/>
              </a:rPr>
              <a:t>优匹配的对偶问题是最小顶标和</a:t>
            </a:r>
            <a:endParaRPr lang="en-US" altLang="zh-CN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14936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</a:t>
            </a:r>
            <a:r>
              <a:rPr lang="en-US" altLang="zh-CN" dirty="0" smtClean="0"/>
              <a:t>. </a:t>
            </a:r>
            <a:r>
              <a:rPr lang="zh-CN" altLang="en-US" dirty="0" smtClean="0"/>
              <a:t>线性规划与经典模型</a:t>
            </a:r>
            <a:endParaRPr lang="zh-CN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ym typeface="Wingdings" pitchFamily="2" charset="2"/>
              </a:rPr>
              <a:t>导言</a:t>
            </a:r>
            <a:endParaRPr lang="en-US" altLang="zh-CN" sz="2800" dirty="0" smtClean="0">
              <a:sym typeface="Wingdings" pitchFamily="2" charset="2"/>
            </a:endParaRPr>
          </a:p>
          <a:p>
            <a:pPr lvl="1"/>
            <a:r>
              <a:rPr lang="zh-CN" altLang="en-US" sz="2400" dirty="0" smtClean="0">
                <a:sym typeface="Wingdings" pitchFamily="2" charset="2"/>
              </a:rPr>
              <a:t>在备考过程中，熟练掌握各种现有的网络流问题经典模型，可以保证我们在赛场上解决绝大部分的网络流问题。</a:t>
            </a:r>
            <a:endParaRPr lang="en-US" altLang="zh-CN" sz="2400" dirty="0" smtClean="0">
              <a:sym typeface="Wingdings" pitchFamily="2" charset="2"/>
            </a:endParaRPr>
          </a:p>
          <a:p>
            <a:pPr lvl="1"/>
            <a:r>
              <a:rPr lang="zh-CN" altLang="en-US" sz="2400" dirty="0" smtClean="0">
                <a:sym typeface="Wingdings" pitchFamily="2" charset="2"/>
              </a:rPr>
              <a:t>但是，当出现新的网络流模型时，利用问题中刻画的线性规划问题辅助思考，是解决一些难题的捷径。</a:t>
            </a:r>
            <a:endParaRPr lang="en-US" altLang="zh-CN" sz="24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4002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 </a:t>
            </a:r>
            <a:r>
              <a:rPr lang="zh-CN" altLang="en-US" dirty="0" smtClean="0"/>
              <a:t>网络流模型</a:t>
            </a:r>
            <a:endParaRPr lang="zh-CN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3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流量下界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问题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：是否有可行流？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问题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：求最大流（求值、求方案）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问题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求</a:t>
            </a:r>
            <a:r>
              <a:rPr lang="zh-CN" altLang="en-US" sz="2400" dirty="0" smtClean="0"/>
              <a:t>最小流</a:t>
            </a:r>
            <a:r>
              <a:rPr lang="zh-CN" altLang="en-US" sz="2400" dirty="0"/>
              <a:t>（求值、求方案）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886200"/>
            <a:ext cx="31813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55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</a:t>
            </a:r>
            <a:r>
              <a:rPr lang="en-US" altLang="zh-CN" dirty="0" smtClean="0"/>
              <a:t>. </a:t>
            </a:r>
            <a:r>
              <a:rPr lang="zh-CN" altLang="en-US" dirty="0" smtClean="0"/>
              <a:t>线性规划与经典模型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>
                    <a:sym typeface="Wingdings" pitchFamily="2" charset="2"/>
                  </a:rPr>
                  <a:t>1</a:t>
                </a:r>
                <a:r>
                  <a:rPr lang="en-US" altLang="zh-CN" sz="2800" dirty="0" smtClean="0">
                    <a:sym typeface="Wingdings" pitchFamily="2" charset="2"/>
                  </a:rPr>
                  <a:t>. </a:t>
                </a:r>
                <a:r>
                  <a:rPr lang="zh-CN" altLang="en-US" sz="2800" dirty="0" smtClean="0">
                    <a:sym typeface="Wingdings" pitchFamily="2" charset="2"/>
                  </a:rPr>
                  <a:t>经典模型</a:t>
                </a:r>
                <a:r>
                  <a:rPr lang="zh-CN" altLang="en-US" sz="2800" dirty="0">
                    <a:sym typeface="Wingdings" pitchFamily="2" charset="2"/>
                  </a:rPr>
                  <a:t>一</a:t>
                </a:r>
                <a:endParaRPr lang="en-US" altLang="zh-CN" sz="2800" dirty="0" smtClean="0">
                  <a:sym typeface="Wingdings" pitchFamily="2" charset="2"/>
                </a:endParaRPr>
              </a:p>
              <a:p>
                <a:pPr lvl="1"/>
                <a:r>
                  <a:rPr lang="zh-CN" altLang="en-US" sz="2400" b="0" dirty="0" smtClean="0">
                    <a:sym typeface="Wingdings" pitchFamily="2" charset="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sym typeface="Wingdings" pitchFamily="2" charset="2"/>
                  </a:rPr>
                  <a:t>个市政建设项目，第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altLang="zh-CN" sz="2400" b="0" i="1" smtClean="0"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sym typeface="Wingdings" pitchFamily="2" charset="2"/>
                  </a:rPr>
                  <a:t>个建设项目的受益为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ym typeface="Wingdings" pitchFamily="2" charset="2"/>
                  </a:rPr>
                  <a:t>(</a:t>
                </a:r>
                <a:r>
                  <a:rPr lang="zh-CN" altLang="en-US" sz="2400" dirty="0" smtClean="0">
                    <a:sym typeface="Wingdings" pitchFamily="2" charset="2"/>
                  </a:rPr>
                  <a:t>可正可负</a:t>
                </a:r>
                <a:r>
                  <a:rPr lang="en-US" altLang="zh-CN" sz="2400" dirty="0" smtClean="0">
                    <a:sym typeface="Wingdings" pitchFamily="2" charset="2"/>
                  </a:rPr>
                  <a:t>)</a:t>
                </a:r>
                <a:r>
                  <a:rPr lang="zh-CN" altLang="en-US" sz="2400" dirty="0" smtClean="0">
                    <a:sym typeface="Wingdings" pitchFamily="2" charset="2"/>
                  </a:rPr>
                  <a:t>。而这些建设项目之间存在着先后建设的依赖关系</a:t>
                </a:r>
                <a:r>
                  <a:rPr lang="en-US" altLang="zh-CN" sz="2400" dirty="0" smtClean="0">
                    <a:sym typeface="Wingdings" pitchFamily="2" charset="2"/>
                  </a:rPr>
                  <a:t>(</a:t>
                </a:r>
                <a:r>
                  <a:rPr lang="zh-CN" altLang="en-US" sz="2400" dirty="0" smtClean="0">
                    <a:sym typeface="Wingdings" pitchFamily="2" charset="2"/>
                  </a:rPr>
                  <a:t>保证依赖关系不构成环</a:t>
                </a:r>
                <a:r>
                  <a:rPr lang="en-US" altLang="zh-CN" sz="2400" dirty="0" smtClean="0">
                    <a:sym typeface="Wingdings" pitchFamily="2" charset="2"/>
                  </a:rPr>
                  <a:t>)</a:t>
                </a:r>
                <a:r>
                  <a:rPr lang="zh-CN" altLang="en-US" sz="2400" dirty="0" smtClean="0">
                    <a:sym typeface="Wingdings" pitchFamily="2" charset="2"/>
                  </a:rPr>
                  <a:t>。设有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sym typeface="Wingdings" pitchFamily="2" charset="2"/>
                      </a:rPr>
                      <m:t>𝑚</m:t>
                    </m:r>
                  </m:oMath>
                </a14:m>
                <a:r>
                  <a:rPr lang="zh-CN" altLang="en-US" sz="2400" dirty="0" smtClean="0">
                    <a:sym typeface="Wingdings" pitchFamily="2" charset="2"/>
                  </a:rPr>
                  <a:t>组依赖关系，其中第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sym typeface="Wingdings" pitchFamily="2" charset="2"/>
                  </a:rPr>
                  <a:t>组依赖关系为：</a:t>
                </a:r>
                <a:endParaRPr lang="en-US" altLang="zh-CN" sz="2400" dirty="0">
                  <a:sym typeface="Wingdings" pitchFamily="2" charset="2"/>
                </a:endParaRPr>
              </a:p>
              <a:p>
                <a:pPr lvl="2"/>
                <a:r>
                  <a:rPr lang="zh-CN" altLang="en-US" sz="2000" dirty="0" smtClean="0">
                    <a:sym typeface="Wingdings" pitchFamily="2" charset="2"/>
                  </a:rPr>
                  <a:t>必须先完成第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ym typeface="Wingdings" pitchFamily="2" charset="2"/>
                  </a:rPr>
                  <a:t>个项目才能开始建设第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ym typeface="Wingdings" pitchFamily="2" charset="2"/>
                  </a:rPr>
                  <a:t>个项目</a:t>
                </a:r>
                <a:endParaRPr lang="en-US" altLang="zh-CN" dirty="0">
                  <a:sym typeface="Wingdings" pitchFamily="2" charset="2"/>
                </a:endParaRPr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问：如果合理的选择建设的项目，最大的总收益是多少？</a:t>
                </a:r>
                <a:endParaRPr lang="en-US" altLang="zh-CN" sz="24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 r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619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</a:t>
            </a:r>
            <a:r>
              <a:rPr lang="en-US" altLang="zh-CN" dirty="0" smtClean="0"/>
              <a:t>. </a:t>
            </a:r>
            <a:r>
              <a:rPr lang="zh-CN" altLang="en-US" dirty="0" smtClean="0"/>
              <a:t>线性规划与经典模型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>
                    <a:sym typeface="Wingdings" pitchFamily="2" charset="2"/>
                  </a:rPr>
                  <a:t>2. </a:t>
                </a:r>
                <a:r>
                  <a:rPr lang="zh-CN" altLang="en-US" sz="2800" dirty="0" smtClean="0">
                    <a:sym typeface="Wingdings" pitchFamily="2" charset="2"/>
                  </a:rPr>
                  <a:t>经典模型一（变形）</a:t>
                </a:r>
                <a:endParaRPr lang="en-US" altLang="zh-CN" sz="2800" dirty="0" smtClean="0">
                  <a:sym typeface="Wingdings" pitchFamily="2" charset="2"/>
                </a:endParaRPr>
              </a:p>
              <a:p>
                <a:pPr lvl="1"/>
                <a:r>
                  <a:rPr lang="zh-CN" altLang="en-US" sz="2400" b="0" dirty="0" smtClean="0">
                    <a:sym typeface="Wingdings" pitchFamily="2" charset="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sym typeface="Wingdings" pitchFamily="2" charset="2"/>
                  </a:rPr>
                  <a:t>个市政建设项目，第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altLang="zh-CN" sz="2400" b="0" i="1" smtClean="0"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sym typeface="Wingdings" pitchFamily="2" charset="2"/>
                  </a:rPr>
                  <a:t>个建设项目的受益为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sym typeface="Wingdings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ym typeface="Wingdings" pitchFamily="2" charset="2"/>
                  </a:rPr>
                  <a:t>(</a:t>
                </a:r>
                <a:r>
                  <a:rPr lang="zh-CN" altLang="en-US" sz="2400" dirty="0" smtClean="0">
                    <a:sym typeface="Wingdings" pitchFamily="2" charset="2"/>
                  </a:rPr>
                  <a:t>可正可负</a:t>
                </a:r>
                <a:r>
                  <a:rPr lang="en-US" altLang="zh-CN" sz="2400" dirty="0" smtClean="0">
                    <a:sym typeface="Wingdings" pitchFamily="2" charset="2"/>
                  </a:rPr>
                  <a:t>)</a:t>
                </a:r>
                <a:r>
                  <a:rPr lang="zh-CN" altLang="en-US" sz="2400" dirty="0" smtClean="0">
                    <a:sym typeface="Wingdings" pitchFamily="2" charset="2"/>
                  </a:rPr>
                  <a:t>。而这些建设项目之间存在着先后建设的依赖关系</a:t>
                </a:r>
                <a:r>
                  <a:rPr lang="en-US" altLang="zh-CN" sz="2400" dirty="0" smtClean="0">
                    <a:sym typeface="Wingdings" pitchFamily="2" charset="2"/>
                  </a:rPr>
                  <a:t>(</a:t>
                </a:r>
                <a:r>
                  <a:rPr lang="zh-CN" altLang="en-US" sz="2400" dirty="0" smtClean="0">
                    <a:sym typeface="Wingdings" pitchFamily="2" charset="2"/>
                  </a:rPr>
                  <a:t>保证依赖关系不构成环</a:t>
                </a:r>
                <a:r>
                  <a:rPr lang="en-US" altLang="zh-CN" sz="2400" dirty="0" smtClean="0">
                    <a:sym typeface="Wingdings" pitchFamily="2" charset="2"/>
                  </a:rPr>
                  <a:t>)</a:t>
                </a:r>
                <a:r>
                  <a:rPr lang="zh-CN" altLang="en-US" sz="2400" dirty="0" smtClean="0">
                    <a:sym typeface="Wingdings" pitchFamily="2" charset="2"/>
                  </a:rPr>
                  <a:t>。设有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sym typeface="Wingdings" pitchFamily="2" charset="2"/>
                      </a:rPr>
                      <m:t>𝑚</m:t>
                    </m:r>
                  </m:oMath>
                </a14:m>
                <a:r>
                  <a:rPr lang="zh-CN" altLang="en-US" sz="2400" dirty="0" smtClean="0">
                    <a:sym typeface="Wingdings" pitchFamily="2" charset="2"/>
                  </a:rPr>
                  <a:t>组依赖关系，其中第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sym typeface="Wingdings" pitchFamily="2" charset="2"/>
                  </a:rPr>
                  <a:t>组依赖关系为：</a:t>
                </a:r>
                <a:endParaRPr lang="en-US" altLang="zh-CN" sz="2400" dirty="0">
                  <a:sym typeface="Wingdings" pitchFamily="2" charset="2"/>
                </a:endParaRPr>
              </a:p>
              <a:p>
                <a:pPr lvl="2"/>
                <a:r>
                  <a:rPr lang="zh-CN" altLang="en-US" sz="2000" dirty="0" smtClean="0">
                    <a:sym typeface="Wingdings" pitchFamily="2" charset="2"/>
                  </a:rPr>
                  <a:t>必须先完成第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ym typeface="Wingdings" pitchFamily="2" charset="2"/>
                  </a:rPr>
                  <a:t>个项目才能开始建设第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ym typeface="Wingdings" pitchFamily="2" charset="2"/>
                  </a:rPr>
                  <a:t>个项目</a:t>
                </a:r>
                <a:endParaRPr lang="en-US" altLang="zh-CN" dirty="0">
                  <a:sym typeface="Wingdings" pitchFamily="2" charset="2"/>
                </a:endParaRPr>
              </a:p>
              <a:p>
                <a:pPr lvl="2"/>
                <a:r>
                  <a:rPr lang="zh-CN" altLang="en-US" sz="2000" dirty="0" smtClean="0">
                    <a:sym typeface="Wingdings" pitchFamily="2" charset="2"/>
                  </a:rPr>
                  <a:t>如果违反上面规定，则需支付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ym typeface="Wingdings" pitchFamily="2" charset="2"/>
                  </a:rPr>
                  <a:t>的额外建设费用</a:t>
                </a:r>
                <a:endParaRPr lang="en-US" altLang="zh-CN" sz="2000" dirty="0" smtClean="0">
                  <a:sym typeface="Wingdings" pitchFamily="2" charset="2"/>
                </a:endParaRPr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问：如果合理的选择建设的项目，最大的总收益是多少？</a:t>
                </a:r>
                <a:endParaRPr lang="en-US" altLang="zh-CN" sz="24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 r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189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</a:t>
            </a:r>
            <a:r>
              <a:rPr lang="en-US" altLang="zh-CN" dirty="0" smtClean="0"/>
              <a:t>. </a:t>
            </a:r>
            <a:r>
              <a:rPr lang="zh-CN" altLang="en-US" dirty="0" smtClean="0"/>
              <a:t>线性规划与经典模型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>
                    <a:sym typeface="Wingdings" pitchFamily="2" charset="2"/>
                  </a:rPr>
                  <a:t>3</a:t>
                </a:r>
                <a:r>
                  <a:rPr lang="en-US" altLang="zh-CN" sz="2800" dirty="0" smtClean="0">
                    <a:sym typeface="Wingdings" pitchFamily="2" charset="2"/>
                  </a:rPr>
                  <a:t>. </a:t>
                </a:r>
                <a:r>
                  <a:rPr lang="zh-CN" altLang="en-US" sz="2800" dirty="0" smtClean="0">
                    <a:sym typeface="Wingdings" pitchFamily="2" charset="2"/>
                  </a:rPr>
                  <a:t>经典模型二</a:t>
                </a:r>
                <a:endParaRPr lang="en-US" altLang="zh-CN" sz="2800" dirty="0" smtClean="0">
                  <a:sym typeface="Wingdings" pitchFamily="2" charset="2"/>
                </a:endParaRPr>
              </a:p>
              <a:p>
                <a:pPr lvl="1"/>
                <a:r>
                  <a:rPr lang="zh-CN" altLang="en-US" sz="2400" dirty="0">
                    <a:latin typeface="Cambria Math"/>
                  </a:rPr>
                  <a:t>输入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Cambria Math"/>
                  </a:rPr>
                  <a:t>个带权开区间，选出其中一部分，使得数轴上的任意一个点都被覆盖不超过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sz="2400" dirty="0">
                    <a:latin typeface="Cambria Math"/>
                  </a:rPr>
                  <a:t>次。问：选出的这些区间的权值和最大是多少</a:t>
                </a:r>
                <a:r>
                  <a:rPr lang="zh-CN" altLang="en-US" sz="2400" dirty="0" smtClean="0">
                    <a:latin typeface="Cambria Math"/>
                  </a:rPr>
                  <a:t>。</a:t>
                </a:r>
                <a:endParaRPr lang="en-US" altLang="zh-CN" sz="240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541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</a:t>
            </a:r>
            <a:r>
              <a:rPr lang="en-US" altLang="zh-CN" dirty="0" smtClean="0"/>
              <a:t>. </a:t>
            </a:r>
            <a:r>
              <a:rPr lang="zh-CN" altLang="en-US" dirty="0" smtClean="0"/>
              <a:t>经典例题选讲</a:t>
            </a:r>
            <a:endParaRPr lang="zh-CN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ym typeface="Wingdings" pitchFamily="2" charset="2"/>
              </a:rPr>
              <a:t>导言</a:t>
            </a:r>
            <a:endParaRPr lang="en-US" altLang="zh-CN" sz="2800" dirty="0" smtClean="0">
              <a:sym typeface="Wingdings" pitchFamily="2" charset="2"/>
            </a:endParaRPr>
          </a:p>
          <a:p>
            <a:pPr lvl="1"/>
            <a:r>
              <a:rPr lang="zh-CN" altLang="en-US" sz="2400" dirty="0" smtClean="0">
                <a:sym typeface="Wingdings" pitchFamily="2" charset="2"/>
              </a:rPr>
              <a:t>由于网络流这一图论问题，与线性规划这一代数问题之间紧密的联系。</a:t>
            </a:r>
            <a:endParaRPr lang="en-US" altLang="zh-CN" sz="2400" dirty="0" smtClean="0">
              <a:sym typeface="Wingdings" pitchFamily="2" charset="2"/>
            </a:endParaRPr>
          </a:p>
          <a:p>
            <a:pPr lvl="1"/>
            <a:r>
              <a:rPr lang="zh-CN" altLang="en-US" sz="2400" dirty="0" smtClean="0">
                <a:sym typeface="Wingdings" pitchFamily="2" charset="2"/>
              </a:rPr>
              <a:t>通常而言，任何一道网络流考题，都可以直接图论建模或者利用线性规划问题建模。</a:t>
            </a:r>
            <a:endParaRPr lang="en-US" altLang="zh-CN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2109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</a:t>
            </a:r>
            <a:r>
              <a:rPr lang="en-US" altLang="zh-CN" dirty="0" smtClean="0"/>
              <a:t>. </a:t>
            </a:r>
            <a:r>
              <a:rPr lang="zh-CN" altLang="en-US" dirty="0" smtClean="0"/>
              <a:t>经典例题选讲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 smtClean="0">
                    <a:sym typeface="Wingdings" pitchFamily="2" charset="2"/>
                  </a:rPr>
                  <a:t>例题</a:t>
                </a:r>
                <a:r>
                  <a:rPr lang="en-US" altLang="zh-CN" sz="2800" dirty="0" smtClean="0">
                    <a:sym typeface="Wingdings" pitchFamily="2" charset="2"/>
                  </a:rPr>
                  <a:t>1</a:t>
                </a:r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题目来源：</a:t>
                </a:r>
                <a:r>
                  <a:rPr lang="en-US" altLang="zh-CN" sz="2400" dirty="0" smtClean="0">
                    <a:sym typeface="Wingdings" pitchFamily="2" charset="2"/>
                  </a:rPr>
                  <a:t>2011</a:t>
                </a:r>
                <a:r>
                  <a:rPr lang="zh-CN" altLang="en-US" sz="2400" dirty="0" smtClean="0">
                    <a:sym typeface="Wingdings" pitchFamily="2" charset="2"/>
                  </a:rPr>
                  <a:t>年清华集训营考试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1"/>
                <a:r>
                  <a:rPr lang="zh-CN" altLang="zh-CN" sz="2400" dirty="0"/>
                  <a:t>给定一</a:t>
                </a:r>
                <a:r>
                  <a:rPr lang="zh-CN" altLang="zh-CN" sz="2400" dirty="0" smtClean="0"/>
                  <a:t>个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𝑛</m:t>
                    </m:r>
                    <m:r>
                      <a:rPr lang="en-US" altLang="zh-CN" sz="2400" b="0" i="1" smtClean="0">
                        <a:latin typeface="Cambria Math"/>
                      </a:rPr>
                      <m:t>×</m:t>
                    </m:r>
                    <m:r>
                      <a:rPr lang="en-US" altLang="zh-CN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zh-CN" sz="2400" dirty="0" smtClean="0"/>
                  <a:t>的</a:t>
                </a:r>
                <a:r>
                  <a:rPr lang="zh-CN" altLang="zh-CN" sz="2400" dirty="0"/>
                  <a:t>稀疏矩阵</a:t>
                </a:r>
                <a:r>
                  <a:rPr lang="en-US" altLang="zh-CN" sz="2400" i="1" dirty="0"/>
                  <a:t>A</a:t>
                </a:r>
                <a:r>
                  <a:rPr lang="zh-CN" altLang="zh-CN" sz="2400" dirty="0"/>
                  <a:t>，两个长度分别</a:t>
                </a:r>
                <a:r>
                  <a:rPr lang="zh-CN" altLang="zh-CN" sz="2400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𝑛</m:t>
                    </m:r>
                    <m:r>
                      <a:rPr lang="en-US" altLang="zh-CN" sz="2400" b="0" i="1" smtClean="0">
                        <a:latin typeface="Cambria Math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zh-CN" sz="2400" dirty="0" smtClean="0"/>
                  <a:t>的向量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𝑈</m:t>
                    </m:r>
                    <m:r>
                      <a:rPr lang="en-US" altLang="zh-CN" sz="2400" b="0" i="1" smtClean="0">
                        <a:latin typeface="Cambria Math"/>
                      </a:rPr>
                      <m:t>,</m:t>
                    </m:r>
                    <m:r>
                      <a:rPr lang="en-US" altLang="zh-CN" sz="24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zh-CN" altLang="zh-CN" sz="2400" dirty="0" smtClean="0"/>
                  <a:t>，求</a:t>
                </a:r>
                <a:r>
                  <a:rPr lang="zh-CN" altLang="en-US" sz="2400" dirty="0"/>
                  <a:t>一个</a:t>
                </a:r>
                <a:r>
                  <a:rPr lang="zh-CN" altLang="zh-CN" sz="2400" dirty="0" smtClean="0"/>
                  <a:t>矩阵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zh-CN" altLang="zh-CN" sz="2400" dirty="0" smtClean="0"/>
                  <a:t>，</a:t>
                </a:r>
                <a:r>
                  <a:rPr lang="zh-CN" altLang="en-US" sz="2400" dirty="0" smtClean="0"/>
                  <a:t>使得</a:t>
                </a:r>
                <a:r>
                  <a:rPr lang="zh-CN" altLang="en-US" sz="2400" dirty="0"/>
                  <a:t>其</a:t>
                </a:r>
                <a:r>
                  <a:rPr lang="zh-CN" altLang="zh-CN" sz="2400" dirty="0" smtClean="0"/>
                  <a:t>满足：</a:t>
                </a:r>
                <a:endParaRPr lang="en-US" altLang="zh-CN" sz="2400" dirty="0" smtClean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𝑗𝑖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𝑈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 smtClean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𝑗𝑖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 smtClean="0">
                  <a:sym typeface="Wingdings" pitchFamily="2" charset="2"/>
                </a:endParaRPr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限制条件：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𝑈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≥0</m:t>
                    </m:r>
                  </m:oMath>
                </a14:m>
                <a:endParaRPr lang="en-US" altLang="zh-CN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694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</a:t>
            </a:r>
            <a:r>
              <a:rPr lang="en-US" altLang="zh-CN" dirty="0" smtClean="0"/>
              <a:t>. </a:t>
            </a:r>
            <a:r>
              <a:rPr lang="zh-CN" altLang="en-US" dirty="0" smtClean="0"/>
              <a:t>经典例题选讲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 smtClean="0">
                    <a:sym typeface="Wingdings" pitchFamily="2" charset="2"/>
                  </a:rPr>
                  <a:t>例题</a:t>
                </a:r>
                <a:r>
                  <a:rPr lang="en-US" altLang="zh-CN" sz="2800" dirty="0" smtClean="0">
                    <a:sym typeface="Wingdings" pitchFamily="2" charset="2"/>
                  </a:rPr>
                  <a:t>2</a:t>
                </a:r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题目来源：</a:t>
                </a:r>
                <a:r>
                  <a:rPr lang="en-US" altLang="zh-CN" sz="2400" dirty="0" smtClean="0">
                    <a:sym typeface="Wingdings" pitchFamily="2" charset="2"/>
                  </a:rPr>
                  <a:t>ACM World Final 2011</a:t>
                </a:r>
              </a:p>
              <a:p>
                <a:pPr lvl="1"/>
                <a:r>
                  <a:rPr lang="zh-CN" altLang="en-US" sz="2400" dirty="0"/>
                  <a:t>一</a:t>
                </a:r>
                <a:r>
                  <a:rPr lang="zh-CN" altLang="en-US" sz="2400" dirty="0" smtClean="0"/>
                  <a:t>张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𝑛</m:t>
                    </m:r>
                    <m:r>
                      <a:rPr lang="en-US" altLang="zh-CN" sz="2400" b="0" i="1" smtClean="0">
                        <a:latin typeface="Cambria Math"/>
                      </a:rPr>
                      <m:t>×</m:t>
                    </m:r>
                    <m:r>
                      <a:rPr lang="en-US" altLang="zh-CN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400" dirty="0" smtClean="0"/>
                  <a:t>的芯片上，有些格子已经焊接有零件，有些格子禁止焊接零件。问，在满足下面约束的前提下，至多可以再焊接多少个零件。</a:t>
                </a:r>
                <a:endParaRPr lang="en-US" altLang="zh-CN" sz="2400" dirty="0" smtClean="0"/>
              </a:p>
              <a:p>
                <a:pPr lvl="2"/>
                <a:r>
                  <a:rPr lang="zh-CN" altLang="en-US" sz="2000" dirty="0" smtClean="0"/>
                  <a:t>每个格子至多焊接一个零件</a:t>
                </a:r>
                <a:endParaRPr lang="en-US" altLang="zh-CN" sz="2000" dirty="0" smtClean="0"/>
              </a:p>
              <a:p>
                <a:pPr lvl="2"/>
                <a:r>
                  <a:rPr lang="zh-CN" altLang="en-US" sz="2000" dirty="0" smtClean="0"/>
                  <a:t>第</a:t>
                </a:r>
                <a:r>
                  <a:rPr lang="en-US" altLang="zh-CN" sz="2000" dirty="0" err="1" smtClean="0"/>
                  <a:t>i</a:t>
                </a:r>
                <a:r>
                  <a:rPr lang="zh-CN" altLang="en-US" sz="2000" dirty="0" smtClean="0"/>
                  <a:t>行上的零件总数与第</a:t>
                </a:r>
                <a:r>
                  <a:rPr lang="en-US" altLang="zh-CN" sz="2000" dirty="0" err="1" smtClean="0"/>
                  <a:t>i</a:t>
                </a:r>
                <a:r>
                  <a:rPr lang="zh-CN" altLang="en-US" sz="2000" dirty="0" smtClean="0"/>
                  <a:t>列一致</a:t>
                </a:r>
                <a:endParaRPr lang="en-US" altLang="zh-CN" sz="2000" dirty="0" smtClean="0"/>
              </a:p>
              <a:p>
                <a:pPr lvl="2"/>
                <a:r>
                  <a:rPr lang="zh-CN" altLang="en-US" sz="2000" dirty="0" smtClean="0"/>
                  <a:t>任意一行的零件数不得超过总零件数的</a:t>
                </a:r>
                <a:r>
                  <a:rPr lang="en-US" altLang="zh-CN" sz="2000" dirty="0" smtClean="0"/>
                  <a:t>A/B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𝑛</m:t>
                    </m:r>
                    <m:r>
                      <a:rPr lang="en-US" altLang="zh-CN" sz="2400" b="0" i="1" smtClean="0">
                        <a:latin typeface="Cambria Math"/>
                      </a:rPr>
                      <m:t>≤40</m:t>
                    </m:r>
                  </m:oMath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 r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410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</a:t>
            </a:r>
            <a:r>
              <a:rPr lang="en-US" altLang="zh-CN" dirty="0" smtClean="0"/>
              <a:t>. </a:t>
            </a:r>
            <a:r>
              <a:rPr lang="zh-CN" altLang="en-US" dirty="0" smtClean="0"/>
              <a:t>经典例题选讲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 smtClean="0">
                    <a:sym typeface="Wingdings" pitchFamily="2" charset="2"/>
                  </a:rPr>
                  <a:t>例题</a:t>
                </a:r>
                <a:r>
                  <a:rPr lang="en-US" altLang="zh-CN" sz="2800" dirty="0">
                    <a:sym typeface="Wingdings" pitchFamily="2" charset="2"/>
                  </a:rPr>
                  <a:t>3</a:t>
                </a:r>
                <a:endParaRPr lang="en-US" altLang="zh-CN" sz="2800" dirty="0" smtClean="0">
                  <a:sym typeface="Wingdings" pitchFamily="2" charset="2"/>
                </a:endParaRPr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题目来源：</a:t>
                </a:r>
                <a:r>
                  <a:rPr lang="en-US" altLang="zh-CN" sz="2400" dirty="0" smtClean="0">
                    <a:sym typeface="Wingdings" pitchFamily="2" charset="2"/>
                  </a:rPr>
                  <a:t>URAL 1833</a:t>
                </a:r>
              </a:p>
              <a:p>
                <a:pPr lvl="1"/>
                <a:r>
                  <a:rPr lang="zh-CN" altLang="en-US" sz="2400" b="0" dirty="0" smtClean="0"/>
                  <a:t>学校要给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400" b="0" dirty="0" smtClean="0">
                    <a:latin typeface="Cambria Math"/>
                  </a:rPr>
                  <a:t>名教授分配科研经费。由于该学校的教授们通常是两人合作共同完成一个科研项目的，所以，教授们要求：</a:t>
                </a:r>
                <a:endParaRPr lang="en-US" altLang="zh-CN" sz="2400" b="0" dirty="0" smtClean="0">
                  <a:latin typeface="Cambria Math"/>
                </a:endParaRPr>
              </a:p>
              <a:p>
                <a:pPr lvl="2"/>
                <a:r>
                  <a:rPr lang="zh-CN" altLang="en-US" sz="2000" b="0" dirty="0" smtClean="0">
                    <a:latin typeface="Cambria Math"/>
                  </a:rPr>
                  <a:t>所有合作进行科研的两名教授分配到的经费之和不小于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zh-CN" altLang="en-US" sz="2000" b="0" dirty="0" smtClean="0">
                    <a:latin typeface="Cambria Math"/>
                  </a:rPr>
                  <a:t>。</a:t>
                </a:r>
                <a:endParaRPr lang="en-US" altLang="zh-CN" sz="2000" b="0" dirty="0" smtClean="0">
                  <a:latin typeface="Cambria Math"/>
                </a:endParaRPr>
              </a:p>
              <a:p>
                <a:pPr lvl="1"/>
                <a:r>
                  <a:rPr lang="zh-CN" altLang="en-US" sz="2400" dirty="0" smtClean="0">
                    <a:latin typeface="Cambria Math"/>
                  </a:rPr>
                  <a:t>当然，一名教授又可能参加了多个合作的科研项目，因此学校想知道，至少需要向所有教授支付多少科研经费。</a:t>
                </a:r>
                <a:endParaRPr lang="en-US" altLang="zh-CN" sz="2400" b="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 r="-4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341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</a:t>
            </a:r>
            <a:r>
              <a:rPr lang="en-US" altLang="zh-CN" dirty="0" smtClean="0"/>
              <a:t>. </a:t>
            </a:r>
            <a:r>
              <a:rPr lang="zh-CN" altLang="en-US" dirty="0" smtClean="0"/>
              <a:t>经典例题选讲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 smtClean="0">
                    <a:sym typeface="Wingdings" pitchFamily="2" charset="2"/>
                  </a:rPr>
                  <a:t>例题</a:t>
                </a:r>
                <a:r>
                  <a:rPr lang="en-US" altLang="zh-CN" sz="2800" dirty="0">
                    <a:sym typeface="Wingdings" pitchFamily="2" charset="2"/>
                  </a:rPr>
                  <a:t>4</a:t>
                </a:r>
                <a:endParaRPr lang="en-US" altLang="zh-CN" sz="2800" dirty="0" smtClean="0">
                  <a:sym typeface="Wingdings" pitchFamily="2" charset="2"/>
                </a:endParaRPr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题目来源：</a:t>
                </a:r>
                <a:r>
                  <a:rPr lang="en-US" altLang="zh-CN" sz="2400" dirty="0" smtClean="0">
                    <a:sym typeface="Wingdings" pitchFamily="2" charset="2"/>
                  </a:rPr>
                  <a:t>POJ 2699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400" b="0" dirty="0" smtClean="0">
                    <a:latin typeface="Cambria Math"/>
                  </a:rPr>
                  <a:t>名选手之间进行单循环赛。已知比赛结束后每一名选手的胜场。问：至多有多少名选手战胜了所有胜场比他多的选手。</a:t>
                </a:r>
                <a:endParaRPr lang="en-US" altLang="zh-CN" sz="2400" b="0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𝑛</m:t>
                    </m:r>
                    <m:r>
                      <a:rPr lang="en-US" altLang="zh-CN" sz="2400" b="0" i="1" smtClean="0">
                        <a:latin typeface="Cambria Math"/>
                      </a:rPr>
                      <m:t>≤100</m:t>
                    </m:r>
                  </m:oMath>
                </a14:m>
                <a:endParaRPr lang="en-US" altLang="zh-CN" sz="2400" b="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813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</a:t>
            </a:r>
            <a:r>
              <a:rPr lang="en-US" altLang="zh-CN" dirty="0" smtClean="0"/>
              <a:t>. </a:t>
            </a:r>
            <a:r>
              <a:rPr lang="zh-CN" altLang="en-US" dirty="0" smtClean="0"/>
              <a:t>经典例题选讲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 smtClean="0">
                    <a:sym typeface="Wingdings" pitchFamily="2" charset="2"/>
                  </a:rPr>
                  <a:t>例题</a:t>
                </a:r>
                <a:r>
                  <a:rPr lang="en-US" altLang="zh-CN" sz="2800" dirty="0">
                    <a:sym typeface="Wingdings" pitchFamily="2" charset="2"/>
                  </a:rPr>
                  <a:t>5</a:t>
                </a:r>
                <a:endParaRPr lang="en-US" altLang="zh-CN" sz="2800" dirty="0" smtClean="0">
                  <a:sym typeface="Wingdings" pitchFamily="2" charset="2"/>
                </a:endParaRPr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题目来源：</a:t>
                </a:r>
                <a:r>
                  <a:rPr lang="en-US" altLang="zh-CN" sz="2400" dirty="0" smtClean="0">
                    <a:sym typeface="Wingdings" pitchFamily="2" charset="2"/>
                  </a:rPr>
                  <a:t>CTSC 2009</a:t>
                </a:r>
              </a:p>
              <a:p>
                <a:pPr lvl="1"/>
                <a:r>
                  <a:rPr lang="en-US" altLang="zh-CN" sz="2400" dirty="0"/>
                  <a:t>2323</a:t>
                </a:r>
                <a:r>
                  <a:rPr lang="zh-CN" altLang="en-US" sz="2400" dirty="0"/>
                  <a:t>年，随着科技的发展以及地球日趋严重的人口压力，人类开始大规模向火星移民</a:t>
                </a:r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pPr lvl="1"/>
                <a:r>
                  <a:rPr lang="zh-CN" altLang="en-US" sz="2400" dirty="0" smtClean="0"/>
                  <a:t>令人</a:t>
                </a:r>
                <a:r>
                  <a:rPr lang="zh-CN" altLang="en-US" sz="2400" dirty="0"/>
                  <a:t>欣慰的是，移民工程的第一步取得了巨大的成功，已经在火星表面建立</a:t>
                </a:r>
                <a:r>
                  <a:rPr lang="zh-CN" altLang="en-US" sz="2400" dirty="0" smtClean="0"/>
                  <a:t>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400" dirty="0" smtClean="0"/>
                  <a:t>个</a:t>
                </a:r>
                <a:r>
                  <a:rPr lang="zh-CN" altLang="en-US" sz="2400" dirty="0"/>
                  <a:t>移民站，其中</a:t>
                </a:r>
                <a:r>
                  <a:rPr lang="zh-CN" altLang="en-US" sz="2400" dirty="0" smtClean="0"/>
                  <a:t>第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sz="2400" dirty="0" smtClean="0"/>
                  <a:t>个</a:t>
                </a:r>
                <a:r>
                  <a:rPr lang="zh-CN" altLang="en-US" sz="2400" dirty="0"/>
                  <a:t>移民站的坐标</a:t>
                </a:r>
                <a:r>
                  <a:rPr lang="zh-CN" altLang="en-US" sz="2400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pPr lvl="1"/>
                <a:r>
                  <a:rPr lang="zh-CN" altLang="en-US" sz="2400" dirty="0" smtClean="0"/>
                  <a:t>但是</a:t>
                </a:r>
                <a:r>
                  <a:rPr lang="zh-CN" altLang="en-US" sz="2400" dirty="0"/>
                  <a:t>在进行后续的移民工作时，人们遇到了一个严峻的问题：如何选择新建的移民站的地址</a:t>
                </a:r>
                <a:r>
                  <a:rPr lang="zh-CN" altLang="en-US" sz="2400" dirty="0" smtClean="0"/>
                  <a:t>。</a:t>
                </a:r>
                <a:endParaRPr lang="en-US" altLang="zh-CN" sz="2400" b="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 r="-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101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</a:t>
            </a:r>
            <a:r>
              <a:rPr lang="en-US" altLang="zh-CN" dirty="0" smtClean="0"/>
              <a:t>. </a:t>
            </a:r>
            <a:r>
              <a:rPr lang="zh-CN" altLang="en-US" dirty="0" smtClean="0"/>
              <a:t>经典例题选讲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 smtClean="0">
                    <a:sym typeface="Wingdings" pitchFamily="2" charset="2"/>
                  </a:rPr>
                  <a:t>例题</a:t>
                </a:r>
                <a:r>
                  <a:rPr lang="en-US" altLang="zh-CN" sz="2800" dirty="0">
                    <a:sym typeface="Wingdings" pitchFamily="2" charset="2"/>
                  </a:rPr>
                  <a:t>5</a:t>
                </a:r>
                <a:endParaRPr lang="en-US" altLang="zh-CN" sz="2800" dirty="0" smtClean="0">
                  <a:sym typeface="Wingdings" pitchFamily="2" charset="2"/>
                </a:endParaRPr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题目来源：</a:t>
                </a:r>
                <a:r>
                  <a:rPr lang="en-US" altLang="zh-CN" sz="2400" dirty="0" smtClean="0">
                    <a:sym typeface="Wingdings" pitchFamily="2" charset="2"/>
                  </a:rPr>
                  <a:t>CTSC 2009</a:t>
                </a:r>
              </a:p>
              <a:p>
                <a:pPr lvl="1"/>
                <a:r>
                  <a:rPr lang="zh-CN" altLang="en-US" sz="2400" dirty="0" smtClean="0"/>
                  <a:t>经过</a:t>
                </a:r>
                <a:r>
                  <a:rPr lang="zh-CN" altLang="en-US" sz="2400" dirty="0"/>
                  <a:t>调查确定，需要在火星</a:t>
                </a:r>
                <a:r>
                  <a:rPr lang="zh-CN" altLang="en-US" sz="2400" dirty="0" smtClean="0"/>
                  <a:t>上</a:t>
                </a:r>
                <a:r>
                  <a:rPr lang="zh-CN" altLang="en-US" sz="2400" dirty="0"/>
                  <a:t>再</a:t>
                </a:r>
                <a:r>
                  <a:rPr lang="zh-CN" altLang="en-US" sz="2400" dirty="0" smtClean="0"/>
                  <a:t>新建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sz="2400" dirty="0" smtClean="0"/>
                  <a:t>个</a:t>
                </a:r>
                <a:r>
                  <a:rPr lang="zh-CN" altLang="en-US" sz="2400" dirty="0"/>
                  <a:t>移民</a:t>
                </a:r>
                <a:r>
                  <a:rPr lang="zh-CN" altLang="en-US" sz="2400" dirty="0" smtClean="0"/>
                  <a:t>站。</a:t>
                </a:r>
                <a:endParaRPr lang="en-US" altLang="zh-CN" sz="2400" dirty="0" smtClean="0"/>
              </a:p>
              <a:p>
                <a:pPr lvl="1"/>
                <a:r>
                  <a:rPr lang="zh-CN" altLang="en-US" sz="2400" dirty="0" smtClean="0"/>
                  <a:t>已知</a:t>
                </a:r>
                <a:endParaRPr lang="en-US" altLang="zh-CN" sz="2400" dirty="0" smtClean="0"/>
              </a:p>
              <a:p>
                <a:pPr lvl="2"/>
                <a:r>
                  <a:rPr lang="zh-CN" altLang="en-US" sz="2000" dirty="0" smtClean="0"/>
                  <a:t>原有</a:t>
                </a:r>
                <a:r>
                  <a:rPr lang="zh-CN" altLang="en-US" sz="2000" dirty="0"/>
                  <a:t>的</a:t>
                </a:r>
                <a:r>
                  <a:rPr lang="zh-CN" altLang="en-US" sz="2000" dirty="0" smtClean="0"/>
                  <a:t>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sz="2000" dirty="0" smtClean="0"/>
                  <a:t>个</a:t>
                </a:r>
                <a:r>
                  <a:rPr lang="zh-CN" altLang="en-US" sz="2000" dirty="0"/>
                  <a:t>移民站和新建的</a:t>
                </a:r>
                <a:r>
                  <a:rPr lang="zh-CN" altLang="en-US" sz="2000" dirty="0" smtClean="0"/>
                  <a:t>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zh-CN" altLang="en-US" sz="2000" dirty="0" smtClean="0"/>
                  <a:t>个</a:t>
                </a:r>
                <a:r>
                  <a:rPr lang="zh-CN" altLang="en-US" sz="2000" dirty="0"/>
                  <a:t>移民站之间信息传输的流量</a:t>
                </a:r>
                <a:r>
                  <a:rPr lang="zh-CN" altLang="en-US" sz="2000" dirty="0" smtClean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 lvl="2"/>
                <a:r>
                  <a:rPr lang="zh-CN" altLang="en-US" sz="2000" dirty="0"/>
                  <a:t>新建的</a:t>
                </a:r>
                <a:r>
                  <a:rPr lang="zh-CN" altLang="en-US" sz="2000" dirty="0" smtClean="0"/>
                  <a:t>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zh-CN" altLang="en-US" sz="2000" dirty="0" smtClean="0"/>
                  <a:t>个</a:t>
                </a:r>
                <a:r>
                  <a:rPr lang="zh-CN" altLang="en-US" sz="2000" dirty="0"/>
                  <a:t>移民站和</a:t>
                </a:r>
                <a:r>
                  <a:rPr lang="zh-CN" altLang="en-US" sz="2000" dirty="0" smtClean="0"/>
                  <a:t>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sz="2000" dirty="0" smtClean="0"/>
                  <a:t>个</a:t>
                </a:r>
                <a:r>
                  <a:rPr lang="zh-CN" altLang="en-US" sz="2000" dirty="0"/>
                  <a:t>移民站之间信息传输的流量</a:t>
                </a:r>
                <a:r>
                  <a:rPr lang="zh-CN" altLang="en-US" sz="2000" dirty="0" smtClean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𝑗𝑘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 lvl="2"/>
                <a:r>
                  <a:rPr lang="zh-CN" altLang="en-US" sz="2000" dirty="0" smtClean="0"/>
                  <a:t>将</a:t>
                </a:r>
                <a:r>
                  <a:rPr lang="zh-CN" altLang="en-US" sz="2000" dirty="0"/>
                  <a:t>一个单位流量的信息传输一个单位距离的费用是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，这里的距离定义为曼哈顿距离</a:t>
                </a:r>
                <a:r>
                  <a:rPr lang="zh-CN" altLang="en-US" sz="2000" dirty="0" smtClean="0"/>
                  <a:t>。</a:t>
                </a:r>
                <a:endParaRPr lang="en-US" altLang="zh-CN" sz="2400" b="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178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 </a:t>
            </a:r>
            <a:r>
              <a:rPr lang="zh-CN" altLang="en-US" dirty="0" smtClean="0"/>
              <a:t>网络流模型</a:t>
            </a:r>
            <a:endParaRPr lang="zh-CN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费用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问题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：求最小费用最大流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问题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：求最小费用可行流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算法：消负圈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最小费用增广路算法</a:t>
            </a:r>
            <a:endParaRPr lang="en-US" altLang="zh-CN" sz="24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5. </a:t>
            </a:r>
            <a:r>
              <a:rPr lang="zh-CN" altLang="en-US" sz="2800" dirty="0" smtClean="0"/>
              <a:t>点容量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算法：拆点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855295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</a:t>
            </a:r>
            <a:r>
              <a:rPr lang="en-US" altLang="zh-CN" dirty="0" smtClean="0"/>
              <a:t>. </a:t>
            </a:r>
            <a:r>
              <a:rPr lang="zh-CN" altLang="en-US" dirty="0" smtClean="0"/>
              <a:t>经典例题选讲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 smtClean="0">
                    <a:sym typeface="Wingdings" pitchFamily="2" charset="2"/>
                  </a:rPr>
                  <a:t>例题</a:t>
                </a:r>
                <a:r>
                  <a:rPr lang="en-US" altLang="zh-CN" sz="2800" dirty="0">
                    <a:sym typeface="Wingdings" pitchFamily="2" charset="2"/>
                  </a:rPr>
                  <a:t>5</a:t>
                </a:r>
                <a:endParaRPr lang="en-US" altLang="zh-CN" sz="2800" dirty="0" smtClean="0">
                  <a:sym typeface="Wingdings" pitchFamily="2" charset="2"/>
                </a:endParaRPr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题目来源：</a:t>
                </a:r>
                <a:r>
                  <a:rPr lang="en-US" altLang="zh-CN" sz="2400" dirty="0" smtClean="0">
                    <a:sym typeface="Wingdings" pitchFamily="2" charset="2"/>
                  </a:rPr>
                  <a:t>CTSC 2009</a:t>
                </a:r>
              </a:p>
              <a:p>
                <a:pPr lvl="1"/>
                <a:r>
                  <a:rPr lang="zh-CN" altLang="en-US" sz="2400" dirty="0"/>
                  <a:t>输入</a:t>
                </a:r>
                <a:r>
                  <a:rPr lang="zh-CN" altLang="en-US" sz="2400" dirty="0" smtClean="0"/>
                  <a:t>原有的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400" dirty="0" smtClean="0"/>
                  <a:t>个</a:t>
                </a:r>
                <a:r>
                  <a:rPr lang="zh-CN" altLang="en-US" sz="2400" dirty="0"/>
                  <a:t>移民站的地址和信息流量传输</a:t>
                </a:r>
                <a:r>
                  <a:rPr lang="zh-CN" altLang="en-US" sz="2400" dirty="0" smtClean="0"/>
                  <a:t>矩阵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𝐴</m:t>
                    </m:r>
                    <m:r>
                      <a:rPr lang="en-US" altLang="zh-CN" sz="2400" b="0" i="1" smtClean="0">
                        <a:latin typeface="Cambria Math"/>
                      </a:rPr>
                      <m:t>,</m:t>
                    </m:r>
                    <m:r>
                      <a:rPr lang="en-US" altLang="zh-CN" sz="24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zh-CN" altLang="en-US" sz="2400" dirty="0" smtClean="0"/>
                  <a:t>，请你</a:t>
                </a:r>
                <a:r>
                  <a:rPr lang="zh-CN" altLang="en-US" sz="2400" dirty="0"/>
                  <a:t>为</a:t>
                </a:r>
                <a:r>
                  <a:rPr lang="zh-CN" altLang="en-US" sz="2400" dirty="0" smtClean="0"/>
                  <a:t>这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sz="2400" dirty="0" smtClean="0"/>
                  <a:t>个</a:t>
                </a:r>
                <a:r>
                  <a:rPr lang="zh-CN" altLang="en-US" sz="2400" dirty="0"/>
                  <a:t>新的移民站选择地址，使得信息传输总费用最小</a:t>
                </a:r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pPr lvl="1"/>
                <a:r>
                  <a:rPr lang="zh-CN" altLang="en-US" sz="2400" smtClean="0">
                    <a:latin typeface="Cambria Math"/>
                  </a:rPr>
                  <a:t>注：新旧移民点、新移民点间可以重合。</a:t>
                </a:r>
                <a:endParaRPr lang="en-US" altLang="zh-CN" sz="2400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𝑛</m:t>
                    </m:r>
                    <m:r>
                      <a:rPr lang="en-US" altLang="zh-CN" sz="2400" b="0" i="1" smtClean="0">
                        <a:latin typeface="Cambria Math"/>
                      </a:rPr>
                      <m:t>,</m:t>
                    </m:r>
                    <m:r>
                      <a:rPr lang="en-US" altLang="zh-CN" sz="2400" b="0" i="1" smtClean="0">
                        <a:latin typeface="Cambria Math"/>
                      </a:rPr>
                      <m:t>𝑚</m:t>
                    </m:r>
                    <m:r>
                      <a:rPr lang="en-US" altLang="zh-CN" sz="2400" i="1">
                        <a:latin typeface="Cambria Math"/>
                      </a:rPr>
                      <m:t>≤</m:t>
                    </m:r>
                    <m:r>
                      <a:rPr lang="en-US" altLang="zh-CN" sz="2400" b="0" i="1" smtClean="0">
                        <a:latin typeface="Cambria Math"/>
                      </a:rPr>
                      <m:t>30</m:t>
                    </m:r>
                  </m:oMath>
                </a14:m>
                <a:endParaRPr lang="en-US" altLang="zh-CN" sz="2400" dirty="0">
                  <a:latin typeface="Cambria Math"/>
                </a:endParaRPr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432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</a:t>
            </a:r>
            <a:r>
              <a:rPr lang="en-US" altLang="zh-CN" dirty="0" smtClean="0"/>
              <a:t>. </a:t>
            </a:r>
            <a:r>
              <a:rPr lang="zh-CN" altLang="en-US" dirty="0" smtClean="0"/>
              <a:t>经典例题选讲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 smtClean="0">
                    <a:sym typeface="Wingdings" pitchFamily="2" charset="2"/>
                  </a:rPr>
                  <a:t>例题</a:t>
                </a:r>
                <a:r>
                  <a:rPr lang="en-US" altLang="zh-CN" sz="2800" dirty="0">
                    <a:sym typeface="Wingdings" pitchFamily="2" charset="2"/>
                  </a:rPr>
                  <a:t>6</a:t>
                </a:r>
                <a:endParaRPr lang="en-US" altLang="zh-CN" sz="2800" dirty="0" smtClean="0">
                  <a:sym typeface="Wingdings" pitchFamily="2" charset="2"/>
                </a:endParaRPr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题目来源：</a:t>
                </a:r>
                <a:r>
                  <a:rPr lang="en-US" altLang="zh-CN" sz="2400" dirty="0" smtClean="0">
                    <a:sym typeface="Wingdings" pitchFamily="2" charset="2"/>
                  </a:rPr>
                  <a:t>POJ 3686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Cambria Math"/>
                  </a:rPr>
                  <a:t>个玩具厂生产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sz="2400" dirty="0" smtClean="0">
                    <a:latin typeface="Cambria Math"/>
                  </a:rPr>
                  <a:t>个玩具订单。第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latin typeface="Cambria Math"/>
                  </a:rPr>
                  <a:t>个玩具厂生产第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zh-CN" altLang="en-US" sz="2400" dirty="0" smtClean="0">
                    <a:latin typeface="Cambria Math"/>
                  </a:rPr>
                  <a:t>个订单需要耗时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Cambria Math"/>
                  </a:rPr>
                  <a:t>。问所有订单的完成时间的最少平均值是多少？</a:t>
                </a:r>
                <a:endParaRPr lang="en-US" altLang="zh-CN" sz="2400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𝑛</m:t>
                    </m:r>
                    <m:r>
                      <a:rPr lang="en-US" altLang="zh-CN" sz="2400" b="0" i="1" smtClean="0">
                        <a:latin typeface="Cambria Math"/>
                      </a:rPr>
                      <m:t>,</m:t>
                    </m:r>
                    <m:r>
                      <a:rPr lang="en-US" altLang="zh-CN" sz="2400" b="0" i="1" smtClean="0">
                        <a:latin typeface="Cambria Math"/>
                      </a:rPr>
                      <m:t>𝑚</m:t>
                    </m:r>
                    <m:r>
                      <a:rPr lang="en-US" altLang="zh-CN" sz="2400" i="1">
                        <a:latin typeface="Cambria Math"/>
                      </a:rPr>
                      <m:t>≤</m:t>
                    </m:r>
                    <m:r>
                      <a:rPr lang="en-US" altLang="zh-CN" sz="2400" b="0" i="1" smtClean="0">
                        <a:latin typeface="Cambria Math"/>
                      </a:rPr>
                      <m:t>50</m:t>
                    </m:r>
                  </m:oMath>
                </a14:m>
                <a:endParaRPr lang="en-US" altLang="zh-CN" sz="240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 r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331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 smtClean="0"/>
              <a:t>. </a:t>
            </a:r>
            <a:r>
              <a:rPr lang="zh-CN" altLang="en-US" dirty="0" smtClean="0"/>
              <a:t>线性规划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1. </a:t>
                </a:r>
                <a:r>
                  <a:rPr lang="zh-CN" altLang="en-US" sz="2800" dirty="0"/>
                  <a:t>例子</a:t>
                </a:r>
                <a:endParaRPr lang="en-US" altLang="zh-CN" sz="2800" dirty="0" smtClean="0"/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约束条件：</a:t>
                </a:r>
                <a:endParaRPr lang="en-US" altLang="zh-CN" sz="2400" dirty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+2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≤3</m:t>
                    </m:r>
                  </m:oMath>
                </a14:m>
                <a:endParaRPr lang="en-US" altLang="zh-CN" sz="2000" dirty="0" smtClean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2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≤3</m:t>
                    </m:r>
                  </m:oMath>
                </a14:m>
                <a:endParaRPr lang="en-US" altLang="zh-CN" sz="2000" b="0" dirty="0" smtClean="0">
                  <a:sym typeface="Wingdings" pitchFamily="2" charset="2"/>
                </a:endParaRPr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变量：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/>
                            <a:sym typeface="Wingdings" pitchFamily="2" charset="2"/>
                          </a:rPr>
                          <m:t>x</m:t>
                        </m:r>
                      </m:e>
                      <m:sub>
                        <m:r>
                          <a:rPr lang="en-US" altLang="zh-CN" sz="2000" dirty="0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2000" b="0" i="0" dirty="0" smtClean="0">
                        <a:latin typeface="Cambria Math"/>
                        <a:sym typeface="Wingdings" pitchFamily="2" charset="2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/>
                            <a:sym typeface="Wingdings" pitchFamily="2" charset="2"/>
                          </a:rPr>
                          <m:t>x</m:t>
                        </m:r>
                      </m:e>
                      <m:sub>
                        <m:r>
                          <a:rPr lang="en-US" altLang="zh-CN" sz="2000" b="0" i="0" dirty="0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/>
                        <a:sym typeface="Wingdings" pitchFamily="2" charset="2"/>
                      </a:rPr>
                      <m:t>≥0</m:t>
                    </m:r>
                  </m:oMath>
                </a14:m>
                <a:endParaRPr lang="en-US" altLang="zh-CN" sz="2000" dirty="0" smtClean="0">
                  <a:sym typeface="Wingdings" pitchFamily="2" charset="2"/>
                </a:endParaRPr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目标函数：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:r>
                  <a:rPr lang="zh-CN" altLang="en-US" sz="2000" dirty="0" smtClean="0">
                    <a:sym typeface="Wingdings" pitchFamily="2" charset="2"/>
                  </a:rPr>
                  <a:t>最大化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𝑧</m:t>
                        </m:r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114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 smtClean="0"/>
              <a:t>. </a:t>
            </a:r>
            <a:r>
              <a:rPr lang="zh-CN" altLang="en-US" dirty="0" smtClean="0"/>
              <a:t>线性规划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2. </a:t>
                </a:r>
                <a:r>
                  <a:rPr lang="zh-CN" altLang="en-US" sz="2800" dirty="0"/>
                  <a:t>一般</a:t>
                </a:r>
                <a:r>
                  <a:rPr lang="zh-CN" altLang="en-US" sz="2800" dirty="0" smtClean="0"/>
                  <a:t>形式</a:t>
                </a:r>
                <a:endParaRPr lang="en-US" altLang="zh-CN" sz="2800" dirty="0" smtClean="0"/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约束条件：</a:t>
                </a:r>
                <a:endParaRPr lang="en-US" altLang="zh-CN" sz="2400" dirty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+…+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≤</m:t>
                    </m:r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𝑏</m:t>
                    </m:r>
                  </m:oMath>
                </a14:m>
                <a:r>
                  <a:rPr lang="en-US" altLang="zh-CN" sz="2000" dirty="0" smtClean="0">
                    <a:sym typeface="Wingdings" pitchFamily="2" charset="2"/>
                  </a:rPr>
                  <a:t> </a:t>
                </a:r>
                <a:r>
                  <a:rPr lang="zh-CN" altLang="en-US" sz="2000" dirty="0" smtClean="0">
                    <a:sym typeface="Wingdings" pitchFamily="2" charset="2"/>
                  </a:rPr>
                  <a:t>或</a:t>
                </a:r>
                <a:endParaRPr lang="en-US" altLang="zh-CN" sz="2000" dirty="0" smtClean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+…+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𝑏</m:t>
                    </m:r>
                  </m:oMath>
                </a14:m>
                <a:r>
                  <a:rPr lang="en-US" altLang="zh-CN" sz="2000" dirty="0" smtClean="0">
                    <a:sym typeface="Wingdings" pitchFamily="2" charset="2"/>
                  </a:rPr>
                  <a:t> </a:t>
                </a:r>
                <a:r>
                  <a:rPr lang="zh-CN" altLang="en-US" sz="2000" dirty="0" smtClean="0">
                    <a:sym typeface="Wingdings" pitchFamily="2" charset="2"/>
                  </a:rPr>
                  <a:t>或</a:t>
                </a:r>
                <a:endParaRPr lang="en-US" altLang="zh-CN" sz="2000" dirty="0" smtClean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+…+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≥</m:t>
                    </m:r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𝑏</m:t>
                    </m:r>
                  </m:oMath>
                </a14:m>
                <a:endParaRPr lang="en-US" altLang="zh-CN" sz="2000" b="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160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 smtClean="0"/>
              <a:t>. </a:t>
            </a:r>
            <a:r>
              <a:rPr lang="zh-CN" altLang="en-US" dirty="0" smtClean="0"/>
              <a:t>线性规划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2. </a:t>
                </a:r>
                <a:r>
                  <a:rPr lang="zh-CN" altLang="en-US" sz="2800" dirty="0"/>
                  <a:t>一般</a:t>
                </a:r>
                <a:r>
                  <a:rPr lang="zh-CN" altLang="en-US" sz="2800" dirty="0" smtClean="0"/>
                  <a:t>形式</a:t>
                </a:r>
                <a:endParaRPr lang="en-US" altLang="zh-CN" sz="2800" dirty="0" smtClean="0"/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变量：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/>
                            <a:sym typeface="Wingdings" pitchFamily="2" charset="2"/>
                          </a:rPr>
                          <m:t>x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/>
                        <a:sym typeface="Wingdings" pitchFamily="2" charset="2"/>
                      </a:rPr>
                      <m:t>≥0</m:t>
                    </m:r>
                  </m:oMath>
                </a14:m>
                <a:r>
                  <a:rPr lang="zh-CN" altLang="en-US" sz="2000" b="0" i="1" dirty="0" smtClean="0">
                    <a:latin typeface="Cambria Math"/>
                    <a:sym typeface="Wingdings" pitchFamily="2" charset="2"/>
                  </a:rPr>
                  <a:t>或</a:t>
                </a:r>
                <a:endParaRPr lang="en-US" altLang="zh-CN" sz="2000" b="0" i="1" dirty="0" smtClean="0">
                  <a:latin typeface="Cambria Math"/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/>
                            <a:sym typeface="Wingdings" pitchFamily="2" charset="2"/>
                          </a:rPr>
                          <m:t>x</m:t>
                        </m:r>
                      </m:e>
                      <m:sub>
                        <m:r>
                          <a:rPr lang="en-US" altLang="zh-CN" sz="2000" i="1" dirty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/>
                        <a:sym typeface="Wingdings" pitchFamily="2" charset="2"/>
                      </a:rPr>
                      <m:t>≤</m:t>
                    </m:r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zh-CN" altLang="en-US" sz="2000" dirty="0" smtClean="0">
                    <a:sym typeface="Wingdings" pitchFamily="2" charset="2"/>
                  </a:rPr>
                  <a:t>或</a:t>
                </a:r>
                <a:endParaRPr lang="en-US" altLang="zh-CN" sz="2000" dirty="0" smtClean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/>
                            <a:sym typeface="Wingdings" pitchFamily="2" charset="2"/>
                          </a:rPr>
                          <m:t>x</m:t>
                        </m:r>
                      </m:e>
                      <m:sub>
                        <m:r>
                          <a:rPr lang="en-US" altLang="zh-CN" sz="2000" i="1" dirty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ym typeface="Wingdings" pitchFamily="2" charset="2"/>
                  </a:rPr>
                  <a:t>无限制</a:t>
                </a:r>
              </a:p>
              <a:p>
                <a:pPr lvl="1"/>
                <a:r>
                  <a:rPr lang="zh-CN" altLang="en-US" sz="2400" dirty="0" smtClean="0">
                    <a:sym typeface="Wingdings" pitchFamily="2" charset="2"/>
                  </a:rPr>
                  <a:t>目标函数：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:r>
                  <a:rPr lang="zh-CN" altLang="en-US" sz="2000" dirty="0" smtClean="0">
                    <a:sym typeface="Wingdings" pitchFamily="2" charset="2"/>
                  </a:rPr>
                  <a:t>最大化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𝑧</m:t>
                        </m:r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sym typeface="Wingdings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Wingdings" pitchFamily="2" charset="2"/>
                      </a:rPr>
                      <m:t>+…+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ym typeface="Wingdings" pitchFamily="2" charset="2"/>
                  </a:rPr>
                  <a:t>或</a:t>
                </a:r>
                <a:endParaRPr lang="en-US" altLang="zh-CN" sz="2000" dirty="0" smtClean="0">
                  <a:sym typeface="Wingdings" pitchFamily="2" charset="2"/>
                </a:endParaRPr>
              </a:p>
              <a:p>
                <a:pPr lvl="2"/>
                <a:r>
                  <a:rPr lang="zh-CN" altLang="en-US" sz="2000" dirty="0" smtClean="0">
                    <a:sym typeface="Wingdings" pitchFamily="2" charset="2"/>
                  </a:rPr>
                  <a:t>最小化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𝑧</m:t>
                        </m:r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sym typeface="Wingdings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+…+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632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 smtClean="0"/>
              <a:t>. </a:t>
            </a:r>
            <a:r>
              <a:rPr lang="zh-CN" altLang="en-US" dirty="0" smtClean="0"/>
              <a:t>线性规划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3. </a:t>
                </a:r>
                <a:r>
                  <a:rPr lang="zh-CN" altLang="en-US" sz="2800" dirty="0" smtClean="0"/>
                  <a:t>各形式相互转化</a:t>
                </a:r>
                <a:endParaRPr lang="en-US" altLang="zh-CN" sz="2800" dirty="0" smtClean="0"/>
              </a:p>
              <a:p>
                <a:pPr lvl="1"/>
                <a:r>
                  <a:rPr lang="en-US" altLang="zh-CN" sz="2400" dirty="0" smtClean="0">
                    <a:sym typeface="Wingdings" pitchFamily="2" charset="2"/>
                  </a:rPr>
                  <a:t>(1) </a:t>
                </a:r>
                <a:r>
                  <a:rPr lang="zh-CN" altLang="en-US" sz="2400" dirty="0" smtClean="0">
                    <a:sym typeface="Wingdings" pitchFamily="2" charset="2"/>
                  </a:rPr>
                  <a:t>变量</a:t>
                </a:r>
                <a:endParaRPr lang="en-US" altLang="zh-CN" sz="2400" dirty="0" smtClean="0">
                  <a:sym typeface="Wingdings" pitchFamily="2" charset="2"/>
                </a:endParaRPr>
              </a:p>
              <a:p>
                <a:pPr lvl="2"/>
                <a:r>
                  <a:rPr lang="zh-CN" altLang="en-US" sz="2000" dirty="0">
                    <a:sym typeface="Wingdings" pitchFamily="2" charset="2"/>
                  </a:rPr>
                  <a:t>若</a:t>
                </a:r>
                <a:r>
                  <a:rPr lang="zh-CN" altLang="en-US" sz="2000" dirty="0" smtClean="0">
                    <a:sym typeface="Wingdings" pitchFamily="2" charset="2"/>
                  </a:rPr>
                  <a:t>原变量类型为：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/>
                            <a:sym typeface="Wingdings" pitchFamily="2" charset="2"/>
                          </a:rPr>
                          <m:t>x</m:t>
                        </m:r>
                      </m:e>
                      <m:sub>
                        <m:r>
                          <a:rPr lang="en-US" altLang="zh-CN" sz="2000" i="1" dirty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ym typeface="Wingdings" pitchFamily="2" charset="2"/>
                  </a:rPr>
                  <a:t>无限制</a:t>
                </a:r>
                <a:r>
                  <a:rPr lang="en-US" altLang="zh-CN" sz="2000" dirty="0">
                    <a:sym typeface="Wingdings" pitchFamily="2" charset="2"/>
                  </a:rPr>
                  <a:t> </a:t>
                </a:r>
                <a:endParaRPr lang="en-US" altLang="zh-CN" sz="2000" dirty="0" smtClean="0">
                  <a:sym typeface="Wingdings" pitchFamily="2" charset="2"/>
                </a:endParaRPr>
              </a:p>
              <a:p>
                <a:pPr lvl="2"/>
                <a:r>
                  <a:rPr lang="zh-CN" altLang="en-US" sz="2000" dirty="0" smtClean="0">
                    <a:sym typeface="Wingdings" pitchFamily="2" charset="2"/>
                  </a:rPr>
                  <a:t>则令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/>
                            <a:sym typeface="Wingdings" pitchFamily="2" charset="2"/>
                          </a:rPr>
                          <m:t>x</m:t>
                        </m:r>
                      </m:e>
                      <m:sub>
                        <m:r>
                          <a:rPr lang="en-US" altLang="zh-CN" sz="2000" i="1" dirty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dirty="0" smtClean="0">
                            <a:latin typeface="Cambria Math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altLang="zh-CN" sz="2000" b="0" i="1" dirty="0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/>
                            <a:sym typeface="Wingdings" pitchFamily="2" charset="2"/>
                          </a:rPr>
                          <m:t>′′</m:t>
                        </m:r>
                      </m:sup>
                    </m:sSubSup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−</m:t>
                    </m:r>
                    <m:sSubSup>
                      <m:sSubSupPr>
                        <m:ctrlPr>
                          <a:rPr lang="en-US" altLang="zh-CN" sz="2000" i="1" dirty="0">
                            <a:latin typeface="Cambria Math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Cambria Math"/>
                            <a:sym typeface="Wingdings" pitchFamily="2" charset="2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000" dirty="0">
                    <a:sym typeface="Wingdings" pitchFamily="2" charset="2"/>
                  </a:rPr>
                  <a:t>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Cambria Math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Cambria Math"/>
                            <a:sym typeface="Wingdings" pitchFamily="2" charset="2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dirty="0" smtClean="0">
                        <a:latin typeface="Cambria Math"/>
                        <a:sym typeface="Wingdings" pitchFamily="2" charset="2"/>
                      </a:rPr>
                      <m:t>,</m:t>
                    </m:r>
                    <m:sSubSup>
                      <m:sSubSupPr>
                        <m:ctrlPr>
                          <a:rPr lang="en-US" altLang="zh-CN" sz="2000" b="0" i="1" dirty="0" smtClean="0">
                            <a:latin typeface="Cambria Math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altLang="zh-CN" sz="2000" b="0" i="1" dirty="0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/>
                            <a:sym typeface="Wingdings" pitchFamily="2" charset="2"/>
                          </a:rPr>
                          <m:t>′′</m:t>
                        </m:r>
                      </m:sup>
                    </m:sSubSup>
                    <m:r>
                      <a:rPr lang="en-US" altLang="zh-CN" sz="2000" i="1" dirty="0">
                        <a:latin typeface="Cambria Math"/>
                        <a:sym typeface="Wingdings" pitchFamily="2" charset="2"/>
                      </a:rPr>
                      <m:t>≥0</m:t>
                    </m:r>
                  </m:oMath>
                </a14:m>
                <a:endParaRPr lang="en-US" altLang="zh-CN" sz="2000" dirty="0" smtClean="0">
                  <a:sym typeface="Wingdings" pitchFamily="2" charset="2"/>
                </a:endParaRPr>
              </a:p>
              <a:p>
                <a:pPr lvl="1"/>
                <a:r>
                  <a:rPr lang="en-US" altLang="zh-CN" sz="2400" dirty="0">
                    <a:sym typeface="Wingdings" pitchFamily="2" charset="2"/>
                  </a:rPr>
                  <a:t>(2) </a:t>
                </a:r>
                <a:r>
                  <a:rPr lang="zh-CN" altLang="en-US" sz="2400" dirty="0">
                    <a:sym typeface="Wingdings" pitchFamily="2" charset="2"/>
                  </a:rPr>
                  <a:t>约束条件</a:t>
                </a:r>
                <a:endParaRPr lang="en-US" altLang="zh-CN" sz="2400" dirty="0">
                  <a:sym typeface="Wingdings" pitchFamily="2" charset="2"/>
                </a:endParaRPr>
              </a:p>
              <a:p>
                <a:pPr lvl="2"/>
                <a:r>
                  <a:rPr lang="zh-CN" altLang="en-US" sz="2000" dirty="0">
                    <a:sym typeface="Wingdings" pitchFamily="2" charset="2"/>
                  </a:rPr>
                  <a:t>若原约束条件为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+…+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≤</m:t>
                    </m:r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𝑏</m:t>
                    </m:r>
                  </m:oMath>
                </a14:m>
                <a:endParaRPr lang="en-US" altLang="zh-CN" sz="2000" dirty="0">
                  <a:sym typeface="Wingdings" pitchFamily="2" charset="2"/>
                </a:endParaRPr>
              </a:p>
              <a:p>
                <a:pPr lvl="2"/>
                <a:r>
                  <a:rPr lang="zh-CN" altLang="en-US" sz="2000" dirty="0">
                    <a:sym typeface="Wingdings" pitchFamily="2" charset="2"/>
                  </a:rPr>
                  <a:t>现添加辅助变量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000" dirty="0">
                    <a:sym typeface="Wingdings" pitchFamily="2" charset="2"/>
                  </a:rPr>
                  <a:t>，则</a:t>
                </a:r>
                <a:endParaRPr lang="en-US" altLang="zh-CN" sz="2000" dirty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+…+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+</m:t>
                    </m:r>
                    <m:sSup>
                      <m:sSup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𝑏</m:t>
                    </m:r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  <a:sym typeface="Wingdings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latin typeface="Cambria Math"/>
                        <a:sym typeface="Wingdings" pitchFamily="2" charset="2"/>
                      </a:rPr>
                      <m:t>≥0</m:t>
                    </m:r>
                  </m:oMath>
                </a14:m>
                <a:endParaRPr lang="en-US" altLang="zh-CN" sz="2000" dirty="0">
                  <a:sym typeface="Wingdings" pitchFamily="2" charset="2"/>
                </a:endParaRPr>
              </a:p>
              <a:p>
                <a:pPr lvl="1"/>
                <a:endParaRPr lang="en-US" altLang="zh-CN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150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5647</TotalTime>
  <Words>4188</Words>
  <Application>Microsoft Office PowerPoint</Application>
  <PresentationFormat>全屏显示(4:3)</PresentationFormat>
  <Paragraphs>416</Paragraphs>
  <Slides>51</Slides>
  <Notes>50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Blends</vt:lpstr>
      <vt:lpstr>线性规划与网络流</vt:lpstr>
      <vt:lpstr>一. 网络流模型</vt:lpstr>
      <vt:lpstr>一. 网络流模型</vt:lpstr>
      <vt:lpstr>一. 网络流模型</vt:lpstr>
      <vt:lpstr>一. 网络流模型</vt:lpstr>
      <vt:lpstr>二. 线性规划</vt:lpstr>
      <vt:lpstr>二. 线性规划</vt:lpstr>
      <vt:lpstr>二. 线性规划</vt:lpstr>
      <vt:lpstr>二. 线性规划</vt:lpstr>
      <vt:lpstr>二. 线性规划</vt:lpstr>
      <vt:lpstr>二. 线性规划</vt:lpstr>
      <vt:lpstr>三. 网络流的线性规划模型</vt:lpstr>
      <vt:lpstr>三. 网络流的线性规划模型</vt:lpstr>
      <vt:lpstr>三. 网络流的线性规划模型</vt:lpstr>
      <vt:lpstr>三. 网络流的线性规划模型</vt:lpstr>
      <vt:lpstr>三. 网络流的线性规划模型</vt:lpstr>
      <vt:lpstr>三. 网络流的线性规划模型</vt:lpstr>
      <vt:lpstr>三. 网络流的线性规划模型</vt:lpstr>
      <vt:lpstr>三. 网络流的线性规划模型</vt:lpstr>
      <vt:lpstr>三. 网络流的线性规划模型</vt:lpstr>
      <vt:lpstr>三. 网络流的线性规划模型</vt:lpstr>
      <vt:lpstr>四. 对偶原理与最小割</vt:lpstr>
      <vt:lpstr>四. 对偶原理与最小割</vt:lpstr>
      <vt:lpstr>四. 对偶原理与最小割</vt:lpstr>
      <vt:lpstr>四. 对偶原理与最小割</vt:lpstr>
      <vt:lpstr>四. 对偶原理与最小割</vt:lpstr>
      <vt:lpstr>四. 对偶原理与最小割</vt:lpstr>
      <vt:lpstr>四. 对偶原理与最小割</vt:lpstr>
      <vt:lpstr>四. 对偶原理与最小割</vt:lpstr>
      <vt:lpstr>四. 对偶原理与最小割</vt:lpstr>
      <vt:lpstr>四. 对偶原理与最小割</vt:lpstr>
      <vt:lpstr>四. 对偶原理与最小割</vt:lpstr>
      <vt:lpstr>四. 对偶原理与最小割</vt:lpstr>
      <vt:lpstr>四. 对偶原理与最小割</vt:lpstr>
      <vt:lpstr>四. 对偶原理与最小割</vt:lpstr>
      <vt:lpstr>四. 对偶原理与最小割</vt:lpstr>
      <vt:lpstr>四. 对偶原理与最小割</vt:lpstr>
      <vt:lpstr>四. 对偶原理与最小割</vt:lpstr>
      <vt:lpstr>五. 线性规划与经典模型</vt:lpstr>
      <vt:lpstr>五. 线性规划与经典模型</vt:lpstr>
      <vt:lpstr>五. 线性规划与经典模型</vt:lpstr>
      <vt:lpstr>五. 线性规划与经典模型</vt:lpstr>
      <vt:lpstr>六. 经典例题选讲</vt:lpstr>
      <vt:lpstr>六. 经典例题选讲</vt:lpstr>
      <vt:lpstr>六. 经典例题选讲</vt:lpstr>
      <vt:lpstr>六. 经典例题选讲</vt:lpstr>
      <vt:lpstr>六. 经典例题选讲</vt:lpstr>
      <vt:lpstr>六. 经典例题选讲</vt:lpstr>
      <vt:lpstr>六. 经典例题选讲</vt:lpstr>
      <vt:lpstr>六. 经典例题选讲</vt:lpstr>
      <vt:lpstr>六. 经典例题选讲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Microsoft</cp:lastModifiedBy>
  <cp:revision>225</cp:revision>
  <cp:lastPrinted>1601-01-01T00:00:00Z</cp:lastPrinted>
  <dcterms:created xsi:type="dcterms:W3CDTF">1601-01-01T00:00:00Z</dcterms:created>
  <dcterms:modified xsi:type="dcterms:W3CDTF">2013-01-26T10:56:34Z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