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2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89" r:id="rId37"/>
    <p:sldId id="290" r:id="rId3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774" autoAdjust="0"/>
  </p:normalViewPr>
  <p:slideViewPr>
    <p:cSldViewPr snapToGrid="0" snapToObjects="1">
      <p:cViewPr varScale="1">
        <p:scale>
          <a:sx n="82" d="100"/>
          <a:sy n="82" d="100"/>
        </p:scale>
        <p:origin x="-1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07186-5341-754B-A328-1884B7570306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5F2D-F0EB-9945-91E1-97C5BF2A04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1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这里不妨用八数码的例子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5F2D-F0EB-9945-91E1-97C5BF2A04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121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 Carlo tree search in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Each simulation traverses the tree by selecting the edge with maximum action value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plus a bonus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depends on a stored prior probability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edge.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leaf node may be expanded; the new node is processed once by the policy network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pσ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output probabilities are stored as prior probabilities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action.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At the end of a simulation, the leaf node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evaluated in two ways: using the value network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and by running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rollout to the end of the game with the fast rollout policy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computing the winner with function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Action values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updated to track the mean value of all evaluations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(·) and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(·) in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below that action. 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5F2D-F0EB-9945-91E1-97C5BF2A04F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00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如果在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里且比他好，不在两者中，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5F2D-F0EB-9945-91E1-97C5BF2A04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17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每个状态只会扩展一次，小于所有状态</a:t>
            </a:r>
            <a:r>
              <a:rPr kumimoji="1" lang="zh-CN" altLang="en-US" dirty="0" smtClean="0"/>
              <a:t>的策略数之和</a:t>
            </a:r>
            <a:endParaRPr kumimoji="1" lang="en-US" altLang="zh-CN" dirty="0" smtClean="0"/>
          </a:p>
          <a:p>
            <a:r>
              <a:rPr kumimoji="1" lang="en-US" altLang="zh-CN" dirty="0" smtClean="0"/>
              <a:t>ID A*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5F2D-F0EB-9945-91E1-97C5BF2A04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57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指出此时的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为最优的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，但是换成其他的也可以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5F2D-F0EB-9945-91E1-97C5BF2A04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26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如果遇到环的话，规则应该说明，可能跟之前行为有关系，这样的话要增加局面状态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或者平局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5F2D-F0EB-9945-91E1-97C5BF2A04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0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5F2D-F0EB-9945-91E1-97C5BF2A04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73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0,back(0),-3,alpha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5F2D-F0EB-9945-91E1-97C5BF2A04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55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中点与最近的线距离为</a:t>
            </a:r>
            <a:r>
              <a:rPr kumimoji="1" lang="en-US" altLang="zh-CN" dirty="0" smtClean="0"/>
              <a:t>x</a:t>
            </a:r>
          </a:p>
          <a:p>
            <a:r>
              <a:rPr kumimoji="1" lang="zh-CN" altLang="en-US" dirty="0" smtClean="0"/>
              <a:t>科尔莫哥洛夫定理，独立同分布的序列，满足强大数定理重要条件是期望存在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5F2D-F0EB-9945-91E1-97C5BF2A04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41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delta</a:t>
            </a:r>
            <a:r>
              <a:rPr kumimoji="1" lang="zh-CN" altLang="en-US" dirty="0" smtClean="0"/>
              <a:t>是臂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期望与最优期望的差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5F2D-F0EB-9945-91E1-97C5BF2A04F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9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5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69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8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23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7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1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882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7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59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20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10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5EB6-5C3B-7841-8B3A-D74295A80811}" type="datetimeFigureOut">
              <a:rPr kumimoji="1" lang="zh-CN" altLang="en-US" smtClean="0"/>
              <a:t>16/5/5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E39C-5E47-0149-981B-83CCA0212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97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ffbradberry.com/posts/2015/09/intro-to-monte-carlo-tree-search/" TargetMode="External"/><Relationship Id="rId3" Type="http://schemas.openxmlformats.org/officeDocument/2006/relationships/hyperlink" Target="http://www.nature.com/nature/journal/v529/n7587/full/nature16961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人工智能中的搜索问题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仿宋"/>
                <a:ea typeface="华文仿宋"/>
                <a:cs typeface="华文仿宋"/>
              </a:rPr>
              <a:t>清华大学计算机系 丁铭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83847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A*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根据上页最后一个性质，能如何优化？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记录最大的扩展过节点的</a:t>
            </a:r>
            <a:r>
              <a:rPr kumimoji="1" lang="en-US" altLang="zh-CN" dirty="0" smtClean="0"/>
              <a:t>f(n</a:t>
            </a:r>
            <a:r>
              <a:rPr kumimoji="1" lang="en-US" altLang="en-US" dirty="0" smtClean="0"/>
              <a:t>)</a:t>
            </a:r>
          </a:p>
          <a:p>
            <a:pPr lvl="1"/>
            <a:r>
              <a:rPr kumimoji="1" lang="en-US" altLang="en-US" dirty="0" err="1" smtClean="0"/>
              <a:t>若有节点x</a:t>
            </a:r>
            <a:r>
              <a:rPr kumimoji="1" lang="en-US" altLang="en-US" dirty="0"/>
              <a:t>，</a:t>
            </a:r>
            <a:r>
              <a:rPr kumimoji="1" lang="en-US" altLang="en-US" dirty="0" smtClean="0"/>
              <a:t> f(x) &lt; f(n)</a:t>
            </a:r>
            <a:r>
              <a:rPr kumimoji="1" lang="en-US" altLang="en-US" baseline="-25000" dirty="0" err="1" smtClean="0"/>
              <a:t>max</a:t>
            </a:r>
            <a:r>
              <a:rPr kumimoji="1" lang="en-US" altLang="en-US" dirty="0" err="1" smtClean="0"/>
              <a:t>，则x必然被扩展</a:t>
            </a:r>
            <a:endParaRPr kumimoji="1" lang="en-US" altLang="en-US" dirty="0"/>
          </a:p>
          <a:p>
            <a:pPr lvl="1"/>
            <a:r>
              <a:rPr kumimoji="1" lang="en-US" altLang="en-US" dirty="0" smtClean="0">
                <a:latin typeface="+mn-ea"/>
              </a:rPr>
              <a:t>减少了堆</a:t>
            </a:r>
            <a:r>
              <a:rPr kumimoji="1" lang="zh-CN" altLang="en-US" dirty="0" smtClean="0">
                <a:latin typeface="+mn-ea"/>
              </a:rPr>
              <a:t>操作</a:t>
            </a:r>
            <a:endParaRPr kumimoji="1" lang="en-US" altLang="en-US" dirty="0" smtClean="0"/>
          </a:p>
          <a:p>
            <a:pPr lvl="1"/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70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A*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单调性：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若状态</a:t>
            </a:r>
            <a:r>
              <a:rPr lang="en-US" altLang="zh-CN" dirty="0" err="1" smtClean="0">
                <a:latin typeface="Times New Roman" charset="0"/>
                <a:ea typeface="黑体" charset="0"/>
              </a:rPr>
              <a:t>n</a:t>
            </a:r>
            <a:r>
              <a:rPr lang="en-US" altLang="zh-CN" baseline="-25000" dirty="0" err="1" smtClean="0">
                <a:latin typeface="Times New Roman" charset="0"/>
                <a:ea typeface="黑体" charset="0"/>
              </a:rPr>
              <a:t>i</a:t>
            </a:r>
            <a:r>
              <a:rPr lang="zh-CN" altLang="en-US" dirty="0" smtClean="0">
                <a:latin typeface="Times New Roman" charset="0"/>
                <a:ea typeface="黑体" charset="0"/>
              </a:rPr>
              <a:t>能推出</a:t>
            </a:r>
            <a:r>
              <a:rPr lang="en-US" altLang="zh-CN" dirty="0" err="1" smtClean="0">
                <a:latin typeface="Times New Roman" charset="0"/>
                <a:ea typeface="黑体" charset="0"/>
              </a:rPr>
              <a:t>n</a:t>
            </a:r>
            <a:r>
              <a:rPr lang="en-US" altLang="zh-CN" baseline="-25000" dirty="0" err="1" smtClean="0">
                <a:latin typeface="Times New Roman" charset="0"/>
                <a:ea typeface="黑体" charset="0"/>
              </a:rPr>
              <a:t>j</a:t>
            </a:r>
            <a:r>
              <a:rPr lang="zh-CN" altLang="en-US" dirty="0" smtClean="0">
                <a:latin typeface="Times New Roman" charset="0"/>
                <a:ea typeface="黑体" charset="0"/>
              </a:rPr>
              <a:t>，且满足：</a:t>
            </a:r>
            <a:endParaRPr kumimoji="1" lang="en-US" altLang="zh-CN" dirty="0" smtClean="0"/>
          </a:p>
          <a:p>
            <a:pPr>
              <a:buNone/>
            </a:pPr>
            <a:r>
              <a:rPr lang="zh-CN" altLang="en-US" dirty="0">
                <a:latin typeface="Times New Roman" charset="0"/>
                <a:ea typeface="黑体" charset="0"/>
              </a:rPr>
              <a:t> </a:t>
            </a:r>
            <a:r>
              <a:rPr lang="zh-CN" altLang="en-US" dirty="0" smtClean="0">
                <a:latin typeface="Times New Roman" charset="0"/>
                <a:ea typeface="黑体" charset="0"/>
              </a:rPr>
              <a:t>  </a:t>
            </a:r>
            <a:r>
              <a:rPr lang="en-US" altLang="zh-CN" dirty="0" smtClean="0">
                <a:latin typeface="Times New Roman" charset="0"/>
                <a:ea typeface="黑体" charset="0"/>
              </a:rPr>
              <a:t>h</a:t>
            </a:r>
            <a:r>
              <a:rPr lang="en-US" altLang="zh-CN" dirty="0">
                <a:latin typeface="Times New Roman" charset="0"/>
                <a:ea typeface="黑体" charset="0"/>
              </a:rPr>
              <a:t>(</a:t>
            </a:r>
            <a:r>
              <a:rPr lang="en-US" altLang="zh-CN" dirty="0" err="1">
                <a:latin typeface="Times New Roman" charset="0"/>
                <a:ea typeface="黑体" charset="0"/>
              </a:rPr>
              <a:t>n</a:t>
            </a:r>
            <a:r>
              <a:rPr lang="en-US" altLang="zh-CN" baseline="-25000" dirty="0" err="1">
                <a:latin typeface="Times New Roman" charset="0"/>
                <a:ea typeface="黑体" charset="0"/>
              </a:rPr>
              <a:t>i</a:t>
            </a:r>
            <a:r>
              <a:rPr lang="en-US" altLang="zh-CN" dirty="0">
                <a:latin typeface="Times New Roman" charset="0"/>
                <a:ea typeface="黑体" charset="0"/>
              </a:rPr>
              <a:t>) ≤ c(</a:t>
            </a:r>
            <a:r>
              <a:rPr lang="en-US" altLang="zh-CN" dirty="0" err="1">
                <a:latin typeface="Times New Roman" charset="0"/>
                <a:ea typeface="黑体" charset="0"/>
              </a:rPr>
              <a:t>n</a:t>
            </a:r>
            <a:r>
              <a:rPr lang="en-US" altLang="zh-CN" baseline="-25000" dirty="0" err="1">
                <a:latin typeface="Times New Roman" charset="0"/>
                <a:ea typeface="黑体" charset="0"/>
              </a:rPr>
              <a:t>i</a:t>
            </a:r>
            <a:r>
              <a:rPr lang="en-US" altLang="zh-CN" dirty="0">
                <a:latin typeface="Times New Roman" charset="0"/>
                <a:ea typeface="黑体" charset="0"/>
              </a:rPr>
              <a:t>, </a:t>
            </a:r>
            <a:r>
              <a:rPr lang="en-US" altLang="zh-CN" dirty="0" err="1">
                <a:latin typeface="Times New Roman" charset="0"/>
                <a:ea typeface="黑体" charset="0"/>
              </a:rPr>
              <a:t>n</a:t>
            </a:r>
            <a:r>
              <a:rPr lang="en-US" altLang="zh-CN" baseline="-25000" dirty="0" err="1">
                <a:latin typeface="Times New Roman" charset="0"/>
                <a:ea typeface="黑体" charset="0"/>
              </a:rPr>
              <a:t>j</a:t>
            </a:r>
            <a:r>
              <a:rPr lang="en-US" altLang="zh-CN" dirty="0">
                <a:latin typeface="Times New Roman" charset="0"/>
                <a:ea typeface="黑体" charset="0"/>
              </a:rPr>
              <a:t>) + h(</a:t>
            </a:r>
            <a:r>
              <a:rPr lang="en-US" altLang="zh-CN" dirty="0" err="1">
                <a:latin typeface="Times New Roman" charset="0"/>
                <a:ea typeface="黑体" charset="0"/>
              </a:rPr>
              <a:t>n</a:t>
            </a:r>
            <a:r>
              <a:rPr lang="en-US" altLang="zh-CN" baseline="-25000" dirty="0" err="1">
                <a:latin typeface="Times New Roman" charset="0"/>
                <a:ea typeface="黑体" charset="0"/>
              </a:rPr>
              <a:t>j</a:t>
            </a:r>
            <a:r>
              <a:rPr lang="en-US" altLang="zh-CN" dirty="0">
                <a:latin typeface="Times New Roman" charset="0"/>
                <a:ea typeface="黑体" charset="0"/>
              </a:rPr>
              <a:t>) </a:t>
            </a:r>
          </a:p>
          <a:p>
            <a:pPr>
              <a:buNone/>
            </a:pPr>
            <a:r>
              <a:rPr lang="en-US" altLang="zh-CN" dirty="0">
                <a:latin typeface="Times New Roman" charset="0"/>
                <a:ea typeface="黑体" charset="0"/>
              </a:rPr>
              <a:t>		h(t) = </a:t>
            </a:r>
            <a:r>
              <a:rPr lang="en-US" altLang="zh-CN" dirty="0" smtClean="0">
                <a:latin typeface="Times New Roman" charset="0"/>
                <a:ea typeface="黑体" charset="0"/>
              </a:rPr>
              <a:t>0</a:t>
            </a:r>
          </a:p>
          <a:p>
            <a:pPr>
              <a:buNone/>
            </a:pPr>
            <a:r>
              <a:rPr kumimoji="1" lang="en-US" altLang="zh-CN" dirty="0">
                <a:latin typeface="Times New Roman" charset="0"/>
                <a:ea typeface="黑体" charset="0"/>
              </a:rPr>
              <a:t>	</a:t>
            </a:r>
            <a:r>
              <a:rPr kumimoji="1" lang="zh-CN" altLang="en-US" dirty="0" smtClean="0">
                <a:latin typeface="Times New Roman" charset="0"/>
                <a:ea typeface="黑体" charset="0"/>
              </a:rPr>
              <a:t>则说</a:t>
            </a:r>
            <a:r>
              <a:rPr kumimoji="1" lang="en-US" altLang="zh-CN" dirty="0" smtClean="0">
                <a:latin typeface="Times New Roman" charset="0"/>
                <a:ea typeface="黑体" charset="0"/>
              </a:rPr>
              <a:t>h</a:t>
            </a:r>
            <a:r>
              <a:rPr kumimoji="1" lang="zh-CN" altLang="en-US" dirty="0" smtClean="0">
                <a:latin typeface="Times New Roman" charset="0"/>
                <a:ea typeface="黑体" charset="0"/>
              </a:rPr>
              <a:t>函数满足单调性，此时当某个状态第一次被扩展时，代价就是最优代价。</a:t>
            </a:r>
            <a:endParaRPr kumimoji="1" lang="en-US" altLang="zh-CN" dirty="0" smtClean="0">
              <a:latin typeface="Times New Roman" charset="0"/>
              <a:ea typeface="黑体" charset="0"/>
            </a:endParaRPr>
          </a:p>
          <a:p>
            <a:pPr>
              <a:buNone/>
            </a:pPr>
            <a:r>
              <a:rPr kumimoji="1" lang="en-US" altLang="zh-CN" dirty="0">
                <a:latin typeface="Times New Roman" charset="0"/>
                <a:ea typeface="黑体" charset="0"/>
              </a:rPr>
              <a:t>	</a:t>
            </a:r>
            <a:r>
              <a:rPr kumimoji="1" lang="zh-CN" altLang="en-US" dirty="0" smtClean="0">
                <a:latin typeface="Times New Roman" charset="0"/>
                <a:ea typeface="黑体" charset="0"/>
              </a:rPr>
              <a:t>复杂度得到保证。</a:t>
            </a:r>
            <a:endParaRPr kumimoji="1"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696491" y="2991092"/>
            <a:ext cx="245820" cy="77850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60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IDA*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A*</a:t>
            </a:r>
            <a:r>
              <a:rPr kumimoji="1" lang="zh-CN" altLang="en-US" dirty="0" smtClean="0"/>
              <a:t>遇上迭代加深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传统的迭代加深是当搜索深度大于限制时候退出，我们可以改为状态的</a:t>
            </a:r>
            <a:r>
              <a:rPr kumimoji="1" lang="en-US" altLang="zh-CN" dirty="0" smtClean="0"/>
              <a:t>f(n)</a:t>
            </a:r>
            <a:r>
              <a:rPr kumimoji="1" lang="zh-CN" altLang="en-US" dirty="0" smtClean="0"/>
              <a:t>值大于限制时退出</a:t>
            </a:r>
            <a:endParaRPr kumimoji="1" lang="en-US" altLang="zh-CN" dirty="0" smtClean="0"/>
          </a:p>
          <a:p>
            <a:r>
              <a:rPr kumimoji="1" lang="zh-CN" altLang="en-US" dirty="0" smtClean="0"/>
              <a:t>下一次限制值为上次搜索中遇到值中最小的那个（或更多一点？）</a:t>
            </a:r>
            <a:endParaRPr kumimoji="1" lang="en-US" altLang="zh-CN" dirty="0" smtClean="0"/>
          </a:p>
          <a:p>
            <a:r>
              <a:rPr kumimoji="1" lang="en-US" altLang="en-US" dirty="0" smtClean="0"/>
              <a:t>不需要散列表、优先队列，好写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72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</a:t>
            </a:r>
            <a:r>
              <a:rPr kumimoji="1" lang="zh-CN" altLang="en-US" dirty="0" smtClean="0"/>
              <a:t>短路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反向求所有点到终点的最短路，其长度作为该点估价函数</a:t>
            </a:r>
            <a:r>
              <a:rPr kumimoji="1" lang="en-US" altLang="zh-CN" dirty="0" smtClean="0"/>
              <a:t>h(n)</a:t>
            </a:r>
          </a:p>
          <a:p>
            <a:r>
              <a:rPr kumimoji="1" lang="zh-CN" altLang="en-US" dirty="0" smtClean="0"/>
              <a:t>显然，</a:t>
            </a:r>
            <a:r>
              <a:rPr kumimoji="1" lang="en-US" altLang="zh-CN" dirty="0" smtClean="0"/>
              <a:t>h(n) = h*(n)</a:t>
            </a:r>
            <a:r>
              <a:rPr kumimoji="1" lang="zh-CN" altLang="en-US" dirty="0" smtClean="0"/>
              <a:t>，第一次终点被扩展的时候当时是最短路。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如果我们不结束算法，那么第二次呢？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不能更新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表中的状态，应该插入新的状态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每个状态只有前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次扩展可能有用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640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路径搜索</a:t>
            </a:r>
            <a:endParaRPr kumimoji="1" lang="zh-CN" altLang="en-US" dirty="0"/>
          </a:p>
        </p:txBody>
      </p:sp>
      <p:pic>
        <p:nvPicPr>
          <p:cNvPr id="4" name="内容占位符 3" descr="屏幕快照 2016-05-02 下午1.38.3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-1099" r="1756" b="23405"/>
          <a:stretch/>
        </p:blipFill>
        <p:spPr>
          <a:xfrm>
            <a:off x="1010296" y="1208730"/>
            <a:ext cx="7108302" cy="4035924"/>
          </a:xfrm>
        </p:spPr>
      </p:pic>
      <p:sp>
        <p:nvSpPr>
          <p:cNvPr id="9" name="文本框 8"/>
          <p:cNvSpPr txBox="1"/>
          <p:nvPr/>
        </p:nvSpPr>
        <p:spPr>
          <a:xfrm>
            <a:off x="1010296" y="5592647"/>
            <a:ext cx="7108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本届智能体中路径结算规则复杂，如何能得到较优的路径？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304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智能体移动结算</a:t>
            </a:r>
            <a:endParaRPr kumimoji="1" lang="zh-CN" altLang="en-US" dirty="0"/>
          </a:p>
        </p:txBody>
      </p:sp>
      <p:pic>
        <p:nvPicPr>
          <p:cNvPr id="4" name="内容占位符 3" descr="屏幕快照 2016-05-02 下午1.46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699" b="-32699"/>
          <a:stretch>
            <a:fillRect/>
          </a:stretch>
        </p:blipFill>
        <p:spPr>
          <a:xfrm>
            <a:off x="457200" y="657801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457200" y="4578407"/>
            <a:ext cx="8695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每回合单位可移动距离不大</a:t>
            </a:r>
            <a:r>
              <a:rPr kumimoji="1" lang="en-US" altLang="zh-CN" sz="2800" dirty="0" smtClean="0"/>
              <a:t>(dis</a:t>
            </a:r>
            <a:r>
              <a:rPr kumimoji="1" lang="en-US" altLang="zh-CN" sz="2800" baseline="30000" dirty="0" smtClean="0"/>
              <a:t>2 </a:t>
            </a:r>
            <a:r>
              <a:rPr kumimoji="1" lang="en-US" altLang="zh-CN" sz="2800" dirty="0" smtClean="0"/>
              <a:t>&lt; 36)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checkOnLine</a:t>
            </a:r>
            <a:r>
              <a:rPr kumimoji="1" lang="zh-CN" altLang="en-US" sz="2800" dirty="0" smtClean="0"/>
              <a:t>判断方法是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首尾</a:t>
            </a:r>
            <a:r>
              <a:rPr kumimoji="1" lang="zh-CN" altLang="en-US" sz="2800" dirty="0" smtClean="0"/>
              <a:t>两个</a:t>
            </a:r>
            <a:r>
              <a:rPr kumimoji="1" lang="zh-CN" altLang="en-US" sz="2800" dirty="0" smtClean="0"/>
              <a:t>格中</a:t>
            </a:r>
            <a:r>
              <a:rPr kumimoji="1" lang="zh-CN" altLang="en-US" sz="2800" dirty="0" smtClean="0"/>
              <a:t>点的连线</a:t>
            </a:r>
            <a:r>
              <a:rPr kumimoji="1" lang="zh-CN" altLang="en-US" sz="2800" dirty="0" smtClean="0"/>
              <a:t>是否</a:t>
            </a:r>
            <a:r>
              <a:rPr kumimoji="1" lang="zh-CN" altLang="en-US" sz="2800" dirty="0" smtClean="0"/>
              <a:t>与</a:t>
            </a:r>
            <a:r>
              <a:rPr kumimoji="1" lang="zh-CN" altLang="en-US" sz="2800" dirty="0" smtClean="0"/>
              <a:t>中间所有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*</a:t>
            </a: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格子相交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冲突处理机制保证己方不会互相卡住，撞到敌人会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081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优秀选手思路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67970"/>
          </a:xfrm>
        </p:spPr>
        <p:txBody>
          <a:bodyPr/>
          <a:lstStyle/>
          <a:p>
            <a:r>
              <a:rPr kumimoji="1" lang="zh-CN" altLang="en-US" dirty="0" smtClean="0"/>
              <a:t>由于速度不大</a:t>
            </a:r>
            <a:r>
              <a:rPr kumimoji="1" lang="en-US" altLang="zh-CN" dirty="0" smtClean="0"/>
              <a:t>，</a:t>
            </a:r>
            <a:r>
              <a:rPr kumimoji="1" lang="zh-CN" altLang="en-US" dirty="0" smtClean="0"/>
              <a:t>路径可以预处理出来，但是这样就无法判断障碍，容易与敌人相撞。</a:t>
            </a:r>
            <a:endParaRPr kumimoji="1" lang="en-US" altLang="zh-CN" dirty="0" smtClean="0"/>
          </a:p>
        </p:txBody>
      </p:sp>
      <p:pic>
        <p:nvPicPr>
          <p:cNvPr id="4" name="图片 3" descr="Cache_4be22e90b9251e45.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31" y="2868171"/>
            <a:ext cx="2577954" cy="29548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6384" y="2914155"/>
            <a:ext cx="488882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dirty="0"/>
              <a:t>其实整个路径递推式可以看成多段直线连接，预处理出“直线可达点”和直线可达时“必经和选经点”，再</a:t>
            </a:r>
            <a:r>
              <a:rPr kumimoji="1" lang="en-US" altLang="zh-CN" sz="2800" dirty="0" err="1"/>
              <a:t>spfa</a:t>
            </a:r>
            <a:r>
              <a:rPr kumimoji="1" lang="zh-CN" altLang="en-US" sz="2800" dirty="0"/>
              <a:t>或</a:t>
            </a:r>
            <a:r>
              <a:rPr kumimoji="1" lang="en-US" altLang="zh-CN" sz="2800" dirty="0" err="1"/>
              <a:t>dijkstra</a:t>
            </a:r>
            <a:r>
              <a:rPr kumimoji="1" lang="zh-CN" altLang="en-US" sz="2800" dirty="0"/>
              <a:t>求最短路效果很好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pPr algn="just"/>
            <a:endParaRPr kumimoji="1" lang="en-US" altLang="zh-CN" sz="2800" dirty="0"/>
          </a:p>
          <a:p>
            <a:pPr algn="just"/>
            <a:r>
              <a:rPr kumimoji="1" lang="zh-CN" altLang="en-US" sz="2800" dirty="0" smtClean="0"/>
              <a:t>  </a:t>
            </a: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—</a:t>
            </a:r>
            <a:r>
              <a:rPr kumimoji="1" lang="en-US" altLang="zh-CN" sz="2800" dirty="0"/>
              <a:t>—</a:t>
            </a:r>
            <a:r>
              <a:rPr kumimoji="1" lang="zh-CN" altLang="en-US" sz="2800" dirty="0"/>
              <a:t>智能体优秀选手秦岳</a:t>
            </a:r>
          </a:p>
        </p:txBody>
      </p:sp>
    </p:spTree>
    <p:extLst>
      <p:ext uri="{BB962C8B-B14F-4D97-AF65-F5344CB8AC3E}">
        <p14:creationId xmlns:p14="http://schemas.microsoft.com/office/powerpoint/2010/main" val="291604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优秀选手思路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到达</a:t>
            </a:r>
            <a:r>
              <a:rPr kumimoji="1" lang="zh-CN" altLang="en-US" dirty="0" smtClean="0"/>
              <a:t>最终目标的路径需要每回合路径拼凑起来，我最终很粗暴地使用带障碍的曼哈顿距离和欧拉距离加权的方式，取得了不错的效果。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									</a:t>
            </a:r>
            <a:r>
              <a:rPr kumimoji="1" lang="zh-CN" altLang="zh-CN" dirty="0" smtClean="0"/>
              <a:t>——</a:t>
            </a:r>
            <a:r>
              <a:rPr kumimoji="1" lang="zh-CN" altLang="en-US" dirty="0" smtClean="0"/>
              <a:t>优秀选手邹旭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61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博弈搜索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简单博弈游戏模型：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双人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一人一步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信息完全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决策过程无随机因素</a:t>
            </a:r>
            <a:endParaRPr kumimoji="1" lang="en-US" altLang="zh-CN" dirty="0" smtClean="0"/>
          </a:p>
          <a:p>
            <a:r>
              <a:rPr kumimoji="1" lang="zh-CN" altLang="en-US" dirty="0"/>
              <a:t>策梅洛定理：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此种</a:t>
            </a:r>
            <a:r>
              <a:rPr kumimoji="1" lang="zh-CN" altLang="en-US" dirty="0"/>
              <a:t>情形下，必有一人有不败</a:t>
            </a:r>
            <a:r>
              <a:rPr kumimoji="1" lang="zh-CN" altLang="en-US" dirty="0" smtClean="0"/>
              <a:t>策略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关键是你找得出来么？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842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决策树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我们不妨使用搜索的方式枚举尽两人的决策，形成一颗决策树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如果能枚举完所有可能，当然能计算出最优策略</a:t>
            </a:r>
            <a:endParaRPr kumimoji="1" lang="en-US" altLang="zh-CN" dirty="0" smtClean="0"/>
          </a:p>
          <a:p>
            <a:r>
              <a:rPr kumimoji="1" lang="zh-CN" altLang="en-US" dirty="0" smtClean="0"/>
              <a:t>即使</a:t>
            </a:r>
            <a:r>
              <a:rPr kumimoji="1" lang="zh-CN" altLang="en-US" dirty="0"/>
              <a:t>是中国象棋一盘棋平均走</a:t>
            </a:r>
            <a:r>
              <a:rPr kumimoji="1" lang="en-US" altLang="zh-CN" dirty="0"/>
              <a:t>50</a:t>
            </a:r>
            <a:r>
              <a:rPr kumimoji="1" lang="zh-CN" altLang="en-US" dirty="0"/>
              <a:t>步，总状态数约为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161</a:t>
            </a:r>
            <a:r>
              <a:rPr kumimoji="1" lang="zh-CN" altLang="en-US" dirty="0"/>
              <a:t>次方。</a:t>
            </a:r>
          </a:p>
          <a:p>
            <a:r>
              <a:rPr kumimoji="1" lang="zh-CN" altLang="en-US" dirty="0"/>
              <a:t>假设</a:t>
            </a:r>
            <a:r>
              <a:rPr kumimoji="1" lang="en-US" altLang="zh-CN" dirty="0"/>
              <a:t>1</a:t>
            </a:r>
            <a:r>
              <a:rPr kumimoji="1" lang="zh-CN" altLang="en-US" dirty="0"/>
              <a:t>毫微秒走一步，约需</a:t>
            </a:r>
            <a:r>
              <a:rPr kumimoji="1" lang="en-US" altLang="zh-CN" dirty="0"/>
              <a:t>10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145</a:t>
            </a:r>
            <a:r>
              <a:rPr kumimoji="1" lang="zh-CN" altLang="en-US" dirty="0"/>
              <a:t>次方年</a:t>
            </a:r>
            <a:r>
              <a:rPr lang="zh-CN" altLang="en-US" dirty="0">
                <a:latin typeface="Times New Roman" charset="0"/>
                <a:ea typeface="黑体" charset="0"/>
              </a:rPr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57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简介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7646" y="1625049"/>
            <a:ext cx="3839154" cy="2875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>
                <a:latin typeface="+mn-ea"/>
                <a:cs typeface="Adobe 黑体 Std R"/>
              </a:rPr>
              <a:t>搜索是人工智能中的一类基础问题</a:t>
            </a:r>
            <a:endParaRPr kumimoji="1" lang="en-US" altLang="zh-CN" sz="2800" dirty="0">
              <a:latin typeface="+mn-ea"/>
              <a:cs typeface="Adobe 黑体 Std R"/>
            </a:endParaRPr>
          </a:p>
          <a:p>
            <a:r>
              <a:rPr kumimoji="1" lang="zh-CN" altLang="en-US" sz="2800" dirty="0" smtClean="0">
                <a:latin typeface="+mn-ea"/>
                <a:cs typeface="Adobe 黑体 Std R"/>
              </a:rPr>
              <a:t>适用范围广</a:t>
            </a:r>
            <a:endParaRPr kumimoji="1" lang="en-US" altLang="zh-CN" sz="2800" dirty="0" smtClean="0">
              <a:latin typeface="+mn-ea"/>
              <a:cs typeface="Adobe 黑体 Std R"/>
            </a:endParaRPr>
          </a:p>
          <a:p>
            <a:r>
              <a:rPr kumimoji="1" lang="zh-CN" altLang="en-US" sz="2800" dirty="0" smtClean="0">
                <a:latin typeface="+mn-ea"/>
                <a:cs typeface="Adobe 黑体 Std R"/>
              </a:rPr>
              <a:t>思路简单直接</a:t>
            </a:r>
            <a:endParaRPr kumimoji="1" lang="en-US" altLang="zh-CN" sz="2800" dirty="0" smtClean="0">
              <a:latin typeface="+mn-ea"/>
              <a:cs typeface="Adobe 黑体 Std R"/>
            </a:endParaRPr>
          </a:p>
          <a:p>
            <a:r>
              <a:rPr kumimoji="1" lang="zh-CN" altLang="en-US" sz="2800" dirty="0" smtClean="0">
                <a:latin typeface="+mn-ea"/>
                <a:cs typeface="Adobe 黑体 Std R"/>
              </a:rPr>
              <a:t>几乎不需要数据</a:t>
            </a:r>
            <a:endParaRPr kumimoji="1" lang="en-US" altLang="zh-CN" sz="2800" dirty="0" smtClean="0">
              <a:latin typeface="+mn-ea"/>
              <a:cs typeface="黑体"/>
            </a:endParaRPr>
          </a:p>
        </p:txBody>
      </p:sp>
      <p:pic>
        <p:nvPicPr>
          <p:cNvPr id="4" name="图片 3" descr="b5e0ffc3a5f6467d8e4a2f6ddd371d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19" y="1600200"/>
            <a:ext cx="3867611" cy="2631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6024" y="4501002"/>
            <a:ext cx="6672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黑体"/>
                <a:ea typeface="黑体"/>
                <a:cs typeface="黑体"/>
              </a:rPr>
              <a:t>何时选择搜索？</a:t>
            </a:r>
            <a:endParaRPr kumimoji="1" lang="en-US" altLang="zh-CN" sz="2400" dirty="0">
              <a:latin typeface="黑体"/>
              <a:ea typeface="黑体"/>
              <a:cs typeface="黑体"/>
            </a:endParaRPr>
          </a:p>
          <a:p>
            <a:endParaRPr kumimoji="1"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问题情况复杂，结构不良，建模十分困难。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问题证明是</a:t>
            </a:r>
            <a:r>
              <a:rPr kumimoji="1" lang="en-US" altLang="zh-CN" dirty="0" smtClean="0"/>
              <a:t>NPC</a:t>
            </a:r>
            <a:r>
              <a:rPr kumimoji="1" lang="zh-CN" altLang="en-US" dirty="0" smtClean="0"/>
              <a:t>的，找不到有效解法，只能进行搜索。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…</a:t>
            </a:r>
            <a:r>
              <a:rPr kumimoji="1" lang="en-US" altLang="zh-CN" dirty="0" smtClean="0"/>
              <a:t>…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这题不会做了，</a:t>
            </a:r>
            <a:r>
              <a:rPr lang="en-US" altLang="zh-CN" dirty="0"/>
              <a:t>(</a:t>
            </a:r>
            <a:r>
              <a:rPr lang="zh-CN" altLang="en-US" dirty="0"/>
              <a:t>＞</a:t>
            </a:r>
            <a:r>
              <a:rPr lang="en-US" altLang="zh-CN" dirty="0"/>
              <a:t>﹏</a:t>
            </a:r>
            <a:r>
              <a:rPr lang="zh-CN" altLang="en-US" dirty="0"/>
              <a:t>＜</a:t>
            </a:r>
            <a:r>
              <a:rPr lang="en-US" altLang="zh-CN" dirty="0"/>
              <a:t>)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71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极大极小搜索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假设我们有一个对当前局势的估计函数，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F(n)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表示对游戏先手有利，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对后手有利</a:t>
            </a:r>
            <a:endParaRPr kumimoji="1" lang="en-US" altLang="zh-CN" dirty="0"/>
          </a:p>
          <a:p>
            <a:r>
              <a:rPr kumimoji="1" lang="zh-CN" altLang="en-US" dirty="0" smtClean="0"/>
              <a:t>在搜索决策的时候，到达某个深度停止搜索，并返回估计值。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轮到先手走的节点</a:t>
            </a:r>
            <a:r>
              <a:rPr kumimoji="1" lang="en-US" altLang="zh-CN" dirty="0" smtClean="0"/>
              <a:t>(MAX</a:t>
            </a:r>
            <a:r>
              <a:rPr kumimoji="1" lang="zh-CN" altLang="en-US" dirty="0" smtClean="0"/>
              <a:t>节点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，从后续节点中寻找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值最大的那个作为自己的估计值。轮到后手走的节点</a:t>
            </a:r>
            <a:r>
              <a:rPr kumimoji="1" lang="en-US" altLang="zh-CN" dirty="0" smtClean="0"/>
              <a:t>(MIN</a:t>
            </a:r>
            <a:r>
              <a:rPr kumimoji="1" lang="zh-CN" altLang="en-US" dirty="0" smtClean="0"/>
              <a:t>节点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，则寻找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值最小的。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89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极大极小搜索</a:t>
            </a:r>
            <a:endParaRPr kumimoji="1" lang="zh-CN" alt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57200" y="1417638"/>
            <a:ext cx="8229044" cy="5039256"/>
            <a:chOff x="3495" y="3165"/>
            <a:chExt cx="5462" cy="3195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5415" y="3195"/>
              <a:ext cx="585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s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5415" y="4260"/>
              <a:ext cx="510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B</a:t>
              </a:r>
              <a:endParaRPr kumimoji="1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4140" y="4245"/>
              <a:ext cx="510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A</a:t>
              </a:r>
              <a:endParaRPr kumimoji="1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6675" y="4260"/>
              <a:ext cx="510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C</a:t>
              </a:r>
              <a:endParaRPr kumimoji="1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110" y="5340"/>
              <a:ext cx="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E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555" y="5340"/>
              <a:ext cx="435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D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635" y="5340"/>
              <a:ext cx="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F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5235" y="5325"/>
              <a:ext cx="435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G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5820" y="5325"/>
              <a:ext cx="435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H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450" y="5325"/>
              <a:ext cx="435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I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40" y="5325"/>
              <a:ext cx="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J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495" y="5805"/>
              <a:ext cx="4245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   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(</a:t>
              </a: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9)   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 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(</a:t>
              </a: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-6)   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   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(</a:t>
              </a: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0)   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   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 </a:t>
              </a: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(0)  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  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  </a:t>
              </a: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(-2) 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  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   </a:t>
              </a: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(-4)  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  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   </a:t>
              </a: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(-3)</a:t>
              </a:r>
              <a:endParaRPr kumimoji="1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575" y="4260"/>
              <a:ext cx="840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(-6)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865" y="4275"/>
              <a:ext cx="840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(-2)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155" y="4290"/>
              <a:ext cx="840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(-4)</a:t>
              </a:r>
              <a:endParaRPr kumimoji="1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700" y="3630"/>
              <a:ext cx="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4395" y="3615"/>
              <a:ext cx="129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5730" y="3630"/>
              <a:ext cx="1185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4305" y="4740"/>
              <a:ext cx="105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780" y="4740"/>
              <a:ext cx="615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440" y="4725"/>
              <a:ext cx="420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5445" y="4740"/>
              <a:ext cx="24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715" y="4740"/>
              <a:ext cx="33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6660" y="4755"/>
              <a:ext cx="27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6945" y="4755"/>
              <a:ext cx="405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7635" y="5295"/>
              <a:ext cx="840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MAX</a:t>
              </a:r>
              <a:endParaRPr kumimoji="1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7307" y="4530"/>
              <a:ext cx="1650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MIN </a:t>
              </a:r>
              <a:r>
                <a:rPr kumimoji="1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取极小值层</a:t>
              </a:r>
              <a:endParaRPr kumimoji="1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6825" y="3195"/>
              <a:ext cx="1845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MAX </a:t>
              </a:r>
              <a:r>
                <a:rPr kumimoji="1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取极大值层</a:t>
              </a:r>
              <a:endParaRPr kumimoji="1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6045" y="3165"/>
              <a:ext cx="840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(-2)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6045" y="3360"/>
              <a:ext cx="840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d=0</a:t>
              </a:r>
              <a:endParaRPr kumimoji="1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10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α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β剪枝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极大极小搜索中，实际上有部分搜索是不必要的。</a:t>
            </a:r>
            <a:endParaRPr kumimoji="1" lang="en-US" altLang="zh-CN" dirty="0" smtClean="0"/>
          </a:p>
          <a:p>
            <a:r>
              <a:rPr kumimoji="1" lang="el-GR" altLang="zh-CN" dirty="0" smtClean="0"/>
              <a:t>α</a:t>
            </a:r>
            <a:r>
              <a:rPr kumimoji="1" lang="zh-CN" altLang="en-US" dirty="0" smtClean="0"/>
              <a:t>：若搜索某</a:t>
            </a:r>
            <a:r>
              <a:rPr kumimoji="1" lang="en-US" altLang="zh-CN" b="1" u="sng" dirty="0" smtClean="0">
                <a:latin typeface="黑体"/>
                <a:ea typeface="黑体"/>
                <a:cs typeface="黑体"/>
              </a:rPr>
              <a:t>MIN</a:t>
            </a:r>
            <a:r>
              <a:rPr kumimoji="1" lang="zh-CN" altLang="en-US" b="1" u="sng" dirty="0" smtClean="0">
                <a:latin typeface="黑体"/>
                <a:ea typeface="黑体"/>
                <a:cs typeface="黑体"/>
              </a:rPr>
              <a:t>节点</a:t>
            </a:r>
            <a:r>
              <a:rPr kumimoji="1" lang="zh-CN" altLang="en-US" dirty="0" smtClean="0"/>
              <a:t>的后续节点时</a:t>
            </a:r>
            <a:r>
              <a:rPr kumimoji="1" lang="zh-CN" altLang="zh-CN" dirty="0" smtClean="0"/>
              <a:t>,</a:t>
            </a:r>
            <a:r>
              <a:rPr kumimoji="1" lang="zh-CN" altLang="en-US" dirty="0" smtClean="0"/>
              <a:t>发现目前的值已经</a:t>
            </a:r>
            <a:r>
              <a:rPr kumimoji="1" lang="zh-CN" altLang="en-US" b="1" u="sng" dirty="0" smtClean="0">
                <a:latin typeface="黑体"/>
                <a:ea typeface="黑体"/>
                <a:cs typeface="黑体"/>
              </a:rPr>
              <a:t>小于</a:t>
            </a:r>
            <a:r>
              <a:rPr kumimoji="1" lang="zh-CN" altLang="en-US" dirty="0" smtClean="0"/>
              <a:t>某</a:t>
            </a:r>
            <a:r>
              <a:rPr kumimoji="1" lang="zh-CN" altLang="en-US" b="1" u="sng" dirty="0" smtClean="0">
                <a:latin typeface="黑体"/>
                <a:ea typeface="黑体"/>
                <a:cs typeface="黑体"/>
              </a:rPr>
              <a:t>祖先</a:t>
            </a:r>
            <a:r>
              <a:rPr kumimoji="1" lang="en-US" altLang="zh-CN" b="1" u="sng" dirty="0" smtClean="0">
                <a:latin typeface="黑体"/>
                <a:ea typeface="黑体"/>
                <a:cs typeface="黑体"/>
              </a:rPr>
              <a:t>MAX</a:t>
            </a:r>
            <a:r>
              <a:rPr kumimoji="1" lang="zh-CN" altLang="en-US" b="1" u="sng" dirty="0" smtClean="0">
                <a:latin typeface="黑体"/>
                <a:ea typeface="黑体"/>
                <a:cs typeface="黑体"/>
              </a:rPr>
              <a:t>节点</a:t>
            </a:r>
            <a:r>
              <a:rPr kumimoji="1" lang="zh-CN" altLang="en-US" dirty="0" smtClean="0"/>
              <a:t>目前的值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β：</a:t>
            </a:r>
            <a:r>
              <a:rPr kumimoji="1" lang="zh-CN" altLang="en-US" dirty="0"/>
              <a:t>若搜索某</a:t>
            </a:r>
            <a:r>
              <a:rPr kumimoji="1" lang="en-US" altLang="zh-CN" b="1" u="sng" dirty="0" smtClean="0">
                <a:latin typeface="黑体"/>
                <a:ea typeface="黑体"/>
                <a:cs typeface="黑体"/>
              </a:rPr>
              <a:t>MAX</a:t>
            </a:r>
            <a:r>
              <a:rPr kumimoji="1" lang="zh-CN" altLang="en-US" b="1" u="sng" dirty="0" smtClean="0">
                <a:latin typeface="黑体"/>
                <a:ea typeface="黑体"/>
                <a:cs typeface="黑体"/>
              </a:rPr>
              <a:t>节</a:t>
            </a:r>
            <a:r>
              <a:rPr kumimoji="1" lang="zh-CN" altLang="en-US" b="1" u="sng" dirty="0">
                <a:latin typeface="黑体"/>
                <a:ea typeface="黑体"/>
                <a:cs typeface="黑体"/>
              </a:rPr>
              <a:t>点</a:t>
            </a:r>
            <a:r>
              <a:rPr kumimoji="1" lang="zh-CN" altLang="en-US" dirty="0"/>
              <a:t>的后续节点时</a:t>
            </a:r>
            <a:r>
              <a:rPr kumimoji="1" lang="zh-CN" altLang="zh-CN" dirty="0"/>
              <a:t>,</a:t>
            </a:r>
            <a:r>
              <a:rPr kumimoji="1" lang="zh-CN" altLang="en-US" dirty="0"/>
              <a:t>发现</a:t>
            </a:r>
            <a:r>
              <a:rPr kumimoji="1" lang="zh-CN" altLang="en-US" dirty="0" smtClean="0"/>
              <a:t>目前的值已经</a:t>
            </a:r>
            <a:r>
              <a:rPr kumimoji="1" lang="zh-CN" altLang="en-US" b="1" u="sng" dirty="0" smtClean="0">
                <a:latin typeface="黑体"/>
                <a:ea typeface="黑体"/>
                <a:cs typeface="黑体"/>
              </a:rPr>
              <a:t>大于</a:t>
            </a:r>
            <a:r>
              <a:rPr kumimoji="1" lang="zh-CN" altLang="en-US" dirty="0"/>
              <a:t>某</a:t>
            </a:r>
            <a:r>
              <a:rPr kumimoji="1" lang="zh-CN" altLang="en-US" b="1" u="sng" dirty="0">
                <a:latin typeface="黑体"/>
                <a:ea typeface="黑体"/>
                <a:cs typeface="黑体"/>
              </a:rPr>
              <a:t>祖先</a:t>
            </a:r>
            <a:r>
              <a:rPr kumimoji="1" lang="en-US" altLang="zh-CN" b="1" u="sng" dirty="0" smtClean="0">
                <a:latin typeface="黑体"/>
                <a:ea typeface="黑体"/>
                <a:cs typeface="黑体"/>
              </a:rPr>
              <a:t>MIN</a:t>
            </a:r>
            <a:r>
              <a:rPr kumimoji="1" lang="zh-CN" altLang="en-US" b="1" u="sng" dirty="0" smtClean="0">
                <a:latin typeface="黑体"/>
                <a:ea typeface="黑体"/>
                <a:cs typeface="黑体"/>
              </a:rPr>
              <a:t>节点</a:t>
            </a:r>
            <a:r>
              <a:rPr kumimoji="1" lang="zh-CN" altLang="en-US" dirty="0"/>
              <a:t>目前的值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39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α</a:t>
            </a:r>
            <a:r>
              <a:rPr kumimoji="1" lang="en-US" altLang="zh-CN" dirty="0"/>
              <a:t>-</a:t>
            </a:r>
            <a:r>
              <a:rPr kumimoji="1" lang="zh-CN" altLang="en-US" dirty="0"/>
              <a:t>β剪枝</a:t>
            </a: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21693" y="1670777"/>
            <a:ext cx="8946304" cy="4240272"/>
            <a:chOff x="1736" y="4211"/>
            <a:chExt cx="8203" cy="3705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5874" y="4361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3624" y="5096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7824" y="511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569" y="5966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314" y="5981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8799" y="5981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484" y="5966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139" y="6686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2799" y="6686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294" y="6686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5934" y="6686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4044" y="6686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5049" y="6686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6849" y="6686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7779" y="667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8499" y="6686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9174" y="667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869" y="7421"/>
              <a:ext cx="150" cy="1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229" y="7421"/>
              <a:ext cx="150" cy="1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04" y="7421"/>
              <a:ext cx="150" cy="1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949" y="7421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294" y="7421"/>
              <a:ext cx="150" cy="1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624" y="7421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4014" y="7421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374" y="7436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4704" y="7436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5034" y="7436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5409" y="7436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5769" y="7436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6114" y="7436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459" y="7436"/>
              <a:ext cx="150" cy="1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6864" y="7436"/>
              <a:ext cx="150" cy="1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7269" y="7436"/>
              <a:ext cx="150" cy="1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7644" y="7436"/>
              <a:ext cx="150" cy="1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8004" y="7436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8349" y="7436"/>
              <a:ext cx="150" cy="1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8694" y="7436"/>
              <a:ext cx="150" cy="1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9384" y="7436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9024" y="7436"/>
              <a:ext cx="150" cy="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H="1">
              <a:off x="1929" y="6836"/>
              <a:ext cx="27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2214" y="6851"/>
              <a:ext cx="105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9249" y="6851"/>
              <a:ext cx="21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9099" y="6836"/>
              <a:ext cx="15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H="1">
              <a:off x="8439" y="6836"/>
              <a:ext cx="135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8589" y="6836"/>
              <a:ext cx="18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H="1">
              <a:off x="7719" y="6836"/>
              <a:ext cx="135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7869" y="6821"/>
              <a:ext cx="210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6924" y="6851"/>
              <a:ext cx="15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6939" y="6866"/>
              <a:ext cx="405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 flipH="1">
              <a:off x="6534" y="6866"/>
              <a:ext cx="39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 flipH="1">
              <a:off x="5844" y="6851"/>
              <a:ext cx="165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6009" y="6836"/>
              <a:ext cx="195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H="1">
              <a:off x="2679" y="6851"/>
              <a:ext cx="18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2859" y="6851"/>
              <a:ext cx="165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3369" y="6836"/>
              <a:ext cx="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 flipH="1">
              <a:off x="4089" y="6836"/>
              <a:ext cx="3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>
              <a:off x="4119" y="6836"/>
              <a:ext cx="33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 flipH="1">
              <a:off x="3699" y="6836"/>
              <a:ext cx="42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 flipH="1">
              <a:off x="5109" y="6851"/>
              <a:ext cx="15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5124" y="6851"/>
              <a:ext cx="36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flipH="1">
              <a:off x="4779" y="6851"/>
              <a:ext cx="345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5949" y="4511"/>
              <a:ext cx="195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3699" y="4511"/>
              <a:ext cx="225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flipH="1">
              <a:off x="2544" y="5261"/>
              <a:ext cx="1155" cy="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3699" y="5261"/>
              <a:ext cx="945" cy="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7389" y="5261"/>
              <a:ext cx="51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73" name="Line 68"/>
            <p:cNvSpPr>
              <a:spLocks noChangeShapeType="1"/>
            </p:cNvSpPr>
            <p:nvPr/>
          </p:nvSpPr>
          <p:spPr bwMode="auto">
            <a:xfrm>
              <a:off x="7899" y="5261"/>
              <a:ext cx="975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 flipH="1">
              <a:off x="2214" y="6116"/>
              <a:ext cx="345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2544" y="6116"/>
              <a:ext cx="33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4644" y="6116"/>
              <a:ext cx="138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 flipH="1">
              <a:off x="3369" y="6116"/>
              <a:ext cx="1275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 flipH="1">
              <a:off x="4119" y="6116"/>
              <a:ext cx="525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79" name="Line 74"/>
            <p:cNvSpPr>
              <a:spLocks noChangeShapeType="1"/>
            </p:cNvSpPr>
            <p:nvPr/>
          </p:nvSpPr>
          <p:spPr bwMode="auto">
            <a:xfrm>
              <a:off x="4644" y="6116"/>
              <a:ext cx="48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0" name="Line 75"/>
            <p:cNvSpPr>
              <a:spLocks noChangeShapeType="1"/>
            </p:cNvSpPr>
            <p:nvPr/>
          </p:nvSpPr>
          <p:spPr bwMode="auto">
            <a:xfrm flipH="1">
              <a:off x="6924" y="6131"/>
              <a:ext cx="465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>
              <a:off x="7389" y="6131"/>
              <a:ext cx="465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 flipH="1">
              <a:off x="8589" y="6131"/>
              <a:ext cx="285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8874" y="6131"/>
              <a:ext cx="375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1736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0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2124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5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Text Box 81"/>
            <p:cNvSpPr txBox="1">
              <a:spLocks noChangeArrowheads="1"/>
            </p:cNvSpPr>
            <p:nvPr/>
          </p:nvSpPr>
          <p:spPr bwMode="auto">
            <a:xfrm>
              <a:off x="2499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-3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Text Box 82"/>
            <p:cNvSpPr txBox="1">
              <a:spLocks noChangeArrowheads="1"/>
            </p:cNvSpPr>
            <p:nvPr/>
          </p:nvSpPr>
          <p:spPr bwMode="auto">
            <a:xfrm>
              <a:off x="2814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3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Text Box 83"/>
            <p:cNvSpPr txBox="1">
              <a:spLocks noChangeArrowheads="1"/>
            </p:cNvSpPr>
            <p:nvPr/>
          </p:nvSpPr>
          <p:spPr bwMode="auto">
            <a:xfrm>
              <a:off x="3204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3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9" name="Text Box 84"/>
            <p:cNvSpPr txBox="1">
              <a:spLocks noChangeArrowheads="1"/>
            </p:cNvSpPr>
            <p:nvPr/>
          </p:nvSpPr>
          <p:spPr bwMode="auto">
            <a:xfrm>
              <a:off x="3474" y="7496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-3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Text Box 85"/>
            <p:cNvSpPr txBox="1">
              <a:spLocks noChangeArrowheads="1"/>
            </p:cNvSpPr>
            <p:nvPr/>
          </p:nvSpPr>
          <p:spPr bwMode="auto">
            <a:xfrm>
              <a:off x="3909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0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4269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2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4599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2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6009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3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5319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0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5649" y="7496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-2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4914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-3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6369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5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6759" y="7496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4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7194" y="7496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1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0" name="Text Box 95"/>
            <p:cNvSpPr txBox="1">
              <a:spLocks noChangeArrowheads="1"/>
            </p:cNvSpPr>
            <p:nvPr/>
          </p:nvSpPr>
          <p:spPr bwMode="auto">
            <a:xfrm>
              <a:off x="7509" y="7496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-3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1" name="Text Box 96"/>
            <p:cNvSpPr txBox="1">
              <a:spLocks noChangeArrowheads="1"/>
            </p:cNvSpPr>
            <p:nvPr/>
          </p:nvSpPr>
          <p:spPr bwMode="auto">
            <a:xfrm>
              <a:off x="7899" y="7496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0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2" name="Text Box 97"/>
            <p:cNvSpPr txBox="1">
              <a:spLocks noChangeArrowheads="1"/>
            </p:cNvSpPr>
            <p:nvPr/>
          </p:nvSpPr>
          <p:spPr bwMode="auto">
            <a:xfrm>
              <a:off x="8244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6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3" name="Text Box 98"/>
            <p:cNvSpPr txBox="1">
              <a:spLocks noChangeArrowheads="1"/>
            </p:cNvSpPr>
            <p:nvPr/>
          </p:nvSpPr>
          <p:spPr bwMode="auto">
            <a:xfrm>
              <a:off x="8619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8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4" name="Text Box 99"/>
            <p:cNvSpPr txBox="1">
              <a:spLocks noChangeArrowheads="1"/>
            </p:cNvSpPr>
            <p:nvPr/>
          </p:nvSpPr>
          <p:spPr bwMode="auto">
            <a:xfrm>
              <a:off x="8934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9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5" name="Text Box 100"/>
            <p:cNvSpPr txBox="1">
              <a:spLocks noChangeArrowheads="1"/>
            </p:cNvSpPr>
            <p:nvPr/>
          </p:nvSpPr>
          <p:spPr bwMode="auto">
            <a:xfrm>
              <a:off x="9279" y="7511"/>
              <a:ext cx="66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-3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8" name="Text Box 103"/>
            <p:cNvSpPr txBox="1">
              <a:spLocks noChangeArrowheads="1"/>
            </p:cNvSpPr>
            <p:nvPr/>
          </p:nvSpPr>
          <p:spPr bwMode="auto">
            <a:xfrm>
              <a:off x="1949" y="7156"/>
              <a:ext cx="615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2349" y="7156"/>
              <a:ext cx="615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8624" y="7149"/>
              <a:ext cx="99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8" name="Text Box 133"/>
            <p:cNvSpPr txBox="1">
              <a:spLocks noChangeArrowheads="1"/>
            </p:cNvSpPr>
            <p:nvPr/>
          </p:nvSpPr>
          <p:spPr bwMode="auto">
            <a:xfrm>
              <a:off x="6884" y="4216"/>
              <a:ext cx="1240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最佳走步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9" name="Line 134"/>
            <p:cNvSpPr>
              <a:spLocks noChangeShapeType="1"/>
            </p:cNvSpPr>
            <p:nvPr/>
          </p:nvSpPr>
          <p:spPr bwMode="auto">
            <a:xfrm>
              <a:off x="6624" y="4526"/>
              <a:ext cx="63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0" name="Text Box 135"/>
            <p:cNvSpPr txBox="1">
              <a:spLocks noChangeArrowheads="1"/>
            </p:cNvSpPr>
            <p:nvPr/>
          </p:nvSpPr>
          <p:spPr bwMode="auto">
            <a:xfrm>
              <a:off x="4824" y="4211"/>
              <a:ext cx="69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ﾋﾎﾌ�" charset="0"/>
                </a:rPr>
                <a:t>α</a:t>
              </a:r>
              <a:endParaRPr kumimoji="1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 rot="-5400000">
              <a:off x="4239" y="6386"/>
              <a:ext cx="150" cy="150"/>
              <a:chOff x="3825" y="7935"/>
              <a:chExt cx="150" cy="150"/>
            </a:xfrm>
          </p:grpSpPr>
          <p:sp>
            <p:nvSpPr>
              <p:cNvPr id="160" name="Line 140"/>
              <p:cNvSpPr>
                <a:spLocks noChangeShapeType="1"/>
              </p:cNvSpPr>
              <p:nvPr/>
            </p:nvSpPr>
            <p:spPr bwMode="auto">
              <a:xfrm flipV="1">
                <a:off x="3825" y="7935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61" name="Line 141"/>
              <p:cNvSpPr>
                <a:spLocks noChangeShapeType="1"/>
              </p:cNvSpPr>
              <p:nvPr/>
            </p:nvSpPr>
            <p:spPr bwMode="auto">
              <a:xfrm flipV="1">
                <a:off x="3870" y="7980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  <p:grpSp>
          <p:nvGrpSpPr>
            <p:cNvPr id="145" name="Group 142"/>
            <p:cNvGrpSpPr>
              <a:grpSpLocks/>
            </p:cNvGrpSpPr>
            <p:nvPr/>
          </p:nvGrpSpPr>
          <p:grpSpPr bwMode="auto">
            <a:xfrm>
              <a:off x="2874" y="7046"/>
              <a:ext cx="150" cy="150"/>
              <a:chOff x="3825" y="7935"/>
              <a:chExt cx="150" cy="150"/>
            </a:xfrm>
          </p:grpSpPr>
          <p:sp>
            <p:nvSpPr>
              <p:cNvPr id="158" name="Line 143"/>
              <p:cNvSpPr>
                <a:spLocks noChangeShapeType="1"/>
              </p:cNvSpPr>
              <p:nvPr/>
            </p:nvSpPr>
            <p:spPr bwMode="auto">
              <a:xfrm flipV="1">
                <a:off x="3825" y="7935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59" name="Line 144"/>
              <p:cNvSpPr>
                <a:spLocks noChangeShapeType="1"/>
              </p:cNvSpPr>
              <p:nvPr/>
            </p:nvSpPr>
            <p:spPr bwMode="auto">
              <a:xfrm flipV="1">
                <a:off x="3870" y="7980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  <p:grpSp>
          <p:nvGrpSpPr>
            <p:cNvPr id="146" name="Group 145"/>
            <p:cNvGrpSpPr>
              <a:grpSpLocks/>
            </p:cNvGrpSpPr>
            <p:nvPr/>
          </p:nvGrpSpPr>
          <p:grpSpPr bwMode="auto">
            <a:xfrm>
              <a:off x="4839" y="6326"/>
              <a:ext cx="150" cy="150"/>
              <a:chOff x="3825" y="7935"/>
              <a:chExt cx="150" cy="150"/>
            </a:xfrm>
          </p:grpSpPr>
          <p:sp>
            <p:nvSpPr>
              <p:cNvPr id="156" name="Line 146"/>
              <p:cNvSpPr>
                <a:spLocks noChangeShapeType="1"/>
              </p:cNvSpPr>
              <p:nvPr/>
            </p:nvSpPr>
            <p:spPr bwMode="auto">
              <a:xfrm flipV="1">
                <a:off x="3825" y="7935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57" name="Line 147"/>
              <p:cNvSpPr>
                <a:spLocks noChangeShapeType="1"/>
              </p:cNvSpPr>
              <p:nvPr/>
            </p:nvSpPr>
            <p:spPr bwMode="auto">
              <a:xfrm flipV="1">
                <a:off x="3870" y="7980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  <p:grpSp>
          <p:nvGrpSpPr>
            <p:cNvPr id="147" name="Group 148"/>
            <p:cNvGrpSpPr>
              <a:grpSpLocks/>
            </p:cNvGrpSpPr>
            <p:nvPr/>
          </p:nvGrpSpPr>
          <p:grpSpPr bwMode="auto">
            <a:xfrm>
              <a:off x="5304" y="6326"/>
              <a:ext cx="150" cy="150"/>
              <a:chOff x="3825" y="7935"/>
              <a:chExt cx="150" cy="150"/>
            </a:xfrm>
          </p:grpSpPr>
          <p:sp>
            <p:nvSpPr>
              <p:cNvPr id="154" name="Line 149"/>
              <p:cNvSpPr>
                <a:spLocks noChangeShapeType="1"/>
              </p:cNvSpPr>
              <p:nvPr/>
            </p:nvSpPr>
            <p:spPr bwMode="auto">
              <a:xfrm flipV="1">
                <a:off x="3825" y="7935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55" name="Line 150"/>
              <p:cNvSpPr>
                <a:spLocks noChangeShapeType="1"/>
              </p:cNvSpPr>
              <p:nvPr/>
            </p:nvSpPr>
            <p:spPr bwMode="auto">
              <a:xfrm flipV="1">
                <a:off x="3870" y="7980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  <p:grpSp>
          <p:nvGrpSpPr>
            <p:cNvPr id="148" name="Group 151"/>
            <p:cNvGrpSpPr>
              <a:grpSpLocks/>
            </p:cNvGrpSpPr>
            <p:nvPr/>
          </p:nvGrpSpPr>
          <p:grpSpPr bwMode="auto">
            <a:xfrm>
              <a:off x="7914" y="7061"/>
              <a:ext cx="150" cy="150"/>
              <a:chOff x="3825" y="7935"/>
              <a:chExt cx="150" cy="150"/>
            </a:xfrm>
          </p:grpSpPr>
          <p:sp>
            <p:nvSpPr>
              <p:cNvPr id="152" name="Line 152"/>
              <p:cNvSpPr>
                <a:spLocks noChangeShapeType="1"/>
              </p:cNvSpPr>
              <p:nvPr/>
            </p:nvSpPr>
            <p:spPr bwMode="auto">
              <a:xfrm flipV="1">
                <a:off x="3825" y="7935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53" name="Line 153"/>
              <p:cNvSpPr>
                <a:spLocks noChangeShapeType="1"/>
              </p:cNvSpPr>
              <p:nvPr/>
            </p:nvSpPr>
            <p:spPr bwMode="auto">
              <a:xfrm flipV="1">
                <a:off x="3870" y="7980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  <p:grpSp>
          <p:nvGrpSpPr>
            <p:cNvPr id="149" name="Group 154"/>
            <p:cNvGrpSpPr>
              <a:grpSpLocks/>
            </p:cNvGrpSpPr>
            <p:nvPr/>
          </p:nvGrpSpPr>
          <p:grpSpPr bwMode="auto">
            <a:xfrm>
              <a:off x="8994" y="6311"/>
              <a:ext cx="150" cy="150"/>
              <a:chOff x="3825" y="7935"/>
              <a:chExt cx="150" cy="150"/>
            </a:xfrm>
          </p:grpSpPr>
          <p:sp>
            <p:nvSpPr>
              <p:cNvPr id="150" name="Line 155"/>
              <p:cNvSpPr>
                <a:spLocks noChangeShapeType="1"/>
              </p:cNvSpPr>
              <p:nvPr/>
            </p:nvSpPr>
            <p:spPr bwMode="auto">
              <a:xfrm flipV="1">
                <a:off x="3825" y="7935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51" name="Line 156"/>
              <p:cNvSpPr>
                <a:spLocks noChangeShapeType="1"/>
              </p:cNvSpPr>
              <p:nvPr/>
            </p:nvSpPr>
            <p:spPr bwMode="auto">
              <a:xfrm flipV="1">
                <a:off x="3870" y="7980"/>
                <a:ext cx="105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</p:grpSp>
      <p:sp>
        <p:nvSpPr>
          <p:cNvPr id="162" name="文本框 161"/>
          <p:cNvSpPr txBox="1"/>
          <p:nvPr/>
        </p:nvSpPr>
        <p:spPr>
          <a:xfrm>
            <a:off x="331338" y="42330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625860" y="36441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</a:p>
        </p:txBody>
      </p:sp>
      <p:sp>
        <p:nvSpPr>
          <p:cNvPr id="164" name="文本框 163"/>
          <p:cNvSpPr txBox="1"/>
          <p:nvPr/>
        </p:nvSpPr>
        <p:spPr>
          <a:xfrm>
            <a:off x="1398981" y="4269858"/>
            <a:ext cx="37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1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蒙特卡洛搜索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926594" cy="4525963"/>
          </a:xfrm>
        </p:spPr>
        <p:txBody>
          <a:bodyPr/>
          <a:lstStyle/>
          <a:p>
            <a:r>
              <a:rPr kumimoji="1" lang="zh-CN" altLang="en-US" dirty="0" smtClean="0"/>
              <a:t>蒙特卡洛方法又称随机模拟方法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蒲丰投针实验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大数定理</a:t>
            </a:r>
            <a:endParaRPr kumimoji="1" lang="en-US" altLang="zh-CN" dirty="0"/>
          </a:p>
        </p:txBody>
      </p:sp>
      <p:pic>
        <p:nvPicPr>
          <p:cNvPr id="4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3549" r="4384" b="6281"/>
          <a:stretch/>
        </p:blipFill>
        <p:spPr bwMode="auto">
          <a:xfrm>
            <a:off x="4383794" y="3546697"/>
            <a:ext cx="3316795" cy="2230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3379"/>
          <a:stretch/>
        </p:blipFill>
        <p:spPr bwMode="auto">
          <a:xfrm>
            <a:off x="4525858" y="1600200"/>
            <a:ext cx="3069822" cy="2369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 descr="屏幕快照 2016-05-02 下午9.40.5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73770"/>
            <a:ext cx="3619319" cy="13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4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蒙特卡洛搜索</a:t>
            </a:r>
            <a:endParaRPr kumimoji="1" lang="zh-CN" altLang="en-US" dirty="0"/>
          </a:p>
        </p:txBody>
      </p:sp>
      <p:pic>
        <p:nvPicPr>
          <p:cNvPr id="4" name="内容占位符 3" descr="蒙特卡洛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5" r="-1585"/>
          <a:stretch>
            <a:fillRect/>
          </a:stretch>
        </p:blipFill>
        <p:spPr>
          <a:xfrm>
            <a:off x="202483" y="1600200"/>
            <a:ext cx="8762041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5940655" y="4589072"/>
            <a:ext cx="19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黑体"/>
                <a:ea typeface="黑体"/>
                <a:cs typeface="黑体"/>
              </a:rPr>
              <a:t>随机模拟</a:t>
            </a:r>
            <a:endParaRPr kumimoji="1" lang="zh-CN" altLang="en-US" sz="2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2442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信心上限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4" name="内容占位符 3" descr="afe3bc5ce837bcb71b4bc7809b0de8d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3" b="13643"/>
          <a:stretch>
            <a:fillRect/>
          </a:stretch>
        </p:blipFill>
        <p:spPr>
          <a:xfrm>
            <a:off x="457200" y="1600200"/>
            <a:ext cx="4130675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5264650" y="1618468"/>
            <a:ext cx="342215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多臂老虎机模型：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假设一个老虎机有很多臂（摇杆），每只臂收益随机，但</a:t>
            </a:r>
            <a:r>
              <a:rPr kumimoji="1" lang="zh-CN" altLang="en-US" sz="2400" b="1" i="1" u="sng" dirty="0" smtClean="0">
                <a:latin typeface="黑体"/>
                <a:ea typeface="黑体"/>
                <a:cs typeface="黑体"/>
              </a:rPr>
              <a:t>期望不同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我们有</a:t>
            </a:r>
            <a:r>
              <a:rPr kumimoji="1" lang="zh-CN" altLang="en-US" sz="2400" b="1" i="1" u="sng" dirty="0" smtClean="0">
                <a:latin typeface="黑体"/>
                <a:ea typeface="黑体"/>
                <a:cs typeface="黑体"/>
              </a:rPr>
              <a:t>一定次数</a:t>
            </a:r>
            <a:r>
              <a:rPr kumimoji="1" lang="zh-CN" altLang="en-US" sz="2400" dirty="0" smtClean="0"/>
              <a:t>来尝试，选择策略使得最终的收益尽量大。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平衡</a:t>
            </a:r>
            <a:r>
              <a:rPr kumimoji="1" lang="zh-CN" altLang="en-US" sz="2400" b="1" i="1" u="sng" dirty="0">
                <a:latin typeface="黑体"/>
                <a:ea typeface="黑体"/>
                <a:cs typeface="黑体"/>
              </a:rPr>
              <a:t>探索</a:t>
            </a:r>
            <a:r>
              <a:rPr kumimoji="1" lang="zh-CN" altLang="en-US" sz="2400" dirty="0" smtClean="0"/>
              <a:t>和</a:t>
            </a:r>
            <a:r>
              <a:rPr kumimoji="1" lang="zh-CN" altLang="en-US" sz="2400" b="1" i="1" u="sng" dirty="0">
                <a:latin typeface="黑体"/>
                <a:ea typeface="黑体"/>
                <a:cs typeface="黑体"/>
              </a:rPr>
              <a:t>利用</a:t>
            </a:r>
            <a:r>
              <a:rPr kumimoji="1" lang="zh-CN" altLang="en-US" sz="2400" dirty="0" smtClean="0"/>
              <a:t>！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132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信心上限算法</a:t>
            </a:r>
            <a:endParaRPr kumimoji="1" lang="zh-CN" altLang="en-US" dirty="0"/>
          </a:p>
        </p:txBody>
      </p:sp>
      <p:pic>
        <p:nvPicPr>
          <p:cNvPr id="4" name="内容占位符 3" descr="屏幕快照 2016-05-03 上午11.13.5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418" b="-16418"/>
          <a:stretch>
            <a:fillRect/>
          </a:stretch>
        </p:blipFill>
        <p:spPr>
          <a:xfrm>
            <a:off x="457200" y="1868803"/>
            <a:ext cx="3680774" cy="2024284"/>
          </a:xfrm>
        </p:spPr>
      </p:pic>
      <p:sp>
        <p:nvSpPr>
          <p:cNvPr id="5" name="文本框 4"/>
          <p:cNvSpPr txBox="1"/>
          <p:nvPr/>
        </p:nvSpPr>
        <p:spPr>
          <a:xfrm>
            <a:off x="4137974" y="2130641"/>
            <a:ext cx="45759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I</a:t>
            </a:r>
            <a:r>
              <a:rPr kumimoji="1" lang="en-US" altLang="zh-CN" sz="2400" baseline="-25000" dirty="0" err="1" smtClean="0"/>
              <a:t>j</a:t>
            </a:r>
            <a:r>
              <a:rPr kumimoji="1" lang="zh-CN" altLang="en-US" sz="2400" dirty="0" smtClean="0"/>
              <a:t>表示臂</a:t>
            </a:r>
            <a:r>
              <a:rPr kumimoji="1" lang="en-US" altLang="zh-CN" sz="2400" dirty="0" smtClean="0"/>
              <a:t>j</a:t>
            </a:r>
            <a:r>
              <a:rPr kumimoji="1" lang="zh-CN" altLang="en-US" sz="2400" dirty="0" smtClean="0"/>
              <a:t>的信心上限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X</a:t>
            </a:r>
            <a:r>
              <a:rPr kumimoji="1" lang="en-US" altLang="zh-CN" sz="2400" baseline="-25000" dirty="0" smtClean="0"/>
              <a:t>J</a:t>
            </a:r>
            <a:r>
              <a:rPr kumimoji="1" lang="zh-CN" altLang="en-US" sz="2400" dirty="0" smtClean="0"/>
              <a:t>表示臂</a:t>
            </a:r>
            <a:r>
              <a:rPr kumimoji="1" lang="en-US" altLang="zh-CN" sz="2400" dirty="0" smtClean="0"/>
              <a:t>j</a:t>
            </a:r>
            <a:r>
              <a:rPr kumimoji="1" lang="zh-CN" altLang="en-US" sz="2400" dirty="0" smtClean="0"/>
              <a:t>已知的平均收益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n</a:t>
            </a:r>
            <a:r>
              <a:rPr kumimoji="1" lang="zh-CN" altLang="en-US" sz="2400" dirty="0" smtClean="0"/>
              <a:t>为到目前为止尝试过的次数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T</a:t>
            </a:r>
            <a:r>
              <a:rPr kumimoji="1" lang="en-US" altLang="zh-CN" sz="2400" baseline="-25000" dirty="0" smtClean="0"/>
              <a:t>J</a:t>
            </a:r>
            <a:r>
              <a:rPr kumimoji="1" lang="en-US" altLang="zh-CN" sz="2400" dirty="0" smtClean="0"/>
              <a:t>(n)</a:t>
            </a:r>
            <a:r>
              <a:rPr kumimoji="1" lang="zh-CN" altLang="en-US" sz="2400" dirty="0" smtClean="0"/>
              <a:t>表示尝试在臂</a:t>
            </a:r>
            <a:r>
              <a:rPr kumimoji="1" lang="en-US" altLang="zh-CN" sz="2400" dirty="0" smtClean="0"/>
              <a:t>j</a:t>
            </a:r>
            <a:r>
              <a:rPr kumimoji="1" lang="zh-CN" altLang="en-US" sz="2400" dirty="0" smtClean="0"/>
              <a:t>上尝试的次数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01341" y="413288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每次选择信心上限最大的臂进行尝试。损失上限：</a:t>
            </a:r>
            <a:endParaRPr kumimoji="1" lang="zh-CN" altLang="en-US" sz="2400" dirty="0"/>
          </a:p>
        </p:txBody>
      </p:sp>
      <p:pic>
        <p:nvPicPr>
          <p:cNvPr id="8" name="图片 7" descr="屏幕快照 2016-05-03 上午11.37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1" y="4594548"/>
            <a:ext cx="6043080" cy="152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3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蒙特卡洛上限信心树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2501"/>
          </a:xfrm>
        </p:spPr>
        <p:txBody>
          <a:bodyPr/>
          <a:lstStyle/>
          <a:p>
            <a:r>
              <a:rPr kumimoji="1" lang="zh-CN" altLang="en-US" dirty="0" smtClean="0"/>
              <a:t>我们不妨将之前介绍的两种方法结合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2701"/>
            <a:ext cx="4131444" cy="2820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121255" y="2342701"/>
            <a:ext cx="3565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400" dirty="0" err="1" smtClean="0">
                <a:latin typeface="华文仿宋"/>
                <a:ea typeface="华文仿宋"/>
                <a:cs typeface="华文仿宋"/>
              </a:rPr>
              <a:t>之前我们在处理treePolicy的时候，通过枚举或随机选择</a:t>
            </a:r>
            <a:r>
              <a:rPr kumimoji="1" lang="zh-CN" altLang="en-US" sz="2400" dirty="0" smtClean="0">
                <a:latin typeface="华文仿宋"/>
                <a:ea typeface="华文仿宋"/>
                <a:cs typeface="华文仿宋"/>
              </a:rPr>
              <a:t>决策</a:t>
            </a:r>
            <a:r>
              <a:rPr kumimoji="1" lang="en-US" altLang="en-US" sz="2400" dirty="0" smtClean="0">
                <a:latin typeface="华文仿宋"/>
                <a:ea typeface="华文仿宋"/>
                <a:cs typeface="华文仿宋"/>
              </a:rPr>
              <a:t>，直到未访问过的状态</a:t>
            </a:r>
            <a:r>
              <a:rPr kumimoji="1" lang="zh-CN" altLang="en-US" sz="2400" dirty="0" smtClean="0">
                <a:latin typeface="华文仿宋"/>
                <a:ea typeface="华文仿宋"/>
                <a:cs typeface="华文仿宋"/>
              </a:rPr>
              <a:t>。</a:t>
            </a:r>
            <a:endParaRPr kumimoji="1" lang="en-US" altLang="zh-CN" sz="2400" dirty="0" smtClean="0">
              <a:latin typeface="华文仿宋"/>
              <a:ea typeface="华文仿宋"/>
              <a:cs typeface="华文仿宋"/>
            </a:endParaRPr>
          </a:p>
          <a:p>
            <a:endParaRPr kumimoji="1" lang="en-US" altLang="en-US" sz="2400" dirty="0">
              <a:latin typeface="华文仿宋"/>
              <a:ea typeface="华文仿宋"/>
              <a:cs typeface="华文仿宋"/>
            </a:endParaRPr>
          </a:p>
          <a:p>
            <a:r>
              <a:rPr kumimoji="1" lang="en-US" altLang="en-US" sz="2400" dirty="0" smtClean="0">
                <a:latin typeface="华文仿宋"/>
                <a:ea typeface="华文仿宋"/>
                <a:cs typeface="华文仿宋"/>
              </a:rPr>
              <a:t>事实上，这一步与多臂老虎机很像。差的状态不需要关注，也需要探索新的状态</a:t>
            </a:r>
            <a:r>
              <a:rPr kumimoji="1" lang="zh-CN" altLang="en-US" sz="2400" dirty="0" smtClean="0">
                <a:latin typeface="华文仿宋"/>
                <a:ea typeface="华文仿宋"/>
                <a:cs typeface="华文仿宋"/>
              </a:rPr>
              <a:t>。</a:t>
            </a:r>
            <a:endParaRPr kumimoji="1" lang="en-US" altLang="en-US" sz="2400" dirty="0" smtClean="0">
              <a:latin typeface="华文仿宋"/>
              <a:ea typeface="华文仿宋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70516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蒙特卡洛上限信心树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第一步选择。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从当前状态开始，每次选择信心上限最大的节点。（无论这个状态是该谁走，正负控制）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如果当前节点有策略没扩展，记录该节点为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，进入下一步。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如果当前节点为终止节点，进入最后一步。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状态空间搜索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问题：搜索状态空间很大，搜索树的叶子节点是解，求最优解。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关键：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利用</a:t>
            </a:r>
            <a:r>
              <a:rPr kumimoji="1" lang="zh-CN" altLang="en-US" b="1" u="sng" dirty="0" smtClean="0">
                <a:latin typeface="黑体"/>
                <a:ea typeface="黑体"/>
                <a:cs typeface="黑体"/>
              </a:rPr>
              <a:t>知识</a:t>
            </a:r>
            <a:r>
              <a:rPr kumimoji="1" lang="zh-CN" altLang="en-US" dirty="0" smtClean="0"/>
              <a:t>提高搜索效率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盲目搜索：</a:t>
            </a:r>
            <a:r>
              <a:rPr kumimoji="1" lang="en-US" altLang="zh-CN" dirty="0" err="1" smtClean="0"/>
              <a:t>Dfs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Bfs</a:t>
            </a:r>
            <a:r>
              <a:rPr kumimoji="1" lang="zh-CN" altLang="en-US" dirty="0" smtClean="0"/>
              <a:t>、迭代加深等技巧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启发式搜索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886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蒙特卡洛上限信心树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第二步扩展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将上一步得到的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通过某种未尝试过的策略随机扩展一个新的节点。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53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蒙特卡洛上限信心树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第三步模拟：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随机模拟之后双方对决，直到决出胜负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简单的博弈中，不建议中途退出使用估价函数</a:t>
            </a:r>
            <a:r>
              <a:rPr kumimoji="1" lang="en-US" altLang="en-US" dirty="0" smtClean="0"/>
              <a:t>。</a:t>
            </a:r>
            <a:r>
              <a:rPr kumimoji="1" lang="zh-CN" altLang="en-US" dirty="0" smtClean="0"/>
              <a:t>实际上，能得到真实的胜负状况并通过大量随机试验逼近整体，正是蒙特卡洛方法的精髓与优势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可以加入一些更智能的策略，</a:t>
            </a:r>
            <a:r>
              <a:rPr kumimoji="1" lang="zh-CN" altLang="en-US" dirty="0" smtClean="0"/>
              <a:t>比如判断一</a:t>
            </a:r>
            <a:r>
              <a:rPr kumimoji="1" lang="zh-CN" altLang="en-US" dirty="0" smtClean="0"/>
              <a:t>步</a:t>
            </a:r>
            <a:r>
              <a:rPr kumimoji="1" lang="zh-CN" altLang="en-US" dirty="0" smtClean="0"/>
              <a:t>以内杀招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811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蒙特卡洛上限信心树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第四步回溯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从扩展后节点向祖先回溯</a:t>
            </a:r>
            <a:r>
              <a:rPr kumimoji="1" lang="en-US" altLang="en-US" dirty="0" smtClean="0"/>
              <a:t>，累计胜利情况</a:t>
            </a:r>
          </a:p>
          <a:p>
            <a:pPr lvl="1"/>
            <a:r>
              <a:rPr kumimoji="1" lang="en-US" altLang="en-US" dirty="0"/>
              <a:t>对手走的状态，</a:t>
            </a:r>
            <a:r>
              <a:rPr kumimoji="1" lang="en-US" altLang="en-US" dirty="0" smtClean="0"/>
              <a:t>累计胜利情况</a:t>
            </a:r>
            <a:r>
              <a:rPr kumimoji="1" lang="en-US" altLang="en-US" dirty="0"/>
              <a:t>时取反</a:t>
            </a:r>
            <a:endParaRPr kumimoji="1" lang="en-US" altLang="zh-CN" dirty="0"/>
          </a:p>
          <a:p>
            <a:pPr lvl="1"/>
            <a:r>
              <a:rPr kumimoji="1" lang="en-US" altLang="en-US" dirty="0" err="1" smtClean="0"/>
              <a:t>保证子节点X</a:t>
            </a:r>
            <a:r>
              <a:rPr kumimoji="1" lang="en-US" altLang="en-US" baseline="-25000" dirty="0" err="1" smtClean="0"/>
              <a:t>j</a:t>
            </a:r>
            <a:r>
              <a:rPr kumimoji="1" lang="en-US" altLang="en-US" dirty="0" err="1" smtClean="0"/>
              <a:t>越大，表示对走的人越有利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25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AlphaGo</a:t>
            </a:r>
            <a:endParaRPr kumimoji="1" lang="zh-CN" altLang="en-US" dirty="0"/>
          </a:p>
        </p:txBody>
      </p:sp>
      <p:pic>
        <p:nvPicPr>
          <p:cNvPr id="4" name="内容占位符 3" descr="RGVK-fxnzanh021432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7" r="-11567"/>
          <a:stretch>
            <a:fillRect/>
          </a:stretch>
        </p:blipFill>
        <p:spPr>
          <a:xfrm>
            <a:off x="170409" y="1600201"/>
            <a:ext cx="5658204" cy="3111794"/>
          </a:xfrm>
        </p:spPr>
      </p:pic>
      <p:sp>
        <p:nvSpPr>
          <p:cNvPr id="6" name="文本框 5"/>
          <p:cNvSpPr txBox="1"/>
          <p:nvPr/>
        </p:nvSpPr>
        <p:spPr>
          <a:xfrm>
            <a:off x="457200" y="530611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/>
              <a:t>DeepMind</a:t>
            </a:r>
            <a:r>
              <a:rPr kumimoji="1" lang="zh-CN" altLang="en-US" sz="2800" dirty="0" smtClean="0"/>
              <a:t>研发的围棋</a:t>
            </a:r>
            <a:r>
              <a:rPr kumimoji="1" lang="en-US" altLang="zh-CN" sz="2800" dirty="0" smtClean="0"/>
              <a:t>Ai</a:t>
            </a:r>
            <a:r>
              <a:rPr kumimoji="1" lang="zh-CN" altLang="en-US" sz="2800" dirty="0"/>
              <a:t>——</a:t>
            </a:r>
            <a:r>
              <a:rPr kumimoji="1" lang="en-US" altLang="zh-CN" sz="2800" dirty="0" err="1" smtClean="0"/>
              <a:t>AlphaGo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4:1</a:t>
            </a:r>
            <a:r>
              <a:rPr kumimoji="1" lang="zh-CN" altLang="en-US" sz="2800" dirty="0" smtClean="0"/>
              <a:t> 李世乭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539785" y="1659441"/>
            <a:ext cx="31470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量变到质变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传统搜索方法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数据驱动的潮流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474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AlphaGo</a:t>
            </a:r>
            <a:endParaRPr kumimoji="1" lang="zh-CN" altLang="en-US" dirty="0"/>
          </a:p>
        </p:txBody>
      </p:sp>
      <p:pic>
        <p:nvPicPr>
          <p:cNvPr id="6" name="内容占位符 5" descr="屏幕快照 2016-05-03 下午6.10.4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r="136" b="12239"/>
          <a:stretch/>
        </p:blipFill>
        <p:spPr>
          <a:xfrm>
            <a:off x="457200" y="1417638"/>
            <a:ext cx="7895648" cy="5168625"/>
          </a:xfrm>
        </p:spPr>
      </p:pic>
      <p:pic>
        <p:nvPicPr>
          <p:cNvPr id="7" name="图片 6" descr="屏幕快照 2016-05-03 下午6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2" y="1417638"/>
            <a:ext cx="8686800" cy="49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8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一篇很好的介绍蒙特卡洛上限信心树的博客</a:t>
            </a: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err="1">
                <a:hlinkClick r:id="rId2"/>
              </a:rPr>
              <a:t>jeffbradberry.com</a:t>
            </a:r>
            <a:r>
              <a:rPr kumimoji="1" lang="en-US" altLang="zh-CN" dirty="0">
                <a:hlinkClick r:id="rId2"/>
              </a:rPr>
              <a:t>/posts/2015/09/intro-to-</a:t>
            </a:r>
            <a:r>
              <a:rPr kumimoji="1" lang="en-US" altLang="zh-CN" dirty="0" err="1">
                <a:hlinkClick r:id="rId2"/>
              </a:rPr>
              <a:t>monte</a:t>
            </a:r>
            <a:r>
              <a:rPr kumimoji="1" lang="en-US" altLang="zh-CN" dirty="0">
                <a:hlinkClick r:id="rId2"/>
              </a:rPr>
              <a:t>-</a:t>
            </a:r>
            <a:r>
              <a:rPr kumimoji="1" lang="en-US" altLang="zh-CN" dirty="0" err="1">
                <a:hlinkClick r:id="rId2"/>
              </a:rPr>
              <a:t>carlo</a:t>
            </a:r>
            <a:r>
              <a:rPr kumimoji="1" lang="en-US" altLang="zh-CN" dirty="0">
                <a:hlinkClick r:id="rId2"/>
              </a:rPr>
              <a:t>-tree-search/</a:t>
            </a:r>
            <a:endParaRPr kumimoji="1" lang="en-US" altLang="zh-CN" dirty="0"/>
          </a:p>
          <a:p>
            <a:r>
              <a:rPr kumimoji="1" lang="en-US" altLang="zh-CN" dirty="0" err="1" smtClean="0"/>
              <a:t>DeepMind</a:t>
            </a:r>
            <a:r>
              <a:rPr kumimoji="1" lang="zh-CN" altLang="en-US" dirty="0" smtClean="0"/>
              <a:t>团队介绍</a:t>
            </a:r>
            <a:r>
              <a:rPr kumimoji="1" lang="en-US" altLang="zh-CN" dirty="0" err="1" smtClean="0"/>
              <a:t>AlphaGo</a:t>
            </a:r>
            <a:r>
              <a:rPr kumimoji="1" lang="zh-CN" altLang="en-US" dirty="0" smtClean="0"/>
              <a:t>的论文</a:t>
            </a:r>
            <a:r>
              <a:rPr kumimoji="1" lang="en-US" altLang="zh-CN" dirty="0">
                <a:hlinkClick r:id="rId3"/>
              </a:rPr>
              <a:t>http://</a:t>
            </a:r>
            <a:r>
              <a:rPr kumimoji="1" lang="en-US" altLang="zh-CN" dirty="0" err="1">
                <a:hlinkClick r:id="rId3"/>
              </a:rPr>
              <a:t>www.nature.com</a:t>
            </a:r>
            <a:r>
              <a:rPr kumimoji="1" lang="en-US" altLang="zh-CN" dirty="0">
                <a:hlinkClick r:id="rId3"/>
              </a:rPr>
              <a:t>/nature/journal/v529/n7587/full/nature16961.html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377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智能体大赛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81" y="1417638"/>
            <a:ext cx="3015422" cy="4525963"/>
          </a:xfrm>
        </p:spPr>
      </p:pic>
      <p:pic>
        <p:nvPicPr>
          <p:cNvPr id="6" name="图片 5" descr="dor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28" y="2002414"/>
            <a:ext cx="2819400" cy="2819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04457" y="5037069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3200" b="1" dirty="0" smtClean="0">
                <a:latin typeface="华文仿宋"/>
                <a:ea typeface="华文仿宋"/>
                <a:cs typeface="华文仿宋"/>
              </a:rPr>
              <a:t>欢迎明晚来清华观看</a:t>
            </a:r>
          </a:p>
          <a:p>
            <a:r>
              <a:rPr kumimoji="1" lang="en-US" altLang="en-US" sz="3200" b="1" dirty="0" smtClean="0">
                <a:latin typeface="华文仿宋"/>
                <a:ea typeface="华文仿宋"/>
                <a:cs typeface="华文仿宋"/>
              </a:rPr>
              <a:t>智能体决赛晚会！</a:t>
            </a:r>
            <a:endParaRPr kumimoji="1" lang="zh-CN" altLang="en-US" sz="3200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26353" y="1417638"/>
            <a:ext cx="31341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华文仿宋"/>
                <a:ea typeface="华文仿宋"/>
                <a:cs typeface="华文仿宋"/>
              </a:rPr>
              <a:t>官网：</a:t>
            </a:r>
            <a:r>
              <a:rPr kumimoji="1" lang="en-US" altLang="zh-CN" sz="3200" b="1" dirty="0" smtClean="0">
                <a:solidFill>
                  <a:srgbClr val="3366FF"/>
                </a:solidFill>
                <a:latin typeface="华文仿宋"/>
                <a:ea typeface="华文仿宋"/>
                <a:cs typeface="华文仿宋"/>
              </a:rPr>
              <a:t>ai.net9.org</a:t>
            </a:r>
            <a:endParaRPr kumimoji="1" lang="zh-CN" altLang="en-US" sz="3200" b="1" dirty="0">
              <a:solidFill>
                <a:srgbClr val="3366FF"/>
              </a:solidFill>
              <a:latin typeface="华文仿宋"/>
              <a:ea typeface="华文仿宋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93105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6000" dirty="0" smtClean="0">
                <a:latin typeface="Adobe 楷体 Std R"/>
                <a:ea typeface="Adobe 楷体 Std R"/>
                <a:cs typeface="Adobe 楷体 Std R"/>
              </a:rPr>
              <a:t>谢谢大家</a:t>
            </a:r>
            <a:r>
              <a:rPr kumimoji="1" lang="en-US" altLang="zh-CN" sz="60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kumimoji="1" lang="en-US" altLang="zh-CN" sz="6000" dirty="0">
                <a:latin typeface="Adobe 楷体 Std R"/>
                <a:ea typeface="Adobe 楷体 Std R"/>
                <a:cs typeface="Adobe 楷体 Std R"/>
              </a:rPr>
            </a:br>
            <a:r>
              <a:rPr kumimoji="1" lang="en-US" altLang="zh-CN" sz="6000" dirty="0" smtClean="0">
                <a:latin typeface="Adobe 楷体 Std R"/>
                <a:ea typeface="Adobe 楷体 Std R"/>
                <a:cs typeface="Adobe 楷体 Std R"/>
              </a:rPr>
              <a:t>Q&amp;A</a:t>
            </a:r>
            <a:endParaRPr kumimoji="1" lang="zh-CN" altLang="en-US" sz="6000" dirty="0"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57400" y="5242195"/>
            <a:ext cx="6400800" cy="762927"/>
          </a:xfrm>
        </p:spPr>
        <p:txBody>
          <a:bodyPr/>
          <a:lstStyle/>
          <a:p>
            <a:r>
              <a:rPr kumimoji="1" lang="en-US" altLang="en-US" dirty="0" err="1" smtClean="0">
                <a:latin typeface="华文仿宋"/>
                <a:ea typeface="华文仿宋"/>
                <a:cs typeface="华文仿宋"/>
              </a:rPr>
              <a:t>邮件地址：dm_thu@qq.com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85750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算法是一种启发式搜索的算法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对于目前状态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，我们定义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启发函数</a:t>
            </a:r>
            <a:r>
              <a:rPr kumimoji="1" lang="en-US" altLang="zh-CN" dirty="0" smtClean="0"/>
              <a:t>h(n)</a:t>
            </a:r>
            <a:r>
              <a:rPr kumimoji="1" lang="zh-CN" altLang="en-US" dirty="0" smtClean="0"/>
              <a:t>，表示对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到解的代价估计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代价函数</a:t>
            </a:r>
            <a:r>
              <a:rPr kumimoji="1" lang="en-US" altLang="zh-CN" dirty="0"/>
              <a:t>g</a:t>
            </a:r>
            <a:r>
              <a:rPr kumimoji="1" lang="en-US" altLang="zh-CN" dirty="0" smtClean="0"/>
              <a:t>(n)</a:t>
            </a:r>
            <a:r>
              <a:rPr kumimoji="1" lang="zh-CN" altLang="en-US" dirty="0" smtClean="0"/>
              <a:t>，通过已知最好的搜索路径，到达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状态所付出的代价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评价函数</a:t>
            </a:r>
            <a:r>
              <a:rPr kumimoji="1" lang="en-US" altLang="zh-CN" dirty="0" smtClean="0"/>
              <a:t>f(n) = h(n) + g(n)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09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概念：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表：已经找到但</a:t>
            </a:r>
            <a:r>
              <a:rPr kumimoji="1" lang="zh-CN" altLang="en-US" b="1" u="sng" dirty="0" smtClean="0">
                <a:latin typeface="黑体"/>
                <a:ea typeface="黑体"/>
                <a:cs typeface="黑体"/>
              </a:rPr>
              <a:t>未扩展</a:t>
            </a:r>
            <a:r>
              <a:rPr kumimoji="1" lang="zh-CN" altLang="en-US" dirty="0" smtClean="0"/>
              <a:t>节点的集合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表：</a:t>
            </a:r>
            <a:r>
              <a:rPr kumimoji="1" lang="zh-CN" altLang="en-US" b="1" u="sng" dirty="0" smtClean="0">
                <a:latin typeface="黑体"/>
                <a:ea typeface="黑体"/>
                <a:cs typeface="黑体"/>
              </a:rPr>
              <a:t>已经扩展</a:t>
            </a:r>
            <a:r>
              <a:rPr kumimoji="1" lang="zh-CN" altLang="en-US" dirty="0" smtClean="0"/>
              <a:t>的节点集合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h*(n)</a:t>
            </a:r>
            <a:r>
              <a:rPr kumimoji="1" lang="zh-CN" altLang="en-US" dirty="0" smtClean="0"/>
              <a:t>：节点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到解真实的最优代价。注意这个值搜索结束前我们可能无法得知。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9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7" y="1192282"/>
            <a:ext cx="6975643" cy="4866728"/>
          </a:xfrm>
        </p:spPr>
      </p:pic>
    </p:spTree>
    <p:extLst>
      <p:ext uri="{BB962C8B-B14F-4D97-AF65-F5344CB8AC3E}">
        <p14:creationId xmlns:p14="http://schemas.microsoft.com/office/powerpoint/2010/main" val="303935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A*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算法其实不能保证得到最优解，想想一下估价完全不合理的情况，最优解的路径甚至有可能完全不会被扩展。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函数能保证</a:t>
            </a:r>
            <a:r>
              <a:rPr kumimoji="1" lang="en-US" altLang="zh-CN" dirty="0" smtClean="0"/>
              <a:t>h(n) &lt;= h*(n)</a:t>
            </a:r>
            <a:r>
              <a:rPr kumimoji="1" lang="zh-CN" altLang="en-US" dirty="0" smtClean="0"/>
              <a:t>恒成立，此时的算法称为</a:t>
            </a:r>
            <a:r>
              <a:rPr kumimoji="1" lang="en-US" altLang="zh-CN" dirty="0" smtClean="0"/>
              <a:t>A*</a:t>
            </a:r>
            <a:r>
              <a:rPr kumimoji="1" lang="zh-CN" altLang="en-US" dirty="0" smtClean="0"/>
              <a:t>算法。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A*</a:t>
            </a:r>
            <a:r>
              <a:rPr kumimoji="1" lang="zh-CN" altLang="en-US" dirty="0" smtClean="0"/>
              <a:t>算法能找到最优解么？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能！其正确性显然。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06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A*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证明：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我们不妨反证。设最优代价为</a:t>
            </a:r>
            <a:r>
              <a:rPr kumimoji="1" lang="en-US" altLang="zh-CN" dirty="0" err="1" smtClean="0"/>
              <a:t>ans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如果目标状态</a:t>
            </a:r>
            <a:r>
              <a:rPr kumimoji="1" lang="en-US" altLang="zh-CN" dirty="0" smtClean="0"/>
              <a:t>goal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表中</a:t>
            </a:r>
            <a:r>
              <a:rPr kumimoji="1" lang="en-US" altLang="zh-CN" dirty="0" smtClean="0"/>
              <a:t>f(n)</a:t>
            </a:r>
            <a:r>
              <a:rPr kumimoji="1" lang="zh-CN" altLang="en-US" dirty="0" smtClean="0"/>
              <a:t>最小的状态时，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f(goal)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g(goal)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h(goal)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g(goal) &gt;= </a:t>
            </a:r>
            <a:r>
              <a:rPr kumimoji="1" lang="en-US" altLang="zh-CN" dirty="0" err="1" smtClean="0"/>
              <a:t>ans</a:t>
            </a:r>
            <a:endParaRPr kumimoji="1" lang="en-US" altLang="zh-CN" dirty="0" smtClean="0"/>
          </a:p>
          <a:p>
            <a:pPr lvl="1"/>
            <a:r>
              <a:rPr kumimoji="1" lang="en-US" altLang="en-US" dirty="0" smtClean="0"/>
              <a:t>考虑</a:t>
            </a:r>
            <a:r>
              <a:rPr kumimoji="1" lang="zh-CN" altLang="en-US" dirty="0" smtClean="0"/>
              <a:t>最优的决策路径，这条路径上必有至少一个状态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表中</a:t>
            </a:r>
            <a:r>
              <a:rPr kumimoji="1" lang="en-US" altLang="zh-CN" dirty="0" smtClean="0"/>
              <a:t>。</a:t>
            </a:r>
          </a:p>
          <a:p>
            <a:pPr lvl="1"/>
            <a:r>
              <a:rPr kumimoji="1" lang="en-US" altLang="zh-CN" dirty="0" err="1"/>
              <a:t>a</a:t>
            </a:r>
            <a:r>
              <a:rPr kumimoji="1" lang="en-US" altLang="zh-CN" dirty="0" err="1" smtClean="0"/>
              <a:t>ns</a:t>
            </a:r>
            <a:r>
              <a:rPr kumimoji="1" lang="en-US" altLang="zh-CN" dirty="0" smtClean="0"/>
              <a:t> = g(a) + h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(a)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g(a) 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h(a)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f(a)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f(goal)</a:t>
            </a:r>
          </a:p>
          <a:p>
            <a:pPr lvl="1"/>
            <a:r>
              <a:rPr kumimoji="1" lang="zh-CN" altLang="en-US" dirty="0" smtClean="0"/>
              <a:t>所以</a:t>
            </a:r>
            <a:r>
              <a:rPr kumimoji="1" lang="en-US" altLang="zh-CN" dirty="0" smtClean="0"/>
              <a:t>f(goal) = </a:t>
            </a:r>
            <a:r>
              <a:rPr kumimoji="1" lang="en-US" altLang="zh-CN" dirty="0" err="1" smtClean="0"/>
              <a:t>ans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623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A*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>
                <a:latin typeface="+mn-ea"/>
              </a:rPr>
              <a:t>如果h</a:t>
            </a:r>
            <a:r>
              <a:rPr kumimoji="1" lang="en-US" altLang="en-US" dirty="0">
                <a:latin typeface="+mn-ea"/>
              </a:rPr>
              <a:t>(n) = 0，A*将变</a:t>
            </a:r>
            <a:r>
              <a:rPr kumimoji="1" lang="zh-CN" altLang="en-US" dirty="0">
                <a:latin typeface="+mn-ea"/>
              </a:rPr>
              <a:t>得像什么</a:t>
            </a:r>
            <a:r>
              <a:rPr kumimoji="1" lang="zh-CN" altLang="en-US" dirty="0" smtClean="0"/>
              <a:t>算法？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Bfs</a:t>
            </a:r>
            <a:r>
              <a:rPr kumimoji="1" lang="zh-CN" altLang="en-US" dirty="0" smtClean="0"/>
              <a:t>？</a:t>
            </a:r>
            <a:r>
              <a:rPr kumimoji="1" lang="en-US" altLang="zh-CN" dirty="0" err="1" smtClean="0"/>
              <a:t>Dijkstra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哪些状态最终被</a:t>
            </a:r>
            <a:r>
              <a:rPr kumimoji="1" lang="en-US" altLang="zh-CN" dirty="0" smtClean="0"/>
              <a:t>A*</a:t>
            </a:r>
            <a:r>
              <a:rPr kumimoji="1" lang="zh-CN" altLang="en-US" dirty="0" smtClean="0"/>
              <a:t>扩展？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en-US" dirty="0"/>
              <a:t>	</a:t>
            </a:r>
            <a:r>
              <a:rPr kumimoji="1" lang="en-US" altLang="en-US" dirty="0" smtClean="0"/>
              <a:t>f</a:t>
            </a:r>
            <a:r>
              <a:rPr kumimoji="1" lang="en-US" altLang="zh-CN" dirty="0" smtClean="0"/>
              <a:t>(n) &lt; f*(s)</a:t>
            </a:r>
            <a:r>
              <a:rPr kumimoji="1" lang="zh-CN" altLang="en-US" dirty="0" smtClean="0"/>
              <a:t>一定被扩展；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en-US" dirty="0"/>
              <a:t>	</a:t>
            </a:r>
            <a:r>
              <a:rPr kumimoji="1" lang="en-US" altLang="en-US" dirty="0" smtClean="0"/>
              <a:t>f(n) = f*(s)可能被扩展；</a:t>
            </a:r>
          </a:p>
          <a:p>
            <a:pPr marL="0" indent="0">
              <a:buNone/>
            </a:pPr>
            <a:r>
              <a:rPr kumimoji="1" lang="en-US" altLang="en-US" dirty="0"/>
              <a:t>	</a:t>
            </a:r>
            <a:r>
              <a:rPr kumimoji="1" lang="en-US" altLang="en-US" dirty="0" smtClean="0"/>
              <a:t>f(n) &gt; f*(s)不会被扩展；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41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1217</Words>
  <Application>Microsoft Macintosh PowerPoint</Application>
  <PresentationFormat>全屏显示(4:3)</PresentationFormat>
  <Paragraphs>252</Paragraphs>
  <Slides>37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人工智能中的搜索问题</vt:lpstr>
      <vt:lpstr>简介</vt:lpstr>
      <vt:lpstr>状态空间搜索</vt:lpstr>
      <vt:lpstr>A算法</vt:lpstr>
      <vt:lpstr>A算法</vt:lpstr>
      <vt:lpstr>A算法</vt:lpstr>
      <vt:lpstr>A*算法</vt:lpstr>
      <vt:lpstr>A*算法</vt:lpstr>
      <vt:lpstr>A*算法</vt:lpstr>
      <vt:lpstr>A*算法</vt:lpstr>
      <vt:lpstr>A*算法</vt:lpstr>
      <vt:lpstr>IDA*</vt:lpstr>
      <vt:lpstr>K短路</vt:lpstr>
      <vt:lpstr>路径搜索</vt:lpstr>
      <vt:lpstr>智能体移动结算</vt:lpstr>
      <vt:lpstr>优秀选手思路</vt:lpstr>
      <vt:lpstr>优秀选手思路</vt:lpstr>
      <vt:lpstr>博弈搜索</vt:lpstr>
      <vt:lpstr>决策树</vt:lpstr>
      <vt:lpstr>极大极小搜索</vt:lpstr>
      <vt:lpstr>极大极小搜索</vt:lpstr>
      <vt:lpstr>α-β剪枝</vt:lpstr>
      <vt:lpstr>α-β剪枝</vt:lpstr>
      <vt:lpstr>蒙特卡洛搜索</vt:lpstr>
      <vt:lpstr>蒙特卡洛搜索</vt:lpstr>
      <vt:lpstr>信心上限算法</vt:lpstr>
      <vt:lpstr>信心上限算法</vt:lpstr>
      <vt:lpstr>蒙特卡洛上限信心树</vt:lpstr>
      <vt:lpstr>蒙特卡洛上限信心树</vt:lpstr>
      <vt:lpstr>蒙特卡洛上限信心树</vt:lpstr>
      <vt:lpstr>蒙特卡洛上限信心树</vt:lpstr>
      <vt:lpstr>蒙特卡洛上限信心树</vt:lpstr>
      <vt:lpstr>AlphaGo</vt:lpstr>
      <vt:lpstr>AlphaGo</vt:lpstr>
      <vt:lpstr>资料</vt:lpstr>
      <vt:lpstr>智能体大赛</vt:lpstr>
      <vt:lpstr>谢谢大家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人工智能中的搜索问题</dc:title>
  <dc:creator>chord</dc:creator>
  <cp:lastModifiedBy>chord</cp:lastModifiedBy>
  <cp:revision>164</cp:revision>
  <dcterms:created xsi:type="dcterms:W3CDTF">2016-05-01T05:22:36Z</dcterms:created>
  <dcterms:modified xsi:type="dcterms:W3CDTF">2016-05-05T15:16:44Z</dcterms:modified>
</cp:coreProperties>
</file>