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256" r:id="rId2"/>
    <p:sldId id="288" r:id="rId3"/>
    <p:sldId id="257" r:id="rId4"/>
    <p:sldId id="258" r:id="rId5"/>
    <p:sldId id="259" r:id="rId6"/>
    <p:sldId id="310" r:id="rId7"/>
    <p:sldId id="260" r:id="rId8"/>
    <p:sldId id="311" r:id="rId9"/>
    <p:sldId id="261" r:id="rId10"/>
    <p:sldId id="312" r:id="rId11"/>
    <p:sldId id="262" r:id="rId12"/>
    <p:sldId id="313" r:id="rId13"/>
    <p:sldId id="264" r:id="rId14"/>
    <p:sldId id="314" r:id="rId15"/>
    <p:sldId id="265" r:id="rId16"/>
    <p:sldId id="315" r:id="rId17"/>
    <p:sldId id="272" r:id="rId18"/>
    <p:sldId id="316" r:id="rId19"/>
    <p:sldId id="263" r:id="rId20"/>
    <p:sldId id="317" r:id="rId21"/>
    <p:sldId id="329" r:id="rId22"/>
    <p:sldId id="266" r:id="rId23"/>
    <p:sldId id="318" r:id="rId24"/>
    <p:sldId id="267" r:id="rId25"/>
    <p:sldId id="319" r:id="rId26"/>
    <p:sldId id="282" r:id="rId27"/>
    <p:sldId id="268" r:id="rId28"/>
    <p:sldId id="320" r:id="rId29"/>
    <p:sldId id="270" r:id="rId30"/>
    <p:sldId id="321" r:id="rId31"/>
    <p:sldId id="283" r:id="rId32"/>
    <p:sldId id="275" r:id="rId33"/>
    <p:sldId id="322" r:id="rId34"/>
    <p:sldId id="273" r:id="rId35"/>
    <p:sldId id="323" r:id="rId36"/>
    <p:sldId id="274" r:id="rId37"/>
    <p:sldId id="324" r:id="rId38"/>
    <p:sldId id="271" r:id="rId39"/>
    <p:sldId id="325" r:id="rId40"/>
    <p:sldId id="276" r:id="rId41"/>
    <p:sldId id="326" r:id="rId42"/>
    <p:sldId id="277" r:id="rId43"/>
    <p:sldId id="330" r:id="rId44"/>
    <p:sldId id="284" r:id="rId45"/>
    <p:sldId id="279" r:id="rId46"/>
    <p:sldId id="331" r:id="rId47"/>
    <p:sldId id="280" r:id="rId48"/>
    <p:sldId id="332" r:id="rId49"/>
    <p:sldId id="303" r:id="rId50"/>
    <p:sldId id="334" r:id="rId51"/>
    <p:sldId id="333" r:id="rId52"/>
    <p:sldId id="281" r:id="rId53"/>
    <p:sldId id="285" r:id="rId54"/>
    <p:sldId id="287" r:id="rId55"/>
    <p:sldId id="335" r:id="rId56"/>
    <p:sldId id="336" r:id="rId57"/>
    <p:sldId id="306" r:id="rId58"/>
    <p:sldId id="337" r:id="rId59"/>
    <p:sldId id="307" r:id="rId60"/>
    <p:sldId id="339" r:id="rId61"/>
    <p:sldId id="308" r:id="rId62"/>
    <p:sldId id="338" r:id="rId63"/>
    <p:sldId id="289" r:id="rId64"/>
    <p:sldId id="340" r:id="rId65"/>
    <p:sldId id="295" r:id="rId66"/>
    <p:sldId id="341" r:id="rId67"/>
    <p:sldId id="296" r:id="rId68"/>
    <p:sldId id="342" r:id="rId69"/>
    <p:sldId id="297" r:id="rId70"/>
    <p:sldId id="343" r:id="rId71"/>
    <p:sldId id="327" r:id="rId72"/>
    <p:sldId id="344" r:id="rId73"/>
    <p:sldId id="328" r:id="rId74"/>
    <p:sldId id="345" r:id="rId75"/>
    <p:sldId id="293" r:id="rId76"/>
    <p:sldId id="291" r:id="rId77"/>
    <p:sldId id="346" r:id="rId78"/>
    <p:sldId id="290" r:id="rId79"/>
    <p:sldId id="347" r:id="rId80"/>
    <p:sldId id="292" r:id="rId81"/>
    <p:sldId id="348" r:id="rId82"/>
    <p:sldId id="349" r:id="rId83"/>
    <p:sldId id="294" r:id="rId84"/>
    <p:sldId id="298" r:id="rId85"/>
    <p:sldId id="278" r:id="rId86"/>
    <p:sldId id="350" r:id="rId87"/>
    <p:sldId id="300" r:id="rId88"/>
    <p:sldId id="351" r:id="rId89"/>
    <p:sldId id="299" r:id="rId90"/>
    <p:sldId id="352" r:id="rId91"/>
    <p:sldId id="304" r:id="rId92"/>
    <p:sldId id="353" r:id="rId93"/>
    <p:sldId id="286" r:id="rId94"/>
    <p:sldId id="301" r:id="rId95"/>
    <p:sldId id="302" r:id="rId96"/>
    <p:sldId id="354" r:id="rId97"/>
    <p:sldId id="305" r:id="rId98"/>
    <p:sldId id="355" r:id="rId99"/>
    <p:sldId id="309"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F88CE5D-3DE5-4151-9B83-861EDC1C416A}">
          <p14:sldIdLst>
            <p14:sldId id="256"/>
            <p14:sldId id="288"/>
            <p14:sldId id="257"/>
            <p14:sldId id="258"/>
            <p14:sldId id="259"/>
            <p14:sldId id="310"/>
            <p14:sldId id="260"/>
            <p14:sldId id="311"/>
            <p14:sldId id="261"/>
            <p14:sldId id="312"/>
            <p14:sldId id="262"/>
            <p14:sldId id="313"/>
            <p14:sldId id="264"/>
            <p14:sldId id="314"/>
            <p14:sldId id="265"/>
            <p14:sldId id="315"/>
            <p14:sldId id="272"/>
            <p14:sldId id="316"/>
            <p14:sldId id="263"/>
            <p14:sldId id="317"/>
            <p14:sldId id="329"/>
            <p14:sldId id="266"/>
            <p14:sldId id="318"/>
            <p14:sldId id="267"/>
            <p14:sldId id="319"/>
            <p14:sldId id="282"/>
            <p14:sldId id="268"/>
            <p14:sldId id="320"/>
            <p14:sldId id="270"/>
            <p14:sldId id="321"/>
            <p14:sldId id="283"/>
            <p14:sldId id="275"/>
            <p14:sldId id="322"/>
            <p14:sldId id="273"/>
            <p14:sldId id="323"/>
            <p14:sldId id="274"/>
            <p14:sldId id="324"/>
            <p14:sldId id="271"/>
            <p14:sldId id="325"/>
            <p14:sldId id="276"/>
            <p14:sldId id="326"/>
            <p14:sldId id="277"/>
            <p14:sldId id="330"/>
            <p14:sldId id="284"/>
            <p14:sldId id="279"/>
            <p14:sldId id="331"/>
            <p14:sldId id="280"/>
            <p14:sldId id="332"/>
            <p14:sldId id="303"/>
            <p14:sldId id="334"/>
            <p14:sldId id="333"/>
            <p14:sldId id="281"/>
            <p14:sldId id="285"/>
            <p14:sldId id="287"/>
            <p14:sldId id="335"/>
            <p14:sldId id="336"/>
            <p14:sldId id="306"/>
            <p14:sldId id="337"/>
            <p14:sldId id="307"/>
            <p14:sldId id="339"/>
            <p14:sldId id="308"/>
            <p14:sldId id="338"/>
            <p14:sldId id="289"/>
            <p14:sldId id="340"/>
            <p14:sldId id="295"/>
            <p14:sldId id="341"/>
            <p14:sldId id="296"/>
            <p14:sldId id="342"/>
            <p14:sldId id="297"/>
            <p14:sldId id="343"/>
            <p14:sldId id="327"/>
            <p14:sldId id="344"/>
            <p14:sldId id="328"/>
            <p14:sldId id="345"/>
            <p14:sldId id="293"/>
            <p14:sldId id="291"/>
            <p14:sldId id="346"/>
            <p14:sldId id="290"/>
            <p14:sldId id="347"/>
            <p14:sldId id="292"/>
            <p14:sldId id="348"/>
            <p14:sldId id="349"/>
            <p14:sldId id="294"/>
            <p14:sldId id="298"/>
            <p14:sldId id="278"/>
            <p14:sldId id="350"/>
            <p14:sldId id="300"/>
            <p14:sldId id="351"/>
            <p14:sldId id="299"/>
            <p14:sldId id="352"/>
            <p14:sldId id="304"/>
            <p14:sldId id="353"/>
            <p14:sldId id="286"/>
            <p14:sldId id="301"/>
            <p14:sldId id="302"/>
            <p14:sldId id="354"/>
            <p14:sldId id="305"/>
            <p14:sldId id="355"/>
            <p14:sldId id="30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83" autoAdjust="0"/>
  </p:normalViewPr>
  <p:slideViewPr>
    <p:cSldViewPr snapToGrid="0">
      <p:cViewPr varScale="1">
        <p:scale>
          <a:sx n="97" d="100"/>
          <a:sy n="97" d="100"/>
        </p:scale>
        <p:origin x="10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665A1-5A81-47CA-B8B1-3590FEB4DBC2}" type="datetimeFigureOut">
              <a:rPr lang="zh-CN" altLang="en-US" smtClean="0"/>
              <a:pPr/>
              <a:t>2016/1/15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36CA-EFDC-40EF-BC6A-2695CCD36550}" type="slidenum">
              <a:rPr lang="zh-CN" altLang="en-US" smtClean="0"/>
              <a:pPr/>
              <a:t>‹#›</a:t>
            </a:fld>
            <a:endParaRPr lang="zh-CN" altLang="en-US"/>
          </a:p>
        </p:txBody>
      </p:sp>
    </p:spTree>
    <p:extLst>
      <p:ext uri="{BB962C8B-B14F-4D97-AF65-F5344CB8AC3E}">
        <p14:creationId xmlns:p14="http://schemas.microsoft.com/office/powerpoint/2010/main" val="3440245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8436CA-EFDC-40EF-BC6A-2695CCD36550}" type="slidenum">
              <a:rPr lang="zh-CN" altLang="en-US" smtClean="0"/>
              <a:pPr/>
              <a:t>1</a:t>
            </a:fld>
            <a:endParaRPr lang="zh-CN" altLang="en-US"/>
          </a:p>
        </p:txBody>
      </p:sp>
    </p:spTree>
    <p:extLst>
      <p:ext uri="{BB962C8B-B14F-4D97-AF65-F5344CB8AC3E}">
        <p14:creationId xmlns:p14="http://schemas.microsoft.com/office/powerpoint/2010/main" val="292722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T(n)=n^2+4T(n/2)=n^2</a:t>
            </a:r>
            <a:endParaRPr lang="zh-CN" altLang="en-US" dirty="0"/>
          </a:p>
        </p:txBody>
      </p:sp>
      <p:sp>
        <p:nvSpPr>
          <p:cNvPr id="4" name="灯片编号占位符 3"/>
          <p:cNvSpPr>
            <a:spLocks noGrp="1"/>
          </p:cNvSpPr>
          <p:nvPr>
            <p:ph type="sldNum" sz="quarter" idx="10"/>
          </p:nvPr>
        </p:nvSpPr>
        <p:spPr/>
        <p:txBody>
          <a:bodyPr/>
          <a:lstStyle/>
          <a:p>
            <a:fld id="{0F8436CA-EFDC-40EF-BC6A-2695CCD36550}" type="slidenum">
              <a:rPr lang="zh-CN" altLang="en-US" smtClean="0"/>
              <a:pPr/>
              <a:t>27</a:t>
            </a:fld>
            <a:endParaRPr lang="zh-CN" altLang="en-US"/>
          </a:p>
        </p:txBody>
      </p:sp>
    </p:spTree>
    <p:extLst>
      <p:ext uri="{BB962C8B-B14F-4D97-AF65-F5344CB8AC3E}">
        <p14:creationId xmlns:p14="http://schemas.microsoft.com/office/powerpoint/2010/main" val="104950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本质还是类似一维点对的情况</a:t>
            </a:r>
            <a:endParaRPr lang="zh-CN" altLang="en-US" dirty="0"/>
          </a:p>
        </p:txBody>
      </p:sp>
      <p:sp>
        <p:nvSpPr>
          <p:cNvPr id="4" name="灯片编号占位符 3"/>
          <p:cNvSpPr>
            <a:spLocks noGrp="1"/>
          </p:cNvSpPr>
          <p:nvPr>
            <p:ph type="sldNum" sz="quarter" idx="10"/>
          </p:nvPr>
        </p:nvSpPr>
        <p:spPr/>
        <p:txBody>
          <a:bodyPr/>
          <a:lstStyle/>
          <a:p>
            <a:fld id="{0F8436CA-EFDC-40EF-BC6A-2695CCD36550}" type="slidenum">
              <a:rPr lang="zh-CN" altLang="en-US" smtClean="0"/>
              <a:pPr/>
              <a:t>54</a:t>
            </a:fld>
            <a:endParaRPr lang="zh-CN" altLang="en-US"/>
          </a:p>
        </p:txBody>
      </p:sp>
    </p:spTree>
    <p:extLst>
      <p:ext uri="{BB962C8B-B14F-4D97-AF65-F5344CB8AC3E}">
        <p14:creationId xmlns:p14="http://schemas.microsoft.com/office/powerpoint/2010/main" val="391388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题目太麻烦了我瞎编的</a:t>
            </a:r>
            <a:endParaRPr lang="zh-CN" altLang="en-US" dirty="0"/>
          </a:p>
        </p:txBody>
      </p:sp>
      <p:sp>
        <p:nvSpPr>
          <p:cNvPr id="4" name="灯片编号占位符 3"/>
          <p:cNvSpPr>
            <a:spLocks noGrp="1"/>
          </p:cNvSpPr>
          <p:nvPr>
            <p:ph type="sldNum" sz="quarter" idx="10"/>
          </p:nvPr>
        </p:nvSpPr>
        <p:spPr/>
        <p:txBody>
          <a:bodyPr/>
          <a:lstStyle/>
          <a:p>
            <a:fld id="{0F8436CA-EFDC-40EF-BC6A-2695CCD36550}" type="slidenum">
              <a:rPr lang="zh-CN" altLang="en-US" smtClean="0"/>
              <a:pPr/>
              <a:t>91</a:t>
            </a:fld>
            <a:endParaRPr lang="zh-CN" altLang="en-US"/>
          </a:p>
        </p:txBody>
      </p:sp>
    </p:spTree>
    <p:extLst>
      <p:ext uri="{BB962C8B-B14F-4D97-AF65-F5344CB8AC3E}">
        <p14:creationId xmlns:p14="http://schemas.microsoft.com/office/powerpoint/2010/main" val="419963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这题还可以优化的</a:t>
            </a:r>
            <a:r>
              <a:rPr lang="en-US" altLang="zh-CN" dirty="0" smtClean="0"/>
              <a:t>=</a:t>
            </a:r>
            <a:r>
              <a:rPr lang="zh-CN" altLang="en-US" dirty="0" smtClean="0"/>
              <a:t>。</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F8436CA-EFDC-40EF-BC6A-2695CCD36550}" type="slidenum">
              <a:rPr lang="zh-CN" altLang="en-US" smtClean="0"/>
              <a:pPr/>
              <a:t>95</a:t>
            </a:fld>
            <a:endParaRPr lang="zh-CN" altLang="en-US"/>
          </a:p>
        </p:txBody>
      </p:sp>
    </p:spTree>
    <p:extLst>
      <p:ext uri="{BB962C8B-B14F-4D97-AF65-F5344CB8AC3E}">
        <p14:creationId xmlns:p14="http://schemas.microsoft.com/office/powerpoint/2010/main" val="36135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4" y="1447801"/>
            <a:ext cx="8825659" cy="3329581"/>
          </a:xfrm>
        </p:spPr>
        <p:txBody>
          <a:bodyPr anchor="b"/>
          <a:lstStyle>
            <a:lvl1pPr latinLnBrk="0">
              <a:defRPr lang="zh-CN" sz="8698"/>
            </a:lvl1pPr>
          </a:lstStyle>
          <a:p>
            <a:r>
              <a:rPr lang="zh-CN" altLang="en-US" smtClean="0"/>
              <a:t>单击此处编辑母版标题样式</a:t>
            </a:r>
            <a:endParaRPr lang="zh-CN"/>
          </a:p>
        </p:txBody>
      </p:sp>
      <p:sp>
        <p:nvSpPr>
          <p:cNvPr id="3" name="副标题 2"/>
          <p:cNvSpPr>
            <a:spLocks noGrp="1"/>
          </p:cNvSpPr>
          <p:nvPr>
            <p:ph type="subTitle" idx="1"/>
          </p:nvPr>
        </p:nvSpPr>
        <p:spPr>
          <a:xfrm>
            <a:off x="1154954" y="4777382"/>
            <a:ext cx="8825659" cy="861420"/>
          </a:xfrm>
        </p:spPr>
        <p:txBody>
          <a:bodyPr anchor="t"/>
          <a:lstStyle>
            <a:lvl1pPr marL="0" indent="0" algn="l" latinLnBrk="0">
              <a:buNone/>
              <a:defRPr lang="zh-CN" cap="all">
                <a:solidFill>
                  <a:schemeClr val="bg2">
                    <a:lumMod val="40000"/>
                    <a:lumOff val="60000"/>
                  </a:schemeClr>
                </a:solidFill>
              </a:defRPr>
            </a:lvl1pPr>
            <a:lvl2pPr marL="554701" indent="0" algn="ctr" latinLnBrk="0">
              <a:buNone/>
              <a:defRPr lang="zh-CN">
                <a:solidFill>
                  <a:schemeClr val="tx1">
                    <a:tint val="75000"/>
                  </a:schemeClr>
                </a:solidFill>
              </a:defRPr>
            </a:lvl2pPr>
            <a:lvl3pPr marL="1109402" indent="0" algn="ctr" latinLnBrk="0">
              <a:buNone/>
              <a:defRPr lang="zh-CN">
                <a:solidFill>
                  <a:schemeClr val="tx1">
                    <a:tint val="75000"/>
                  </a:schemeClr>
                </a:solidFill>
              </a:defRPr>
            </a:lvl3pPr>
            <a:lvl4pPr marL="1664104" indent="0" algn="ctr" latinLnBrk="0">
              <a:buNone/>
              <a:defRPr lang="zh-CN">
                <a:solidFill>
                  <a:schemeClr val="tx1">
                    <a:tint val="75000"/>
                  </a:schemeClr>
                </a:solidFill>
              </a:defRPr>
            </a:lvl4pPr>
            <a:lvl5pPr marL="2218805" indent="0" algn="ctr" latinLnBrk="0">
              <a:buNone/>
              <a:defRPr lang="zh-CN">
                <a:solidFill>
                  <a:schemeClr val="tx1">
                    <a:tint val="75000"/>
                  </a:schemeClr>
                </a:solidFill>
              </a:defRPr>
            </a:lvl5pPr>
            <a:lvl6pPr marL="2773506" indent="0" algn="ctr" latinLnBrk="0">
              <a:buNone/>
              <a:defRPr lang="zh-CN">
                <a:solidFill>
                  <a:schemeClr val="tx1">
                    <a:tint val="75000"/>
                  </a:schemeClr>
                </a:solidFill>
              </a:defRPr>
            </a:lvl6pPr>
            <a:lvl7pPr marL="3328207" indent="0" algn="ctr" latinLnBrk="0">
              <a:buNone/>
              <a:defRPr lang="zh-CN">
                <a:solidFill>
                  <a:schemeClr val="tx1">
                    <a:tint val="75000"/>
                  </a:schemeClr>
                </a:solidFill>
              </a:defRPr>
            </a:lvl7pPr>
            <a:lvl8pPr marL="3882908" indent="0" algn="ctr" latinLnBrk="0">
              <a:buNone/>
              <a:defRPr lang="zh-CN">
                <a:solidFill>
                  <a:schemeClr val="tx1">
                    <a:tint val="75000"/>
                  </a:schemeClr>
                </a:solidFill>
              </a:defRPr>
            </a:lvl8pPr>
            <a:lvl9pPr marL="443761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4"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53130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8" y="4800586"/>
            <a:ext cx="8825658" cy="566739"/>
          </a:xfrm>
        </p:spPr>
        <p:txBody>
          <a:bodyPr anchor="b">
            <a:normAutofit/>
          </a:bodyPr>
          <a:lstStyle>
            <a:lvl1pPr algn="l" latinLnBrk="0">
              <a:defRPr lang="zh-CN" sz="2899" b="0"/>
            </a:lvl1pPr>
          </a:lstStyle>
          <a:p>
            <a:r>
              <a:rPr lang="zh-CN" altLang="en-US" smtClean="0"/>
              <a:t>单击此处编辑母版标题样式</a:t>
            </a:r>
            <a:endParaRPr lang="zh-CN"/>
          </a:p>
        </p:txBody>
      </p:sp>
      <p:sp>
        <p:nvSpPr>
          <p:cNvPr id="3" name="图片占位符 2"/>
          <p:cNvSpPr>
            <a:spLocks noGrp="1" noChangeAspect="1"/>
          </p:cNvSpPr>
          <p:nvPr>
            <p:ph type="pic" idx="1"/>
          </p:nvPr>
        </p:nvSpPr>
        <p:spPr>
          <a:xfrm>
            <a:off x="1154954" y="685800"/>
            <a:ext cx="8825659"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zh-CN" sz="1900"/>
            </a:lvl1pPr>
            <a:lvl2pPr marL="554701" indent="0" latinLnBrk="0">
              <a:buNone/>
              <a:defRPr lang="zh-CN" sz="1900"/>
            </a:lvl2pPr>
            <a:lvl3pPr marL="1109402" indent="0" latinLnBrk="0">
              <a:buNone/>
              <a:defRPr lang="zh-CN" sz="1900"/>
            </a:lvl3pPr>
            <a:lvl4pPr marL="1664104" indent="0" latinLnBrk="0">
              <a:buNone/>
              <a:defRPr lang="zh-CN" sz="1900"/>
            </a:lvl4pPr>
            <a:lvl5pPr marL="2218805" indent="0" latinLnBrk="0">
              <a:buNone/>
              <a:defRPr lang="zh-CN" sz="1900"/>
            </a:lvl5pPr>
            <a:lvl6pPr marL="2773506" indent="0" latinLnBrk="0">
              <a:buNone/>
              <a:defRPr lang="zh-CN" sz="1900"/>
            </a:lvl6pPr>
            <a:lvl7pPr marL="3328207" indent="0" latinLnBrk="0">
              <a:buNone/>
              <a:defRPr lang="zh-CN" sz="1900"/>
            </a:lvl7pPr>
            <a:lvl8pPr marL="3882908" indent="0" latinLnBrk="0">
              <a:buNone/>
              <a:defRPr lang="zh-CN" sz="1900"/>
            </a:lvl8pPr>
            <a:lvl9pPr marL="4437610" indent="0" latinLnBrk="0">
              <a:buNone/>
              <a:defRPr lang="zh-CN" sz="1900"/>
            </a:lvl9pPr>
          </a:lstStyle>
          <a:p>
            <a:r>
              <a:rPr lang="zh-CN" altLang="en-US" smtClean="0"/>
              <a:t>单击图标添加图片</a:t>
            </a:r>
            <a:endParaRPr lang="zh-CN"/>
          </a:p>
        </p:txBody>
      </p:sp>
      <p:sp>
        <p:nvSpPr>
          <p:cNvPr id="4" name="文本占位符 3"/>
          <p:cNvSpPr>
            <a:spLocks noGrp="1"/>
          </p:cNvSpPr>
          <p:nvPr>
            <p:ph type="body" sz="half" idx="2"/>
          </p:nvPr>
        </p:nvSpPr>
        <p:spPr>
          <a:xfrm>
            <a:off x="1154958" y="5367326"/>
            <a:ext cx="8825656" cy="493712"/>
          </a:xfrm>
        </p:spPr>
        <p:txBody>
          <a:bodyPr>
            <a:normAutofit/>
          </a:bodyPr>
          <a:lstStyle>
            <a:lvl1pPr marL="0" indent="0" latinLnBrk="0">
              <a:buNone/>
              <a:defRPr lang="zh-CN" sz="15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256012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1"/>
            <a:ext cx="8825659" cy="1981200"/>
          </a:xfrm>
        </p:spPr>
        <p:txBody>
          <a:bodyPr/>
          <a:lstStyle>
            <a:lvl1pPr latinLnBrk="0">
              <a:defRPr lang="zh-CN" sz="5799"/>
            </a:lvl1pPr>
          </a:lstStyle>
          <a:p>
            <a:r>
              <a:rPr lang="zh-CN" altLang="en-US" smtClean="0"/>
              <a:t>单击此处编辑母版标题样式</a:t>
            </a:r>
            <a:endParaRPr lang="zh-CN"/>
          </a:p>
        </p:txBody>
      </p:sp>
      <p:sp>
        <p:nvSpPr>
          <p:cNvPr id="8" name="文本占位符 3"/>
          <p:cNvSpPr>
            <a:spLocks noGrp="1"/>
          </p:cNvSpPr>
          <p:nvPr>
            <p:ph type="body" sz="half" idx="2"/>
          </p:nvPr>
        </p:nvSpPr>
        <p:spPr>
          <a:xfrm>
            <a:off x="1154954" y="3657600"/>
            <a:ext cx="8825659" cy="2362201"/>
          </a:xfrm>
        </p:spPr>
        <p:txBody>
          <a:bodyPr anchor="ctr">
            <a:normAutofit/>
          </a:bodyPr>
          <a:lstStyle>
            <a:lvl1pPr marL="0" indent="0" latinLnBrk="0">
              <a:buNone/>
              <a:defRPr lang="zh-CN" sz="22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953968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p:nvPr>
        </p:nvSpPr>
        <p:spPr>
          <a:xfrm>
            <a:off x="1574804" y="1447802"/>
            <a:ext cx="7999314" cy="2323375"/>
          </a:xfrm>
        </p:spPr>
        <p:txBody>
          <a:bodyPr/>
          <a:lstStyle>
            <a:lvl1pPr latinLnBrk="0">
              <a:defRPr lang="zh-CN" sz="5799"/>
            </a:lvl1pPr>
          </a:lstStyle>
          <a:p>
            <a:r>
              <a:rPr lang="zh-CN" altLang="en-US" smtClean="0"/>
              <a:t>单击此处编辑母版标题样式</a:t>
            </a:r>
            <a:endParaRPr lang="zh-CN"/>
          </a:p>
        </p:txBody>
      </p:sp>
      <p:sp>
        <p:nvSpPr>
          <p:cNvPr id="11" name="文本占位符 3"/>
          <p:cNvSpPr>
            <a:spLocks noGrp="1"/>
          </p:cNvSpPr>
          <p:nvPr>
            <p:ph type="body" sz="half" idx="14"/>
          </p:nvPr>
        </p:nvSpPr>
        <p:spPr>
          <a:xfrm>
            <a:off x="1930402" y="3771174"/>
            <a:ext cx="7279650" cy="342175"/>
          </a:xfrm>
        </p:spPr>
        <p:txBody>
          <a:bodyPr vert="horz" lIns="110962" tIns="55481" rIns="110962" bIns="55481" rtlCol="0" anchor="t">
            <a:normAutofit/>
          </a:bodyPr>
          <a:lstStyle>
            <a:lvl1pPr marL="0" indent="0" latinLnBrk="0">
              <a:buNone/>
              <a:defRPr lang="zh-CN" sz="1700" b="0" kern="1200" cap="small">
                <a:solidFill>
                  <a:schemeClr val="bg2">
                    <a:lumMod val="40000"/>
                    <a:lumOff val="60000"/>
                  </a:schemeClr>
                </a:solidFill>
                <a:latin typeface="+mj-lt"/>
                <a:ea typeface="+mj-ea"/>
                <a:cs typeface="+mj-cs"/>
              </a:defRPr>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marL="0" lvl="0" indent="0">
              <a:buNone/>
            </a:pPr>
            <a:r>
              <a:rPr lang="zh-CN" altLang="en-US" smtClean="0"/>
              <a:t>单击此处编辑母版文本样式</a:t>
            </a:r>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22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
        <p:nvSpPr>
          <p:cNvPr id="12" name="文本框 11"/>
          <p:cNvSpPr txBox="1"/>
          <p:nvPr/>
        </p:nvSpPr>
        <p:spPr>
          <a:xfrm>
            <a:off x="898295" y="971254"/>
            <a:ext cx="801912" cy="1989022"/>
          </a:xfrm>
          <a:prstGeom prst="rect">
            <a:avLst/>
          </a:prstGeom>
          <a:noFill/>
        </p:spPr>
        <p:txBody>
          <a:bodyPr wrap="square" lIns="110936" tIns="55468" rIns="110936" bIns="55468"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altLang="en-US" sz="12198"/>
              <a:t>“</a:t>
            </a:r>
          </a:p>
        </p:txBody>
      </p:sp>
      <p:sp>
        <p:nvSpPr>
          <p:cNvPr id="15" name="文本框 14"/>
          <p:cNvSpPr txBox="1"/>
          <p:nvPr/>
        </p:nvSpPr>
        <p:spPr>
          <a:xfrm>
            <a:off x="9330491" y="2613787"/>
            <a:ext cx="801912" cy="1989022"/>
          </a:xfrm>
          <a:prstGeom prst="rect">
            <a:avLst/>
          </a:prstGeom>
          <a:noFill/>
        </p:spPr>
        <p:txBody>
          <a:bodyPr wrap="square" lIns="110936" tIns="55468" rIns="110936" bIns="55468"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altLang="en-US" sz="12198"/>
              <a:t>”</a:t>
            </a:r>
          </a:p>
        </p:txBody>
      </p:sp>
    </p:spTree>
    <p:extLst>
      <p:ext uri="{BB962C8B-B14F-4D97-AF65-F5344CB8AC3E}">
        <p14:creationId xmlns:p14="http://schemas.microsoft.com/office/powerpoint/2010/main" val="2453984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7" y="3124202"/>
            <a:ext cx="8825660" cy="1653180"/>
          </a:xfrm>
        </p:spPr>
        <p:txBody>
          <a:bodyPr anchor="b"/>
          <a:lstStyle>
            <a:lvl1pPr algn="l" latinLnBrk="0">
              <a:defRPr lang="zh-CN" sz="4899" b="0" cap="none"/>
            </a:lvl1pPr>
          </a:lstStyle>
          <a:p>
            <a:r>
              <a:rPr lang="zh-CN" altLang="en-US" smtClean="0"/>
              <a:t>单击此处编辑母版标题样式</a:t>
            </a:r>
            <a:endParaRPr lang="zh-CN"/>
          </a:p>
        </p:txBody>
      </p:sp>
      <p:sp>
        <p:nvSpPr>
          <p:cNvPr id="3" name="文本占位符 2"/>
          <p:cNvSpPr>
            <a:spLocks noGrp="1"/>
          </p:cNvSpPr>
          <p:nvPr>
            <p:ph type="body" idx="1"/>
          </p:nvPr>
        </p:nvSpPr>
        <p:spPr>
          <a:xfrm>
            <a:off x="1154954" y="4777381"/>
            <a:ext cx="8825659" cy="860401"/>
          </a:xfrm>
        </p:spPr>
        <p:txBody>
          <a:bodyPr anchor="t"/>
          <a:lstStyle>
            <a:lvl1pPr marL="0" indent="0" algn="l" latinLnBrk="0">
              <a:buNone/>
              <a:defRPr lang="zh-CN" sz="2400" cap="none">
                <a:solidFill>
                  <a:schemeClr val="bg2">
                    <a:lumMod val="40000"/>
                    <a:lumOff val="60000"/>
                  </a:schemeClr>
                </a:solidFill>
              </a:defRPr>
            </a:lvl1pPr>
            <a:lvl2pPr marL="554701" indent="0" latinLnBrk="0">
              <a:buNone/>
              <a:defRPr lang="zh-CN" sz="2200">
                <a:solidFill>
                  <a:schemeClr val="tx1">
                    <a:tint val="75000"/>
                  </a:schemeClr>
                </a:solidFill>
              </a:defRPr>
            </a:lvl2pPr>
            <a:lvl3pPr marL="1109402" indent="0" latinLnBrk="0">
              <a:buNone/>
              <a:defRPr lang="zh-CN" sz="1900">
                <a:solidFill>
                  <a:schemeClr val="tx1">
                    <a:tint val="75000"/>
                  </a:schemeClr>
                </a:solidFill>
              </a:defRPr>
            </a:lvl3pPr>
            <a:lvl4pPr marL="1664104" indent="0" latinLnBrk="0">
              <a:buNone/>
              <a:defRPr lang="zh-CN" sz="1700">
                <a:solidFill>
                  <a:schemeClr val="tx1">
                    <a:tint val="75000"/>
                  </a:schemeClr>
                </a:solidFill>
              </a:defRPr>
            </a:lvl4pPr>
            <a:lvl5pPr marL="2218805" indent="0" latinLnBrk="0">
              <a:buNone/>
              <a:defRPr lang="zh-CN" sz="1700">
                <a:solidFill>
                  <a:schemeClr val="tx1">
                    <a:tint val="75000"/>
                  </a:schemeClr>
                </a:solidFill>
              </a:defRPr>
            </a:lvl5pPr>
            <a:lvl6pPr marL="2773506" indent="0" latinLnBrk="0">
              <a:buNone/>
              <a:defRPr lang="zh-CN" sz="1700">
                <a:solidFill>
                  <a:schemeClr val="tx1">
                    <a:tint val="75000"/>
                  </a:schemeClr>
                </a:solidFill>
              </a:defRPr>
            </a:lvl6pPr>
            <a:lvl7pPr marL="3328207" indent="0" latinLnBrk="0">
              <a:buNone/>
              <a:defRPr lang="zh-CN" sz="1700">
                <a:solidFill>
                  <a:schemeClr val="tx1">
                    <a:tint val="75000"/>
                  </a:schemeClr>
                </a:solidFill>
              </a:defRPr>
            </a:lvl7pPr>
            <a:lvl8pPr marL="3882908" indent="0" latinLnBrk="0">
              <a:buNone/>
              <a:defRPr lang="zh-CN" sz="1700">
                <a:solidFill>
                  <a:schemeClr val="tx1">
                    <a:tint val="75000"/>
                  </a:schemeClr>
                </a:solidFill>
              </a:defRPr>
            </a:lvl8pPr>
            <a:lvl9pPr marL="4437610" indent="0" latinLnBrk="0">
              <a:buNone/>
              <a:defRPr lang="zh-CN"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682592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5099"/>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948" y="1981202"/>
            <a:ext cx="2946867"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16" name="文本占位符 3"/>
          <p:cNvSpPr>
            <a:spLocks noGrp="1"/>
          </p:cNvSpPr>
          <p:nvPr>
            <p:ph type="body" sz="half" idx="15"/>
          </p:nvPr>
        </p:nvSpPr>
        <p:spPr>
          <a:xfrm>
            <a:off x="652463" y="2667000"/>
            <a:ext cx="2927351" cy="3589339"/>
          </a:xfrm>
        </p:spPr>
        <p:txBody>
          <a:bodyPr anchor="t">
            <a:normAutofit/>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5" name="文本占位符 4"/>
          <p:cNvSpPr>
            <a:spLocks noGrp="1"/>
          </p:cNvSpPr>
          <p:nvPr>
            <p:ph type="body" sz="quarter" idx="3"/>
          </p:nvPr>
        </p:nvSpPr>
        <p:spPr>
          <a:xfrm>
            <a:off x="3883664" y="1981202"/>
            <a:ext cx="2936241"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19" name="文本占位符 3"/>
          <p:cNvSpPr>
            <a:spLocks noGrp="1"/>
          </p:cNvSpPr>
          <p:nvPr>
            <p:ph type="body" sz="half" idx="16"/>
          </p:nvPr>
        </p:nvSpPr>
        <p:spPr>
          <a:xfrm>
            <a:off x="3873106" y="2667000"/>
            <a:ext cx="2946795" cy="3589339"/>
          </a:xfrm>
        </p:spPr>
        <p:txBody>
          <a:bodyPr anchor="t">
            <a:normAutofit/>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14" name="文本占位符 4"/>
          <p:cNvSpPr>
            <a:spLocks noGrp="1"/>
          </p:cNvSpPr>
          <p:nvPr>
            <p:ph type="body" sz="quarter" idx="13"/>
          </p:nvPr>
        </p:nvSpPr>
        <p:spPr>
          <a:xfrm>
            <a:off x="7124701" y="1981202"/>
            <a:ext cx="2932114"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20" name="文本占位符 3"/>
          <p:cNvSpPr>
            <a:spLocks noGrp="1"/>
          </p:cNvSpPr>
          <p:nvPr>
            <p:ph type="body" sz="half" idx="17"/>
          </p:nvPr>
        </p:nvSpPr>
        <p:spPr>
          <a:xfrm>
            <a:off x="7124701" y="2667000"/>
            <a:ext cx="2932114" cy="3589339"/>
          </a:xfrm>
        </p:spPr>
        <p:txBody>
          <a:bodyPr anchor="t">
            <a:normAutofit/>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cxnSp>
        <p:nvCxnSpPr>
          <p:cNvPr id="17" name="直线连接线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6" y="2133602"/>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4"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962785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5099"/>
            </a:lvl1pPr>
          </a:lstStyle>
          <a:p>
            <a:r>
              <a:rPr lang="zh-CN" altLang="en-US" smtClean="0"/>
              <a:t>单击此处编辑母版标题样式</a:t>
            </a:r>
            <a:endParaRPr lang="zh-CN"/>
          </a:p>
        </p:txBody>
      </p:sp>
      <p:sp>
        <p:nvSpPr>
          <p:cNvPr id="3" name="文本占位符 2"/>
          <p:cNvSpPr>
            <a:spLocks noGrp="1"/>
          </p:cNvSpPr>
          <p:nvPr>
            <p:ph type="body" idx="1"/>
          </p:nvPr>
        </p:nvSpPr>
        <p:spPr>
          <a:xfrm>
            <a:off x="652463" y="4250950"/>
            <a:ext cx="2940051"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29" name="图片占位符 2"/>
          <p:cNvSpPr>
            <a:spLocks noGrp="1" noChangeAspect="1"/>
          </p:cNvSpPr>
          <p:nvPr>
            <p:ph type="pic" idx="15"/>
          </p:nvPr>
        </p:nvSpPr>
        <p:spPr>
          <a:xfrm>
            <a:off x="652463" y="2209800"/>
            <a:ext cx="2940051" cy="1523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zh-CN" sz="1900"/>
            </a:lvl1pPr>
            <a:lvl2pPr marL="554701" indent="0" latinLnBrk="0">
              <a:buNone/>
              <a:defRPr lang="zh-CN" sz="1900"/>
            </a:lvl2pPr>
            <a:lvl3pPr marL="1109402" indent="0" latinLnBrk="0">
              <a:buNone/>
              <a:defRPr lang="zh-CN" sz="1900"/>
            </a:lvl3pPr>
            <a:lvl4pPr marL="1664104" indent="0" latinLnBrk="0">
              <a:buNone/>
              <a:defRPr lang="zh-CN" sz="1900"/>
            </a:lvl4pPr>
            <a:lvl5pPr marL="2218805" indent="0" latinLnBrk="0">
              <a:buNone/>
              <a:defRPr lang="zh-CN" sz="1900"/>
            </a:lvl5pPr>
            <a:lvl6pPr marL="2773506" indent="0" latinLnBrk="0">
              <a:buNone/>
              <a:defRPr lang="zh-CN" sz="1900"/>
            </a:lvl6pPr>
            <a:lvl7pPr marL="3328207" indent="0" latinLnBrk="0">
              <a:buNone/>
              <a:defRPr lang="zh-CN" sz="1900"/>
            </a:lvl7pPr>
            <a:lvl8pPr marL="3882908" indent="0" latinLnBrk="0">
              <a:buNone/>
              <a:defRPr lang="zh-CN" sz="1900"/>
            </a:lvl8pPr>
            <a:lvl9pPr marL="4437610" indent="0" latinLnBrk="0">
              <a:buNone/>
              <a:defRPr lang="zh-CN" sz="1900"/>
            </a:lvl9pPr>
          </a:lstStyle>
          <a:p>
            <a:r>
              <a:rPr lang="zh-CN" altLang="en-US" smtClean="0"/>
              <a:t>单击图标添加图片</a:t>
            </a:r>
            <a:endParaRPr lang="zh-CN"/>
          </a:p>
        </p:txBody>
      </p:sp>
      <p:sp>
        <p:nvSpPr>
          <p:cNvPr id="22" name="文本占位符 3"/>
          <p:cNvSpPr>
            <a:spLocks noGrp="1"/>
          </p:cNvSpPr>
          <p:nvPr>
            <p:ph type="body" sz="half" idx="18"/>
          </p:nvPr>
        </p:nvSpPr>
        <p:spPr>
          <a:xfrm>
            <a:off x="652463" y="4827211"/>
            <a:ext cx="2940051" cy="659189"/>
          </a:xfrm>
        </p:spPr>
        <p:txBody>
          <a:bodyPr anchor="t">
            <a:normAutofit/>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5" name="文本占位符 4"/>
          <p:cNvSpPr>
            <a:spLocks noGrp="1"/>
          </p:cNvSpPr>
          <p:nvPr>
            <p:ph type="body" sz="quarter" idx="3"/>
          </p:nvPr>
        </p:nvSpPr>
        <p:spPr>
          <a:xfrm>
            <a:off x="3889376" y="4250950"/>
            <a:ext cx="2930525"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30" name="图片占位符 2"/>
          <p:cNvSpPr>
            <a:spLocks noGrp="1" noChangeAspect="1"/>
          </p:cNvSpPr>
          <p:nvPr>
            <p:ph type="pic" idx="21"/>
          </p:nvPr>
        </p:nvSpPr>
        <p:spPr>
          <a:xfrm>
            <a:off x="3889374" y="2209800"/>
            <a:ext cx="2930525" cy="1523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zh-CN" sz="1900"/>
            </a:lvl1pPr>
            <a:lvl2pPr marL="554701" indent="0" latinLnBrk="0">
              <a:buNone/>
              <a:defRPr lang="zh-CN" sz="1900"/>
            </a:lvl2pPr>
            <a:lvl3pPr marL="1109402" indent="0" latinLnBrk="0">
              <a:buNone/>
              <a:defRPr lang="zh-CN" sz="1900"/>
            </a:lvl3pPr>
            <a:lvl4pPr marL="1664104" indent="0" latinLnBrk="0">
              <a:buNone/>
              <a:defRPr lang="zh-CN" sz="1900"/>
            </a:lvl4pPr>
            <a:lvl5pPr marL="2218805" indent="0" latinLnBrk="0">
              <a:buNone/>
              <a:defRPr lang="zh-CN" sz="1900"/>
            </a:lvl5pPr>
            <a:lvl6pPr marL="2773506" indent="0" latinLnBrk="0">
              <a:buNone/>
              <a:defRPr lang="zh-CN" sz="1900"/>
            </a:lvl6pPr>
            <a:lvl7pPr marL="3328207" indent="0" latinLnBrk="0">
              <a:buNone/>
              <a:defRPr lang="zh-CN" sz="1900"/>
            </a:lvl7pPr>
            <a:lvl8pPr marL="3882908" indent="0" latinLnBrk="0">
              <a:buNone/>
              <a:defRPr lang="zh-CN" sz="1900"/>
            </a:lvl8pPr>
            <a:lvl9pPr marL="4437610" indent="0" latinLnBrk="0">
              <a:buNone/>
              <a:defRPr lang="zh-CN" sz="1900"/>
            </a:lvl9pPr>
          </a:lstStyle>
          <a:p>
            <a:r>
              <a:rPr lang="zh-CN" altLang="en-US" smtClean="0"/>
              <a:t>单击图标添加图片</a:t>
            </a:r>
            <a:endParaRPr lang="zh-CN"/>
          </a:p>
        </p:txBody>
      </p:sp>
      <p:sp>
        <p:nvSpPr>
          <p:cNvPr id="23" name="文本占位符 3"/>
          <p:cNvSpPr>
            <a:spLocks noGrp="1"/>
          </p:cNvSpPr>
          <p:nvPr>
            <p:ph type="body" sz="half" idx="19"/>
          </p:nvPr>
        </p:nvSpPr>
        <p:spPr>
          <a:xfrm>
            <a:off x="3888025" y="4827211"/>
            <a:ext cx="2934407" cy="659189"/>
          </a:xfrm>
        </p:spPr>
        <p:txBody>
          <a:bodyPr anchor="t">
            <a:normAutofit/>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14" name="文本占位符 4"/>
          <p:cNvSpPr>
            <a:spLocks noGrp="1"/>
          </p:cNvSpPr>
          <p:nvPr>
            <p:ph type="body" sz="quarter" idx="13"/>
          </p:nvPr>
        </p:nvSpPr>
        <p:spPr>
          <a:xfrm>
            <a:off x="7124701" y="4250950"/>
            <a:ext cx="2932114"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31" name="图片占位符 2"/>
          <p:cNvSpPr>
            <a:spLocks noGrp="1" noChangeAspect="1"/>
          </p:cNvSpPr>
          <p:nvPr>
            <p:ph type="pic" idx="22"/>
          </p:nvPr>
        </p:nvSpPr>
        <p:spPr>
          <a:xfrm>
            <a:off x="7124701" y="2209800"/>
            <a:ext cx="2932114" cy="1523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zh-CN" sz="1900"/>
            </a:lvl1pPr>
            <a:lvl2pPr marL="554701" indent="0" latinLnBrk="0">
              <a:buNone/>
              <a:defRPr lang="zh-CN" sz="1900"/>
            </a:lvl2pPr>
            <a:lvl3pPr marL="1109402" indent="0" latinLnBrk="0">
              <a:buNone/>
              <a:defRPr lang="zh-CN" sz="1900"/>
            </a:lvl3pPr>
            <a:lvl4pPr marL="1664104" indent="0" latinLnBrk="0">
              <a:buNone/>
              <a:defRPr lang="zh-CN" sz="1900"/>
            </a:lvl4pPr>
            <a:lvl5pPr marL="2218805" indent="0" latinLnBrk="0">
              <a:buNone/>
              <a:defRPr lang="zh-CN" sz="1900"/>
            </a:lvl5pPr>
            <a:lvl6pPr marL="2773506" indent="0" latinLnBrk="0">
              <a:buNone/>
              <a:defRPr lang="zh-CN" sz="1900"/>
            </a:lvl6pPr>
            <a:lvl7pPr marL="3328207" indent="0" latinLnBrk="0">
              <a:buNone/>
              <a:defRPr lang="zh-CN" sz="1900"/>
            </a:lvl7pPr>
            <a:lvl8pPr marL="3882908" indent="0" latinLnBrk="0">
              <a:buNone/>
              <a:defRPr lang="zh-CN" sz="1900"/>
            </a:lvl8pPr>
            <a:lvl9pPr marL="4437610" indent="0" latinLnBrk="0">
              <a:buNone/>
              <a:defRPr lang="zh-CN" sz="1900"/>
            </a:lvl9pPr>
          </a:lstStyle>
          <a:p>
            <a:r>
              <a:rPr lang="zh-CN" altLang="en-US" smtClean="0"/>
              <a:t>单击图标添加图片</a:t>
            </a:r>
            <a:endParaRPr lang="zh-CN"/>
          </a:p>
        </p:txBody>
      </p:sp>
      <p:sp>
        <p:nvSpPr>
          <p:cNvPr id="24" name="文本占位符 3"/>
          <p:cNvSpPr>
            <a:spLocks noGrp="1"/>
          </p:cNvSpPr>
          <p:nvPr>
            <p:ph type="body" sz="half" idx="20"/>
          </p:nvPr>
        </p:nvSpPr>
        <p:spPr>
          <a:xfrm>
            <a:off x="7124578" y="4827208"/>
            <a:ext cx="2935997" cy="659189"/>
          </a:xfrm>
        </p:spPr>
        <p:txBody>
          <a:bodyPr anchor="t">
            <a:normAutofit/>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cxnSp>
        <p:nvCxnSpPr>
          <p:cNvPr id="19" name="直线连接线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6" y="2133602"/>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4"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994654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638758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5" y="430213"/>
            <a:ext cx="1752601" cy="5826125"/>
          </a:xfrm>
        </p:spPr>
        <p:txBody>
          <a:bodyPr vert="eaVert" anchor="b" anchorCtr="0"/>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52465" y="887416"/>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576898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18037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199"/>
            </a:lvl1pPr>
          </a:lstStyle>
          <a:p>
            <a:r>
              <a:rPr lang="zh-CN" altLang="en-US" smtClean="0"/>
              <a:t>单击此处编辑母版标题样式</a:t>
            </a:r>
            <a:endParaRPr lang="zh-CN" dirty="0"/>
          </a:p>
        </p:txBody>
      </p:sp>
      <p:sp>
        <p:nvSpPr>
          <p:cNvPr id="3" name="内容占位符 2"/>
          <p:cNvSpPr>
            <a:spLocks noGrp="1"/>
          </p:cNvSpPr>
          <p:nvPr>
            <p:ph idx="1"/>
          </p:nvPr>
        </p:nvSpPr>
        <p:spPr/>
        <p:txBody>
          <a:bodyPr/>
          <a:lstStyle>
            <a:lvl1pPr>
              <a:defRPr sz="2000"/>
            </a:lvl1pPr>
            <a:lvl2pPr>
              <a:defRPr sz="1800"/>
            </a:lvl2pPr>
            <a:lvl3pPr>
              <a:defRPr sz="17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7"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148364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8" y="2861736"/>
            <a:ext cx="8825658" cy="1915646"/>
          </a:xfrm>
        </p:spPr>
        <p:txBody>
          <a:bodyPr anchor="b"/>
          <a:lstStyle>
            <a:lvl1pPr algn="l" latinLnBrk="0">
              <a:defRPr lang="zh-CN" sz="4899" b="0" cap="none"/>
            </a:lvl1pPr>
          </a:lstStyle>
          <a:p>
            <a:r>
              <a:rPr lang="zh-CN" altLang="en-US" smtClean="0"/>
              <a:t>单击此处编辑母版标题样式</a:t>
            </a:r>
            <a:endParaRPr lang="zh-CN"/>
          </a:p>
        </p:txBody>
      </p:sp>
      <p:sp>
        <p:nvSpPr>
          <p:cNvPr id="3" name="文本占位符 2"/>
          <p:cNvSpPr>
            <a:spLocks noGrp="1"/>
          </p:cNvSpPr>
          <p:nvPr>
            <p:ph type="body" idx="1"/>
          </p:nvPr>
        </p:nvSpPr>
        <p:spPr>
          <a:xfrm>
            <a:off x="1154954" y="4777381"/>
            <a:ext cx="8825659" cy="860401"/>
          </a:xfrm>
        </p:spPr>
        <p:txBody>
          <a:bodyPr anchor="t"/>
          <a:lstStyle>
            <a:lvl1pPr marL="0" indent="0" algn="l" latinLnBrk="0">
              <a:buNone/>
              <a:defRPr lang="zh-CN" sz="2400" cap="all">
                <a:solidFill>
                  <a:schemeClr val="bg2">
                    <a:lumMod val="40000"/>
                    <a:lumOff val="60000"/>
                  </a:schemeClr>
                </a:solidFill>
              </a:defRPr>
            </a:lvl1pPr>
            <a:lvl2pPr marL="554701" indent="0" latinLnBrk="0">
              <a:buNone/>
              <a:defRPr lang="zh-CN" sz="2200">
                <a:solidFill>
                  <a:schemeClr val="tx1">
                    <a:tint val="75000"/>
                  </a:schemeClr>
                </a:solidFill>
              </a:defRPr>
            </a:lvl2pPr>
            <a:lvl3pPr marL="1109402" indent="0" latinLnBrk="0">
              <a:buNone/>
              <a:defRPr lang="zh-CN" sz="1900">
                <a:solidFill>
                  <a:schemeClr val="tx1">
                    <a:tint val="75000"/>
                  </a:schemeClr>
                </a:solidFill>
              </a:defRPr>
            </a:lvl3pPr>
            <a:lvl4pPr marL="1664104" indent="0" latinLnBrk="0">
              <a:buNone/>
              <a:defRPr lang="zh-CN" sz="1700">
                <a:solidFill>
                  <a:schemeClr val="tx1">
                    <a:tint val="75000"/>
                  </a:schemeClr>
                </a:solidFill>
              </a:defRPr>
            </a:lvl4pPr>
            <a:lvl5pPr marL="2218805" indent="0" latinLnBrk="0">
              <a:buNone/>
              <a:defRPr lang="zh-CN" sz="1700">
                <a:solidFill>
                  <a:schemeClr val="tx1">
                    <a:tint val="75000"/>
                  </a:schemeClr>
                </a:solidFill>
              </a:defRPr>
            </a:lvl5pPr>
            <a:lvl6pPr marL="2773506" indent="0" latinLnBrk="0">
              <a:buNone/>
              <a:defRPr lang="zh-CN" sz="1700">
                <a:solidFill>
                  <a:schemeClr val="tx1">
                    <a:tint val="75000"/>
                  </a:schemeClr>
                </a:solidFill>
              </a:defRPr>
            </a:lvl6pPr>
            <a:lvl7pPr marL="3328207" indent="0" latinLnBrk="0">
              <a:buNone/>
              <a:defRPr lang="zh-CN" sz="1700">
                <a:solidFill>
                  <a:schemeClr val="tx1">
                    <a:tint val="75000"/>
                  </a:schemeClr>
                </a:solidFill>
              </a:defRPr>
            </a:lvl7pPr>
            <a:lvl8pPr marL="3882908" indent="0" latinLnBrk="0">
              <a:buNone/>
              <a:defRPr lang="zh-CN" sz="1700">
                <a:solidFill>
                  <a:schemeClr val="tx1">
                    <a:tint val="75000"/>
                  </a:schemeClr>
                </a:solidFill>
              </a:defRPr>
            </a:lvl8pPr>
            <a:lvl9pPr marL="4437610" indent="0" latinLnBrk="0">
              <a:buNone/>
              <a:defRPr lang="zh-CN"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78817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103314" y="2060576"/>
            <a:ext cx="4396338" cy="4195762"/>
          </a:xfrm>
        </p:spPr>
        <p:txBody>
          <a:bodyPr>
            <a:normAutofit/>
          </a:bodyPr>
          <a:lstStyle>
            <a:lvl1pPr latinLnBrk="0">
              <a:defRPr lang="zh-CN" sz="2200"/>
            </a:lvl1pPr>
            <a:lvl2pPr latinLnBrk="0">
              <a:defRPr lang="zh-CN" sz="1900"/>
            </a:lvl2pPr>
            <a:lvl3pPr latinLnBrk="0">
              <a:defRPr lang="zh-CN" sz="1700"/>
            </a:lvl3pPr>
            <a:lvl4pPr latinLnBrk="0">
              <a:defRPr lang="zh-CN" sz="1500"/>
            </a:lvl4pPr>
            <a:lvl5pPr latinLnBrk="0">
              <a:defRPr lang="zh-CN" sz="1500"/>
            </a:lvl5pPr>
            <a:lvl6pPr latinLnBrk="0">
              <a:defRPr lang="zh-CN" sz="1500"/>
            </a:lvl6pPr>
            <a:lvl7pPr latinLnBrk="0">
              <a:defRPr lang="zh-CN" sz="1500"/>
            </a:lvl7pPr>
            <a:lvl8pPr latinLnBrk="0">
              <a:defRPr lang="zh-CN" sz="1500"/>
            </a:lvl8pPr>
            <a:lvl9pPr latinLnBrk="0">
              <a:defRPr lang="zh-CN"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5654495" y="2056093"/>
            <a:ext cx="4396341" cy="4200245"/>
          </a:xfrm>
        </p:spPr>
        <p:txBody>
          <a:bodyPr>
            <a:normAutofit/>
          </a:bodyPr>
          <a:lstStyle>
            <a:lvl1pPr latinLnBrk="0">
              <a:defRPr lang="zh-CN" sz="2200"/>
            </a:lvl1pPr>
            <a:lvl2pPr latinLnBrk="0">
              <a:defRPr lang="zh-CN" sz="1900"/>
            </a:lvl2pPr>
            <a:lvl3pPr latinLnBrk="0">
              <a:defRPr lang="zh-CN" sz="1700"/>
            </a:lvl3pPr>
            <a:lvl4pPr latinLnBrk="0">
              <a:defRPr lang="zh-CN" sz="1500"/>
            </a:lvl4pPr>
            <a:lvl5pPr latinLnBrk="0">
              <a:defRPr lang="zh-CN" sz="1500"/>
            </a:lvl5pPr>
            <a:lvl6pPr latinLnBrk="0">
              <a:defRPr lang="zh-CN" sz="1500"/>
            </a:lvl6pPr>
            <a:lvl7pPr latinLnBrk="0">
              <a:defRPr lang="zh-CN" sz="1500"/>
            </a:lvl7pPr>
            <a:lvl8pPr latinLnBrk="0">
              <a:defRPr lang="zh-CN" sz="1500"/>
            </a:lvl8pPr>
            <a:lvl9pPr latinLnBrk="0">
              <a:defRPr lang="zh-CN"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05073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103314" y="1905002"/>
            <a:ext cx="4396338"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4" name="内容占位符 3"/>
          <p:cNvSpPr>
            <a:spLocks noGrp="1"/>
          </p:cNvSpPr>
          <p:nvPr>
            <p:ph sz="half" idx="2"/>
          </p:nvPr>
        </p:nvSpPr>
        <p:spPr>
          <a:xfrm>
            <a:off x="1103314" y="2514601"/>
            <a:ext cx="4396338" cy="3741739"/>
          </a:xfrm>
        </p:spPr>
        <p:txBody>
          <a:bodyPr>
            <a:normAutofit/>
          </a:bodyPr>
          <a:lstStyle>
            <a:lvl1pPr latinLnBrk="0">
              <a:defRPr lang="zh-CN" sz="2200"/>
            </a:lvl1pPr>
            <a:lvl2pPr latinLnBrk="0">
              <a:defRPr lang="zh-CN" sz="1900"/>
            </a:lvl2pPr>
            <a:lvl3pPr latinLnBrk="0">
              <a:defRPr lang="zh-CN" sz="1700"/>
            </a:lvl3pPr>
            <a:lvl4pPr latinLnBrk="0">
              <a:defRPr lang="zh-CN" sz="1500"/>
            </a:lvl4pPr>
            <a:lvl5pPr latinLnBrk="0">
              <a:defRPr lang="zh-CN" sz="1500"/>
            </a:lvl5pPr>
            <a:lvl6pPr latinLnBrk="0">
              <a:defRPr lang="zh-CN" sz="1500"/>
            </a:lvl6pPr>
            <a:lvl7pPr latinLnBrk="0">
              <a:defRPr lang="zh-CN" sz="1500"/>
            </a:lvl7pPr>
            <a:lvl8pPr latinLnBrk="0">
              <a:defRPr lang="zh-CN" sz="1500"/>
            </a:lvl8pPr>
            <a:lvl9pPr latinLnBrk="0">
              <a:defRPr lang="zh-CN"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5654496" y="1905002"/>
            <a:ext cx="4396338" cy="576263"/>
          </a:xfrm>
        </p:spPr>
        <p:txBody>
          <a:bodyPr anchor="b">
            <a:noAutofit/>
          </a:bodyPr>
          <a:lstStyle>
            <a:lvl1pPr marL="0" indent="0" latinLnBrk="0">
              <a:buNone/>
              <a:defRPr lang="zh-CN" sz="2899" b="0">
                <a:solidFill>
                  <a:schemeClr val="bg2">
                    <a:lumMod val="40000"/>
                    <a:lumOff val="60000"/>
                  </a:schemeClr>
                </a:solidFill>
              </a:defRPr>
            </a:lvl1pPr>
            <a:lvl2pPr marL="554701" indent="0" latinLnBrk="0">
              <a:buNone/>
              <a:defRPr lang="zh-CN" sz="2400" b="1"/>
            </a:lvl2pPr>
            <a:lvl3pPr marL="1109402" indent="0" latinLnBrk="0">
              <a:buNone/>
              <a:defRPr lang="zh-CN" sz="2200" b="1"/>
            </a:lvl3pPr>
            <a:lvl4pPr marL="1664104" indent="0" latinLnBrk="0">
              <a:buNone/>
              <a:defRPr lang="zh-CN" sz="1900" b="1"/>
            </a:lvl4pPr>
            <a:lvl5pPr marL="2218805" indent="0" latinLnBrk="0">
              <a:buNone/>
              <a:defRPr lang="zh-CN" sz="1900" b="1"/>
            </a:lvl5pPr>
            <a:lvl6pPr marL="2773506" indent="0" latinLnBrk="0">
              <a:buNone/>
              <a:defRPr lang="zh-CN" sz="1900" b="1"/>
            </a:lvl6pPr>
            <a:lvl7pPr marL="3328207" indent="0" latinLnBrk="0">
              <a:buNone/>
              <a:defRPr lang="zh-CN" sz="1900" b="1"/>
            </a:lvl7pPr>
            <a:lvl8pPr marL="3882908" indent="0" latinLnBrk="0">
              <a:buNone/>
              <a:defRPr lang="zh-CN" sz="1900" b="1"/>
            </a:lvl8pPr>
            <a:lvl9pPr marL="4437610" indent="0" latinLnBrk="0">
              <a:buNone/>
              <a:defRPr lang="zh-CN" sz="1900" b="1"/>
            </a:lvl9pPr>
          </a:lstStyle>
          <a:p>
            <a:pPr lvl="0"/>
            <a:r>
              <a:rPr lang="zh-CN" altLang="en-US" smtClean="0"/>
              <a:t>单击此处编辑母版文本样式</a:t>
            </a:r>
          </a:p>
        </p:txBody>
      </p:sp>
      <p:sp>
        <p:nvSpPr>
          <p:cNvPr id="6" name="内容占位符 5"/>
          <p:cNvSpPr>
            <a:spLocks noGrp="1"/>
          </p:cNvSpPr>
          <p:nvPr>
            <p:ph sz="quarter" idx="4"/>
          </p:nvPr>
        </p:nvSpPr>
        <p:spPr>
          <a:xfrm>
            <a:off x="5654496" y="2514601"/>
            <a:ext cx="4396338" cy="3741739"/>
          </a:xfrm>
        </p:spPr>
        <p:txBody>
          <a:bodyPr>
            <a:normAutofit/>
          </a:bodyPr>
          <a:lstStyle>
            <a:lvl1pPr latinLnBrk="0">
              <a:defRPr lang="zh-CN" sz="2200"/>
            </a:lvl1pPr>
            <a:lvl2pPr latinLnBrk="0">
              <a:defRPr lang="zh-CN" sz="1900"/>
            </a:lvl2pPr>
            <a:lvl3pPr latinLnBrk="0">
              <a:defRPr lang="zh-CN" sz="1700"/>
            </a:lvl3pPr>
            <a:lvl4pPr latinLnBrk="0">
              <a:defRPr lang="zh-CN" sz="1500"/>
            </a:lvl4pPr>
            <a:lvl5pPr latinLnBrk="0">
              <a:defRPr lang="zh-CN" sz="1500"/>
            </a:lvl5pPr>
            <a:lvl6pPr latinLnBrk="0">
              <a:defRPr lang="zh-CN" sz="1500"/>
            </a:lvl6pPr>
            <a:lvl7pPr latinLnBrk="0">
              <a:defRPr lang="zh-CN" sz="1500"/>
            </a:lvl7pPr>
            <a:lvl8pPr latinLnBrk="0">
              <a:defRPr lang="zh-CN" sz="1500"/>
            </a:lvl8pPr>
            <a:lvl9pPr latinLnBrk="0">
              <a:defRPr lang="zh-CN"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292411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7" name="日期占位符 2"/>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3"/>
          <p:cNvSpPr>
            <a:spLocks noGrp="1"/>
          </p:cNvSpPr>
          <p:nvPr>
            <p:ph type="ftr" sz="quarter" idx="11"/>
          </p:nvPr>
        </p:nvSpPr>
        <p:spPr/>
        <p:txBody>
          <a:bodyPr/>
          <a:lstStyle/>
          <a:p>
            <a:endParaRPr lang="zh-CN" altLang="en-US"/>
          </a:p>
        </p:txBody>
      </p:sp>
      <p:sp>
        <p:nvSpPr>
          <p:cNvPr id="6" name="幻灯片编号占位符 4"/>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27171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2"/>
          <p:cNvSpPr>
            <a:spLocks noGrp="1"/>
          </p:cNvSpPr>
          <p:nvPr>
            <p:ph type="ftr" sz="quarter" idx="11"/>
          </p:nvPr>
        </p:nvSpPr>
        <p:spPr/>
        <p:txBody>
          <a:bodyPr/>
          <a:lstStyle/>
          <a:p>
            <a:endParaRPr lang="zh-CN" altLang="en-US"/>
          </a:p>
        </p:txBody>
      </p:sp>
      <p:sp>
        <p:nvSpPr>
          <p:cNvPr id="6" name="幻灯片编号占位符 3"/>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1703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799"/>
            <a:ext cx="3401064" cy="1447801"/>
          </a:xfrm>
        </p:spPr>
        <p:txBody>
          <a:bodyPr anchor="b"/>
          <a:lstStyle>
            <a:lvl1pPr algn="l" latinLnBrk="0">
              <a:defRPr lang="zh-CN" sz="2899" b="0"/>
            </a:lvl1pPr>
          </a:lstStyle>
          <a:p>
            <a:r>
              <a:rPr lang="zh-CN" altLang="en-US" smtClean="0"/>
              <a:t>单击此处编辑母版标题样式</a:t>
            </a:r>
            <a:endParaRPr lang="zh-CN"/>
          </a:p>
        </p:txBody>
      </p:sp>
      <p:sp>
        <p:nvSpPr>
          <p:cNvPr id="3" name="内容占位符 2"/>
          <p:cNvSpPr>
            <a:spLocks noGrp="1"/>
          </p:cNvSpPr>
          <p:nvPr>
            <p:ph idx="1"/>
          </p:nvPr>
        </p:nvSpPr>
        <p:spPr>
          <a:xfrm>
            <a:off x="4784617" y="1447802"/>
            <a:ext cx="5195997" cy="4571999"/>
          </a:xfrm>
        </p:spPr>
        <p:txBody>
          <a:bodyPr anchor="ctr">
            <a:normAutofit/>
          </a:bodyPr>
          <a:lstStyle>
            <a:lvl1pPr latinLnBrk="0">
              <a:defRPr lang="zh-CN" sz="2400"/>
            </a:lvl1pPr>
            <a:lvl2pPr latinLnBrk="0">
              <a:defRPr lang="zh-CN" sz="2200"/>
            </a:lvl2pPr>
            <a:lvl3pPr latinLnBrk="0">
              <a:defRPr lang="zh-CN" sz="1900"/>
            </a:lvl3pPr>
            <a:lvl4pPr latinLnBrk="0">
              <a:defRPr lang="zh-CN" sz="1700"/>
            </a:lvl4pPr>
            <a:lvl5pPr latinLnBrk="0">
              <a:defRPr lang="zh-CN" sz="1700"/>
            </a:lvl5pPr>
            <a:lvl6pPr latinLnBrk="0">
              <a:defRPr lang="zh-CN" sz="1700"/>
            </a:lvl6pPr>
            <a:lvl7pPr latinLnBrk="0">
              <a:defRPr lang="zh-CN" sz="1700"/>
            </a:lvl7pPr>
            <a:lvl8pPr latinLnBrk="0">
              <a:defRPr lang="zh-CN" sz="1700"/>
            </a:lvl8pPr>
            <a:lvl9pPr latinLnBrk="0">
              <a:defRPr lang="zh-CN"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1154954" y="3129283"/>
            <a:ext cx="3401063" cy="2895599"/>
          </a:xfrm>
        </p:spPr>
        <p:txBody>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7" name="日期占位符 4"/>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5" name="页脚占位符 5"/>
          <p:cNvSpPr>
            <a:spLocks noGrp="1"/>
          </p:cNvSpPr>
          <p:nvPr>
            <p:ph type="ftr" sz="quarter" idx="11"/>
          </p:nvPr>
        </p:nvSpPr>
        <p:spPr/>
        <p:txBody>
          <a:bodyPr/>
          <a:lstStyle/>
          <a:p>
            <a:endParaRPr lang="zh-CN" altLang="en-US"/>
          </a:p>
        </p:txBody>
      </p:sp>
      <p:sp>
        <p:nvSpPr>
          <p:cNvPr id="6" name="幻灯片编号占位符 6"/>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30034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6" y="1854193"/>
            <a:ext cx="5092907" cy="1574808"/>
          </a:xfrm>
        </p:spPr>
        <p:txBody>
          <a:bodyPr anchor="b">
            <a:normAutofit/>
          </a:bodyPr>
          <a:lstStyle>
            <a:lvl1pPr algn="l" latinLnBrk="0">
              <a:defRPr lang="zh-CN" sz="4399" b="0"/>
            </a:lvl1pPr>
          </a:lstStyle>
          <a:p>
            <a:r>
              <a:rPr lang="zh-CN" altLang="en-US" smtClean="0"/>
              <a:t>单击此处编辑母版标题样式</a:t>
            </a:r>
            <a:endParaRPr lang="zh-CN"/>
          </a:p>
        </p:txBody>
      </p:sp>
      <p:sp>
        <p:nvSpPr>
          <p:cNvPr id="3" name="图片占位符 2"/>
          <p:cNvSpPr>
            <a:spLocks noGrp="1" noChangeAspect="1"/>
          </p:cNvSpPr>
          <p:nvPr>
            <p:ph type="pic" idx="1"/>
          </p:nvPr>
        </p:nvSpPr>
        <p:spPr>
          <a:xfrm>
            <a:off x="6949548" y="1143001"/>
            <a:ext cx="3200400" cy="4571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zh-CN" sz="1900"/>
            </a:lvl1pPr>
            <a:lvl2pPr marL="554701" indent="0" latinLnBrk="0">
              <a:buNone/>
              <a:defRPr lang="zh-CN" sz="1900"/>
            </a:lvl2pPr>
            <a:lvl3pPr marL="1109402" indent="0" latinLnBrk="0">
              <a:buNone/>
              <a:defRPr lang="zh-CN" sz="1900"/>
            </a:lvl3pPr>
            <a:lvl4pPr marL="1664104" indent="0" latinLnBrk="0">
              <a:buNone/>
              <a:defRPr lang="zh-CN" sz="1900"/>
            </a:lvl4pPr>
            <a:lvl5pPr marL="2218805" indent="0" latinLnBrk="0">
              <a:buNone/>
              <a:defRPr lang="zh-CN" sz="1900"/>
            </a:lvl5pPr>
            <a:lvl6pPr marL="2773506" indent="0" latinLnBrk="0">
              <a:buNone/>
              <a:defRPr lang="zh-CN" sz="1900"/>
            </a:lvl6pPr>
            <a:lvl7pPr marL="3328207" indent="0" latinLnBrk="0">
              <a:buNone/>
              <a:defRPr lang="zh-CN" sz="1900"/>
            </a:lvl7pPr>
            <a:lvl8pPr marL="3882908" indent="0" latinLnBrk="0">
              <a:buNone/>
              <a:defRPr lang="zh-CN" sz="1900"/>
            </a:lvl8pPr>
            <a:lvl9pPr marL="4437610" indent="0" latinLnBrk="0">
              <a:buNone/>
              <a:defRPr lang="zh-CN" sz="1900"/>
            </a:lvl9pPr>
          </a:lstStyle>
          <a:p>
            <a:r>
              <a:rPr lang="zh-CN" altLang="en-US" smtClean="0"/>
              <a:t>单击图标添加图片</a:t>
            </a:r>
            <a:endParaRPr lang="zh-CN"/>
          </a:p>
        </p:txBody>
      </p:sp>
      <p:sp>
        <p:nvSpPr>
          <p:cNvPr id="4" name="文本占位符 3"/>
          <p:cNvSpPr>
            <a:spLocks noGrp="1"/>
          </p:cNvSpPr>
          <p:nvPr>
            <p:ph type="body" sz="half" idx="2"/>
          </p:nvPr>
        </p:nvSpPr>
        <p:spPr>
          <a:xfrm>
            <a:off x="1154956" y="3657600"/>
            <a:ext cx="5084979" cy="1371600"/>
          </a:xfrm>
        </p:spPr>
        <p:txBody>
          <a:bodyPr>
            <a:normAutofit/>
          </a:bodyPr>
          <a:lstStyle>
            <a:lvl1pPr marL="0" indent="0" latinLnBrk="0">
              <a:buNone/>
              <a:defRPr lang="zh-CN" sz="1700"/>
            </a:lvl1pPr>
            <a:lvl2pPr marL="554701" indent="0" latinLnBrk="0">
              <a:buNone/>
              <a:defRPr lang="zh-CN" sz="1500"/>
            </a:lvl2pPr>
            <a:lvl3pPr marL="1109402" indent="0" latinLnBrk="0">
              <a:buNone/>
              <a:defRPr lang="zh-CN" sz="1200"/>
            </a:lvl3pPr>
            <a:lvl4pPr marL="1664104" indent="0" latinLnBrk="0">
              <a:buNone/>
              <a:defRPr lang="zh-CN" sz="1100"/>
            </a:lvl4pPr>
            <a:lvl5pPr marL="2218805" indent="0" latinLnBrk="0">
              <a:buNone/>
              <a:defRPr lang="zh-CN" sz="1100"/>
            </a:lvl5pPr>
            <a:lvl6pPr marL="2773506" indent="0" latinLnBrk="0">
              <a:buNone/>
              <a:defRPr lang="zh-CN" sz="1100"/>
            </a:lvl6pPr>
            <a:lvl7pPr marL="3328207" indent="0" latinLnBrk="0">
              <a:buNone/>
              <a:defRPr lang="zh-CN" sz="1100"/>
            </a:lvl7pPr>
            <a:lvl8pPr marL="3882908" indent="0" latinLnBrk="0">
              <a:buNone/>
              <a:defRPr lang="zh-CN" sz="1100"/>
            </a:lvl8pPr>
            <a:lvl9pPr marL="4437610" indent="0" latinLnBrk="0">
              <a:buNone/>
              <a:defRPr lang="zh-CN"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9A0EA8-7E24-4B2A-937A-502D22EB4C25}" type="datetimeFigureOut">
              <a:rPr lang="zh-CN" altLang="en-US" smtClean="0"/>
              <a:pPr/>
              <a:t>2016/1/15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245941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0" cstate="print">
            <a:extLst>
              <a:ext uri="{28A0092B-C50C-407E-A947-70E740481C1C}">
                <a14:useLocalDpi xmlns:a14="http://schemas.microsoft.com/office/drawing/2010/main" val="0"/>
              </a:ext>
            </a:extLst>
          </a:blip>
          <a:srcRect l="3613"/>
          <a:stretch/>
        </p:blipFill>
        <p:spPr>
          <a:xfrm>
            <a:off x="3" y="2669687"/>
            <a:ext cx="4037012" cy="4188315"/>
          </a:xfrm>
          <a:prstGeom prst="rect">
            <a:avLst/>
          </a:prstGeom>
        </p:spPr>
      </p:pic>
      <p:pic>
        <p:nvPicPr>
          <p:cNvPr id="7" name="图片 6"/>
          <p:cNvPicPr>
            <a:picLocks noChangeAspect="1"/>
          </p:cNvPicPr>
          <p:nvPr/>
        </p:nvPicPr>
        <p:blipFill rotWithShape="1">
          <a:blip r:embed="rId21" cstate="print">
            <a:extLst>
              <a:ext uri="{28A0092B-C50C-407E-A947-70E740481C1C}">
                <a14:useLocalDpi xmlns:a14="http://schemas.microsoft.com/office/drawing/2010/main" val="0"/>
              </a:ext>
            </a:extLst>
          </a:blip>
          <a:srcRect l="35640"/>
          <a:stretch/>
        </p:blipFill>
        <p:spPr>
          <a:xfrm>
            <a:off x="1" y="2892350"/>
            <a:ext cx="1522412" cy="2365453"/>
          </a:xfrm>
          <a:prstGeom prst="rect">
            <a:avLst/>
          </a:prstGeom>
        </p:spPr>
      </p:pic>
      <p:sp>
        <p:nvSpPr>
          <p:cNvPr id="16" name="椭圆 15"/>
          <p:cNvSpPr/>
          <p:nvPr/>
        </p:nvSpPr>
        <p:spPr>
          <a:xfrm>
            <a:off x="8609013"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a:picLocks noChangeAspect="1"/>
          </p:cNvPicPr>
          <p:nvPr/>
        </p:nvPicPr>
        <p:blipFill rotWithShape="1">
          <a:blip r:embed="rId22" cstate="print">
            <a:extLst>
              <a:ext uri="{28A0092B-C50C-407E-A947-70E740481C1C}">
                <a14:useLocalDpi xmlns:a14="http://schemas.microsoft.com/office/drawing/2010/main" val="0"/>
              </a:ext>
            </a:extLst>
          </a:blip>
          <a:srcRect t="28813"/>
          <a:stretch/>
        </p:blipFill>
        <p:spPr>
          <a:xfrm>
            <a:off x="7999413" y="0"/>
            <a:ext cx="1603387" cy="1141407"/>
          </a:xfrm>
          <a:prstGeom prst="rect">
            <a:avLst/>
          </a:prstGeom>
        </p:spPr>
      </p:pic>
      <p:pic>
        <p:nvPicPr>
          <p:cNvPr id="10" name="图片 9"/>
          <p:cNvPicPr>
            <a:picLocks noChangeAspect="1"/>
          </p:cNvPicPr>
          <p:nvPr/>
        </p:nvPicPr>
        <p:blipFill rotWithShape="1">
          <a:blip r:embed="rId23" cstate="print">
            <a:extLst>
              <a:ext uri="{28A0092B-C50C-407E-A947-70E740481C1C}">
                <a14:useLocalDpi xmlns:a14="http://schemas.microsoft.com/office/drawing/2010/main" val="0"/>
              </a:ext>
            </a:extLst>
          </a:blip>
          <a:srcRect b="23320"/>
          <a:stretch/>
        </p:blipFill>
        <p:spPr>
          <a:xfrm>
            <a:off x="8605881" y="6096001"/>
            <a:ext cx="993734" cy="762000"/>
          </a:xfrm>
          <a:prstGeom prst="rect">
            <a:avLst/>
          </a:prstGeom>
        </p:spPr>
      </p:pic>
      <p:sp>
        <p:nvSpPr>
          <p:cNvPr id="14" name="矩形 13"/>
          <p:cNvSpPr/>
          <p:nvPr/>
        </p:nvSpPr>
        <p:spPr>
          <a:xfrm>
            <a:off x="10437813" y="1"/>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占位符 1"/>
          <p:cNvSpPr>
            <a:spLocks noGrp="1"/>
          </p:cNvSpPr>
          <p:nvPr>
            <p:ph type="title"/>
          </p:nvPr>
        </p:nvSpPr>
        <p:spPr>
          <a:xfrm>
            <a:off x="646112" y="452718"/>
            <a:ext cx="9404722" cy="1400531"/>
          </a:xfrm>
          <a:prstGeom prst="rect">
            <a:avLst/>
          </a:prstGeom>
        </p:spPr>
        <p:txBody>
          <a:bodyPr vert="horz" lIns="110962" tIns="55481" rIns="110962" bIns="55481" rtlCol="0" anchor="t">
            <a:noAutofit/>
          </a:bodyPr>
          <a:lstStyle/>
          <a:p>
            <a:r>
              <a:rPr lang="zh-CN" dirty="0"/>
              <a:t>单击此处编辑母版标题样式</a:t>
            </a:r>
          </a:p>
        </p:txBody>
      </p:sp>
      <p:sp>
        <p:nvSpPr>
          <p:cNvPr id="3" name="文本占位符 2"/>
          <p:cNvSpPr>
            <a:spLocks noGrp="1"/>
          </p:cNvSpPr>
          <p:nvPr>
            <p:ph type="body" idx="1"/>
          </p:nvPr>
        </p:nvSpPr>
        <p:spPr>
          <a:xfrm>
            <a:off x="1103313" y="2052921"/>
            <a:ext cx="8946542" cy="4195482"/>
          </a:xfrm>
          <a:prstGeom prst="rect">
            <a:avLst/>
          </a:prstGeom>
        </p:spPr>
        <p:txBody>
          <a:bodyPr vert="horz" lIns="110962" tIns="55481" rIns="110962" bIns="55481"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rot="5400000">
            <a:off x="10155642" y="1790703"/>
            <a:ext cx="990599" cy="304799"/>
          </a:xfrm>
          <a:prstGeom prst="rect">
            <a:avLst/>
          </a:prstGeom>
        </p:spPr>
        <p:txBody>
          <a:bodyPr vert="horz" lIns="110962" tIns="55481" rIns="110962" bIns="55481" rtlCol="0" anchor="t"/>
          <a:lstStyle>
            <a:lvl1pPr algn="l" latinLnBrk="0">
              <a:defRPr lang="zh-CN" sz="13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959A0EA8-7E24-4B2A-937A-502D22EB4C25}" type="datetimeFigureOut">
              <a:rPr lang="zh-CN" altLang="en-US" smtClean="0"/>
              <a:pPr/>
              <a:t>2016/1/15</a:t>
            </a:fld>
            <a:endParaRPr lang="zh-CN" altLang="en-US"/>
          </a:p>
        </p:txBody>
      </p:sp>
      <p:sp>
        <p:nvSpPr>
          <p:cNvPr id="5" name="页脚占位符 4"/>
          <p:cNvSpPr>
            <a:spLocks noGrp="1"/>
          </p:cNvSpPr>
          <p:nvPr>
            <p:ph type="ftr" sz="quarter" idx="3"/>
          </p:nvPr>
        </p:nvSpPr>
        <p:spPr>
          <a:xfrm rot="5400000">
            <a:off x="8951576" y="3225299"/>
            <a:ext cx="3859795" cy="304802"/>
          </a:xfrm>
          <a:prstGeom prst="rect">
            <a:avLst/>
          </a:prstGeom>
        </p:spPr>
        <p:txBody>
          <a:bodyPr vert="horz" lIns="110962" tIns="55481" rIns="110962" bIns="55481" rtlCol="0" anchor="b"/>
          <a:lstStyle>
            <a:lvl1pPr algn="l" latinLnBrk="0">
              <a:defRPr lang="zh-CN" sz="13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bwMode="gray">
          <a:xfrm>
            <a:off x="10352542" y="295732"/>
            <a:ext cx="838199" cy="767686"/>
          </a:xfrm>
          <a:prstGeom prst="rect">
            <a:avLst/>
          </a:prstGeom>
        </p:spPr>
        <p:txBody>
          <a:bodyPr vert="horz" lIns="110962" tIns="55481" rIns="110962" bIns="55481" rtlCol="0" anchor="b"/>
          <a:lstStyle>
            <a:lvl1pPr algn="ctr" latinLnBrk="0">
              <a:defRPr lang="zh-CN" sz="3399" b="0">
                <a:solidFill>
                  <a:schemeClr val="tx1">
                    <a:tint val="75000"/>
                  </a:schemeClr>
                </a:solidFill>
                <a:latin typeface="Microsoft YaHei UI" panose="020B0503020204020204" pitchFamily="34" charset="-122"/>
                <a:ea typeface="Microsoft YaHei UI" panose="020B0503020204020204" pitchFamily="34" charset="-122"/>
              </a:defRPr>
            </a:lvl1pPr>
          </a:lstStyle>
          <a:p>
            <a:fld id="{519BEEE4-8EDB-49C3-9581-800C25F75665}" type="slidenum">
              <a:rPr lang="zh-CN" altLang="en-US" smtClean="0"/>
              <a:pPr/>
              <a:t>‹#›</a:t>
            </a:fld>
            <a:endParaRPr lang="zh-CN" altLang="en-US"/>
          </a:p>
        </p:txBody>
      </p:sp>
    </p:spTree>
    <p:extLst>
      <p:ext uri="{BB962C8B-B14F-4D97-AF65-F5344CB8AC3E}">
        <p14:creationId xmlns:p14="http://schemas.microsoft.com/office/powerpoint/2010/main" val="34644884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554701" rtl="0" eaLnBrk="1" latinLnBrk="0" hangingPunct="1">
        <a:spcBef>
          <a:spcPct val="0"/>
        </a:spcBef>
        <a:buNone/>
        <a:defRPr lang="zh-CN" sz="5099"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416026" indent="-416026"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2400" b="0" kern="1200">
          <a:solidFill>
            <a:schemeClr val="tx1"/>
          </a:solidFill>
          <a:latin typeface="Microsoft YaHei UI" panose="020B0503020204020204" pitchFamily="34" charset="-122"/>
          <a:ea typeface="Microsoft YaHei UI" panose="020B0503020204020204" pitchFamily="34" charset="-122"/>
          <a:cs typeface="+mj-cs"/>
        </a:defRPr>
      </a:lvl1pPr>
      <a:lvl2pPr marL="901390" indent="-346689"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2200" b="0" kern="1200">
          <a:solidFill>
            <a:schemeClr val="tx1"/>
          </a:solidFill>
          <a:latin typeface="Microsoft YaHei UI" panose="020B0503020204020204" pitchFamily="34" charset="-122"/>
          <a:ea typeface="Microsoft YaHei UI" panose="020B0503020204020204" pitchFamily="34" charset="-122"/>
          <a:cs typeface="+mj-cs"/>
        </a:defRPr>
      </a:lvl2pPr>
      <a:lvl3pPr marL="1386754" indent="-277351"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1900" b="0" kern="1200">
          <a:solidFill>
            <a:schemeClr val="tx1"/>
          </a:solidFill>
          <a:latin typeface="Microsoft YaHei UI" panose="020B0503020204020204" pitchFamily="34" charset="-122"/>
          <a:ea typeface="Microsoft YaHei UI" panose="020B0503020204020204" pitchFamily="34" charset="-122"/>
          <a:cs typeface="+mj-cs"/>
        </a:defRPr>
      </a:lvl3pPr>
      <a:lvl4pPr marL="1941455" indent="-277351"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1700" b="0" kern="1200">
          <a:solidFill>
            <a:schemeClr val="tx1"/>
          </a:solidFill>
          <a:latin typeface="Microsoft YaHei UI" panose="020B0503020204020204" pitchFamily="34" charset="-122"/>
          <a:ea typeface="Microsoft YaHei UI" panose="020B0503020204020204" pitchFamily="34" charset="-122"/>
          <a:cs typeface="+mj-cs"/>
        </a:defRPr>
      </a:lvl4pPr>
      <a:lvl5pPr marL="2496156" indent="-277351"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1700" b="0" kern="1200">
          <a:solidFill>
            <a:schemeClr val="tx1"/>
          </a:solidFill>
          <a:latin typeface="Microsoft YaHei UI" panose="020B0503020204020204" pitchFamily="34" charset="-122"/>
          <a:ea typeface="Microsoft YaHei UI" panose="020B0503020204020204" pitchFamily="34" charset="-122"/>
          <a:cs typeface="+mj-cs"/>
        </a:defRPr>
      </a:lvl5pPr>
      <a:lvl6pPr marL="3040423" indent="-277351"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1700" b="0" kern="1200">
          <a:solidFill>
            <a:schemeClr val="tx1"/>
          </a:solidFill>
          <a:latin typeface="+mj-lt"/>
          <a:ea typeface="+mj-ea"/>
          <a:cs typeface="+mj-cs"/>
        </a:defRPr>
      </a:lvl6pPr>
      <a:lvl7pPr marL="3605558" indent="-277351"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1700" b="0" kern="1200">
          <a:solidFill>
            <a:schemeClr val="tx1"/>
          </a:solidFill>
          <a:latin typeface="+mj-lt"/>
          <a:ea typeface="+mj-ea"/>
          <a:cs typeface="+mj-cs"/>
        </a:defRPr>
      </a:lvl7pPr>
      <a:lvl8pPr marL="4160260" indent="-277351"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1700" b="0" kern="1200">
          <a:solidFill>
            <a:schemeClr val="tx1"/>
          </a:solidFill>
          <a:latin typeface="+mj-lt"/>
          <a:ea typeface="+mj-ea"/>
          <a:cs typeface="+mj-cs"/>
        </a:defRPr>
      </a:lvl8pPr>
      <a:lvl9pPr marL="4714961" indent="-277351" algn="l" defTabSz="554701" rtl="0" eaLnBrk="1" latinLnBrk="0" hangingPunct="1">
        <a:spcBef>
          <a:spcPts val="1214"/>
        </a:spcBef>
        <a:spcAft>
          <a:spcPts val="0"/>
        </a:spcAft>
        <a:buClr>
          <a:schemeClr val="bg2">
            <a:lumMod val="40000"/>
            <a:lumOff val="60000"/>
          </a:schemeClr>
        </a:buClr>
        <a:buSzPct val="80000"/>
        <a:buFont typeface="Wingdings 3" charset="2"/>
        <a:buChar char=""/>
        <a:defRPr lang="zh-CN" sz="1700" b="0" kern="1200">
          <a:solidFill>
            <a:schemeClr val="tx1"/>
          </a:solidFill>
          <a:latin typeface="+mj-lt"/>
          <a:ea typeface="+mj-ea"/>
          <a:cs typeface="+mj-cs"/>
        </a:defRPr>
      </a:lvl9pPr>
    </p:bodyStyle>
    <p:otherStyle>
      <a:defPPr>
        <a:defRPr lang="zh-CN"/>
      </a:defPPr>
      <a:lvl1pPr marL="0" algn="l" defTabSz="554701" rtl="0" eaLnBrk="1" latinLnBrk="0" hangingPunct="1">
        <a:defRPr lang="zh-CN" sz="2200" kern="1200">
          <a:solidFill>
            <a:schemeClr val="tx1"/>
          </a:solidFill>
          <a:latin typeface="+mn-lt"/>
          <a:ea typeface="+mn-ea"/>
          <a:cs typeface="+mn-cs"/>
        </a:defRPr>
      </a:lvl1pPr>
      <a:lvl2pPr marL="554701" algn="l" defTabSz="554701" rtl="0" eaLnBrk="1" latinLnBrk="0" hangingPunct="1">
        <a:defRPr lang="zh-CN" sz="2200" kern="1200">
          <a:solidFill>
            <a:schemeClr val="tx1"/>
          </a:solidFill>
          <a:latin typeface="+mn-lt"/>
          <a:ea typeface="+mn-ea"/>
          <a:cs typeface="+mn-cs"/>
        </a:defRPr>
      </a:lvl2pPr>
      <a:lvl3pPr marL="1109402" algn="l" defTabSz="554701" rtl="0" eaLnBrk="1" latinLnBrk="0" hangingPunct="1">
        <a:defRPr lang="zh-CN" sz="2200" kern="1200">
          <a:solidFill>
            <a:schemeClr val="tx1"/>
          </a:solidFill>
          <a:latin typeface="+mn-lt"/>
          <a:ea typeface="+mn-ea"/>
          <a:cs typeface="+mn-cs"/>
        </a:defRPr>
      </a:lvl3pPr>
      <a:lvl4pPr marL="1664104" algn="l" defTabSz="554701" rtl="0" eaLnBrk="1" latinLnBrk="0" hangingPunct="1">
        <a:defRPr lang="zh-CN" sz="2200" kern="1200">
          <a:solidFill>
            <a:schemeClr val="tx1"/>
          </a:solidFill>
          <a:latin typeface="+mn-lt"/>
          <a:ea typeface="+mn-ea"/>
          <a:cs typeface="+mn-cs"/>
        </a:defRPr>
      </a:lvl4pPr>
      <a:lvl5pPr marL="2218805" algn="l" defTabSz="554701" rtl="0" eaLnBrk="1" latinLnBrk="0" hangingPunct="1">
        <a:defRPr lang="zh-CN" sz="2200" kern="1200">
          <a:solidFill>
            <a:schemeClr val="tx1"/>
          </a:solidFill>
          <a:latin typeface="+mn-lt"/>
          <a:ea typeface="+mn-ea"/>
          <a:cs typeface="+mn-cs"/>
        </a:defRPr>
      </a:lvl5pPr>
      <a:lvl6pPr marL="2773506" algn="l" defTabSz="554701" rtl="0" eaLnBrk="1" latinLnBrk="0" hangingPunct="1">
        <a:defRPr lang="zh-CN" sz="2200" kern="1200">
          <a:solidFill>
            <a:schemeClr val="tx1"/>
          </a:solidFill>
          <a:latin typeface="+mn-lt"/>
          <a:ea typeface="+mn-ea"/>
          <a:cs typeface="+mn-cs"/>
        </a:defRPr>
      </a:lvl6pPr>
      <a:lvl7pPr marL="3328207" algn="l" defTabSz="554701" rtl="0" eaLnBrk="1" latinLnBrk="0" hangingPunct="1">
        <a:defRPr lang="zh-CN" sz="2200" kern="1200">
          <a:solidFill>
            <a:schemeClr val="tx1"/>
          </a:solidFill>
          <a:latin typeface="+mn-lt"/>
          <a:ea typeface="+mn-ea"/>
          <a:cs typeface="+mn-cs"/>
        </a:defRPr>
      </a:lvl7pPr>
      <a:lvl8pPr marL="3882908" algn="l" defTabSz="554701" rtl="0" eaLnBrk="1" latinLnBrk="0" hangingPunct="1">
        <a:defRPr lang="zh-CN" sz="2200" kern="1200">
          <a:solidFill>
            <a:schemeClr val="tx1"/>
          </a:solidFill>
          <a:latin typeface="+mn-lt"/>
          <a:ea typeface="+mn-ea"/>
          <a:cs typeface="+mn-cs"/>
        </a:defRPr>
      </a:lvl8pPr>
      <a:lvl9pPr marL="4437610" algn="l" defTabSz="554701" rtl="0" eaLnBrk="1" latinLnBrk="0" hangingPunct="1">
        <a:defRPr lang="zh-CN"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分治</a:t>
            </a:r>
            <a:endParaRPr lang="zh-CN" altLang="en-US" dirty="0"/>
          </a:p>
        </p:txBody>
      </p:sp>
      <p:sp>
        <p:nvSpPr>
          <p:cNvPr id="3" name="副标题 2"/>
          <p:cNvSpPr>
            <a:spLocks noGrp="1"/>
          </p:cNvSpPr>
          <p:nvPr>
            <p:ph type="subTitle" idx="1"/>
          </p:nvPr>
        </p:nvSpPr>
        <p:spPr/>
        <p:txBody>
          <a:bodyPr/>
          <a:lstStyle/>
          <a:p>
            <a:r>
              <a:rPr lang="en-US" altLang="zh-CN" dirty="0" err="1" smtClean="0"/>
              <a:t>Yali</a:t>
            </a:r>
            <a:r>
              <a:rPr lang="en-US" altLang="zh-CN" dirty="0" smtClean="0"/>
              <a:t> - </a:t>
            </a:r>
            <a:r>
              <a:rPr lang="en-US" altLang="zh-CN" smtClean="0"/>
              <a:t>lyy</a:t>
            </a:r>
            <a:endParaRPr lang="zh-CN" altLang="en-US"/>
          </a:p>
        </p:txBody>
      </p:sp>
    </p:spTree>
    <p:extLst>
      <p:ext uri="{BB962C8B-B14F-4D97-AF65-F5344CB8AC3E}">
        <p14:creationId xmlns:p14="http://schemas.microsoft.com/office/powerpoint/2010/main" val="2043985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Tricky Function </a:t>
            </a:r>
            <a:endParaRPr lang="zh-CN" altLang="en-US" dirty="0"/>
          </a:p>
        </p:txBody>
      </p:sp>
      <p:sp>
        <p:nvSpPr>
          <p:cNvPr id="3" name="内容占位符 2"/>
          <p:cNvSpPr>
            <a:spLocks noGrp="1"/>
          </p:cNvSpPr>
          <p:nvPr>
            <p:ph idx="1"/>
          </p:nvPr>
        </p:nvSpPr>
        <p:spPr/>
        <p:txBody>
          <a:bodyPr/>
          <a:lstStyle/>
          <a:p>
            <a:r>
              <a:rPr lang="en-US" altLang="zh-CN" dirty="0" smtClean="0"/>
              <a:t>g(i,j)=sum[i]-sum[j]</a:t>
            </a:r>
          </a:p>
          <a:p>
            <a:r>
              <a:rPr lang="zh-CN" altLang="en-US" dirty="0" smtClean="0"/>
              <a:t>问题转换为给出二维平面上</a:t>
            </a:r>
            <a:r>
              <a:rPr lang="en-US" altLang="zh-CN" dirty="0" smtClean="0"/>
              <a:t>n</a:t>
            </a:r>
            <a:r>
              <a:rPr lang="zh-CN" altLang="en-US" dirty="0" smtClean="0"/>
              <a:t>个点，分别为</a:t>
            </a:r>
            <a:r>
              <a:rPr lang="en-US" altLang="zh-CN" dirty="0" smtClean="0"/>
              <a:t>(i,sum[i])</a:t>
            </a:r>
            <a:r>
              <a:rPr lang="zh-CN" altLang="en-US" dirty="0" smtClean="0"/>
              <a:t>，求最近点对。</a:t>
            </a:r>
            <a:endParaRPr lang="en-US" altLang="zh-CN" dirty="0" smtClean="0"/>
          </a:p>
          <a:p>
            <a:r>
              <a:rPr lang="zh-CN" altLang="en-US" dirty="0" smtClean="0"/>
              <a:t>经典分治问题。</a:t>
            </a:r>
            <a:endParaRPr lang="en-US" altLang="zh-CN" dirty="0" smtClean="0"/>
          </a:p>
          <a:p>
            <a:r>
              <a:rPr lang="zh-CN" altLang="en-US" dirty="0" smtClean="0"/>
              <a:t>分别找出左右两边的最近距离，再更新答案。</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zh-CN" altLang="en-US" dirty="0" smtClean="0"/>
              <a:t>最小三角形</a:t>
            </a:r>
            <a:endParaRPr lang="zh-CN" altLang="en-US" dirty="0"/>
          </a:p>
        </p:txBody>
      </p:sp>
      <p:sp>
        <p:nvSpPr>
          <p:cNvPr id="3" name="内容占位符 2"/>
          <p:cNvSpPr>
            <a:spLocks noGrp="1"/>
          </p:cNvSpPr>
          <p:nvPr>
            <p:ph idx="1"/>
          </p:nvPr>
        </p:nvSpPr>
        <p:spPr/>
        <p:txBody>
          <a:bodyPr/>
          <a:lstStyle/>
          <a:p>
            <a:r>
              <a:rPr lang="zh-CN" altLang="en-US" dirty="0" smtClean="0"/>
              <a:t>给出平面上</a:t>
            </a:r>
            <a:r>
              <a:rPr lang="en-US" altLang="zh-CN" dirty="0" smtClean="0"/>
              <a:t>n</a:t>
            </a:r>
            <a:r>
              <a:rPr lang="zh-CN" altLang="en-US" dirty="0" smtClean="0"/>
              <a:t>个点。</a:t>
            </a:r>
            <a:endParaRPr lang="en-US" altLang="zh-CN" dirty="0" smtClean="0"/>
          </a:p>
          <a:p>
            <a:r>
              <a:rPr lang="zh-CN" altLang="en-US" dirty="0" smtClean="0"/>
              <a:t>求周长最小的三角形。</a:t>
            </a:r>
            <a:endParaRPr lang="en-US" altLang="zh-CN" dirty="0" smtClean="0"/>
          </a:p>
          <a:p>
            <a:r>
              <a:rPr lang="en-US" altLang="zh-CN" dirty="0" smtClean="0"/>
              <a:t>n&lt;=2*10^5</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zh-CN" altLang="en-US" dirty="0" smtClean="0"/>
              <a:t>最小三角形</a:t>
            </a:r>
            <a:endParaRPr lang="zh-CN" altLang="en-US" dirty="0"/>
          </a:p>
        </p:txBody>
      </p:sp>
      <p:sp>
        <p:nvSpPr>
          <p:cNvPr id="3" name="内容占位符 2"/>
          <p:cNvSpPr>
            <a:spLocks noGrp="1"/>
          </p:cNvSpPr>
          <p:nvPr>
            <p:ph idx="1"/>
          </p:nvPr>
        </p:nvSpPr>
        <p:spPr/>
        <p:txBody>
          <a:bodyPr/>
          <a:lstStyle/>
          <a:p>
            <a:r>
              <a:rPr lang="zh-CN" altLang="en-US" dirty="0" smtClean="0"/>
              <a:t>和最近点对类似的分治</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Or</a:t>
            </a:r>
            <a:endParaRPr lang="zh-CN" altLang="en-US" dirty="0"/>
          </a:p>
        </p:txBody>
      </p:sp>
      <p:sp>
        <p:nvSpPr>
          <p:cNvPr id="3" name="内容占位符 2"/>
          <p:cNvSpPr>
            <a:spLocks noGrp="1"/>
          </p:cNvSpPr>
          <p:nvPr>
            <p:ph idx="1"/>
          </p:nvPr>
        </p:nvSpPr>
        <p:spPr/>
        <p:txBody>
          <a:bodyPr/>
          <a:lstStyle/>
          <a:p>
            <a:r>
              <a:rPr lang="zh-CN" altLang="en-US" dirty="0" smtClean="0"/>
              <a:t>有两个长度为</a:t>
            </a:r>
            <a:r>
              <a:rPr lang="en-US" altLang="zh-CN" dirty="0" smtClean="0"/>
              <a:t>n</a:t>
            </a:r>
            <a:r>
              <a:rPr lang="zh-CN" altLang="en-US" dirty="0" smtClean="0"/>
              <a:t>的</a:t>
            </a:r>
            <a:r>
              <a:rPr lang="en-US" altLang="zh-CN" dirty="0" smtClean="0"/>
              <a:t>01</a:t>
            </a:r>
            <a:r>
              <a:rPr lang="zh-CN" altLang="en-US" dirty="0" smtClean="0"/>
              <a:t>串</a:t>
            </a:r>
            <a:r>
              <a:rPr lang="en-US" altLang="zh-CN" dirty="0" err="1" smtClean="0"/>
              <a:t>ab</a:t>
            </a:r>
            <a:r>
              <a:rPr lang="zh-CN" altLang="en-US" dirty="0" smtClean="0"/>
              <a:t>。</a:t>
            </a:r>
            <a:endParaRPr lang="en-US" altLang="zh-CN" dirty="0" smtClean="0"/>
          </a:p>
          <a:p>
            <a:r>
              <a:rPr lang="zh-CN" altLang="en-US" dirty="0" smtClean="0"/>
              <a:t>对于某个</a:t>
            </a:r>
            <a:r>
              <a:rPr lang="en-US" altLang="zh-CN" dirty="0" err="1" smtClean="0"/>
              <a:t>i</a:t>
            </a:r>
            <a:r>
              <a:rPr lang="zh-CN" altLang="en-US" dirty="0" smtClean="0"/>
              <a:t>，如果存在</a:t>
            </a:r>
            <a:r>
              <a:rPr lang="en-US" altLang="zh-CN" dirty="0" err="1" smtClean="0"/>
              <a:t>x,y</a:t>
            </a:r>
            <a:r>
              <a:rPr lang="zh-CN" altLang="en-US" dirty="0" smtClean="0"/>
              <a:t>满足</a:t>
            </a:r>
            <a:r>
              <a:rPr lang="en-US" altLang="zh-CN" dirty="0" smtClean="0"/>
              <a:t>a[x]=b[y]=1</a:t>
            </a:r>
            <a:r>
              <a:rPr lang="zh-CN" altLang="en-US" dirty="0" smtClean="0"/>
              <a:t>且</a:t>
            </a:r>
            <a:r>
              <a:rPr lang="en-US" altLang="zh-CN" dirty="0" smtClean="0"/>
              <a:t>x or y=</a:t>
            </a:r>
            <a:r>
              <a:rPr lang="en-US" altLang="zh-CN" dirty="0" err="1" smtClean="0"/>
              <a:t>i</a:t>
            </a:r>
            <a:r>
              <a:rPr lang="zh-CN" altLang="en-US" dirty="0" smtClean="0"/>
              <a:t>，那么</a:t>
            </a:r>
            <a:r>
              <a:rPr lang="en-US" altLang="zh-CN" dirty="0" smtClean="0"/>
              <a:t>c[</a:t>
            </a:r>
            <a:r>
              <a:rPr lang="en-US" altLang="zh-CN" dirty="0" err="1" smtClean="0"/>
              <a:t>i</a:t>
            </a:r>
            <a:r>
              <a:rPr lang="en-US" altLang="zh-CN" dirty="0" smtClean="0"/>
              <a:t>]=1</a:t>
            </a:r>
            <a:r>
              <a:rPr lang="zh-CN" altLang="en-US" dirty="0" smtClean="0"/>
              <a:t>。</a:t>
            </a:r>
            <a:endParaRPr lang="en-US" altLang="zh-CN" dirty="0" smtClean="0"/>
          </a:p>
          <a:p>
            <a:r>
              <a:rPr lang="zh-CN" altLang="en-US" dirty="0" smtClean="0"/>
              <a:t>求</a:t>
            </a:r>
            <a:r>
              <a:rPr lang="en-US" altLang="zh-CN" dirty="0" smtClean="0"/>
              <a:t>c</a:t>
            </a:r>
            <a:r>
              <a:rPr lang="zh-CN" altLang="en-US" dirty="0" smtClean="0"/>
              <a:t>。</a:t>
            </a:r>
            <a:endParaRPr lang="en-US" altLang="zh-CN" dirty="0" smtClean="0"/>
          </a:p>
          <a:p>
            <a:r>
              <a:rPr lang="en-US" altLang="zh-CN" dirty="0" smtClean="0"/>
              <a:t>n&lt;=2*10^5</a:t>
            </a:r>
          </a:p>
          <a:p>
            <a:endParaRPr lang="en-US" altLang="zh-CN" dirty="0"/>
          </a:p>
          <a:p>
            <a:endParaRPr lang="en-US" altLang="zh-CN" dirty="0" smtClean="0"/>
          </a:p>
          <a:p>
            <a:endParaRPr lang="en-US" altLang="zh-CN" dirty="0"/>
          </a:p>
          <a:p>
            <a:r>
              <a:rPr lang="zh-CN" altLang="en-US" dirty="0" smtClean="0"/>
              <a:t>训练赛</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Or</a:t>
            </a:r>
            <a:endParaRPr lang="zh-CN" altLang="en-US" dirty="0"/>
          </a:p>
        </p:txBody>
      </p:sp>
      <p:sp>
        <p:nvSpPr>
          <p:cNvPr id="3" name="内容占位符 2"/>
          <p:cNvSpPr>
            <a:spLocks noGrp="1"/>
          </p:cNvSpPr>
          <p:nvPr>
            <p:ph idx="1"/>
          </p:nvPr>
        </p:nvSpPr>
        <p:spPr/>
        <p:txBody>
          <a:bodyPr/>
          <a:lstStyle/>
          <a:p>
            <a:r>
              <a:rPr lang="zh-CN" altLang="en-US" dirty="0" smtClean="0"/>
              <a:t>不妨令</a:t>
            </a:r>
            <a:r>
              <a:rPr lang="en-US" altLang="zh-CN" dirty="0" smtClean="0"/>
              <a:t>d[i]=</a:t>
            </a:r>
            <a:r>
              <a:rPr lang="zh-CN" altLang="en-US" dirty="0" smtClean="0"/>
              <a:t>∑</a:t>
            </a:r>
            <a:r>
              <a:rPr lang="en-US" altLang="zh-CN" dirty="0" smtClean="0"/>
              <a:t>(a[x]*b[y]) (x or y=i)</a:t>
            </a:r>
            <a:r>
              <a:rPr lang="zh-CN" altLang="en-US" dirty="0" smtClean="0"/>
              <a:t>，那么</a:t>
            </a:r>
            <a:r>
              <a:rPr lang="en-US" altLang="zh-CN" dirty="0" smtClean="0"/>
              <a:t>c[i]=(d[i]&gt;0)</a:t>
            </a:r>
            <a:r>
              <a:rPr lang="zh-CN" altLang="en-US" dirty="0" smtClean="0"/>
              <a:t>，定义</a:t>
            </a:r>
            <a:r>
              <a:rPr lang="en-US" altLang="zh-CN" dirty="0" smtClean="0"/>
              <a:t>d=a*b</a:t>
            </a:r>
          </a:p>
          <a:p>
            <a:r>
              <a:rPr lang="zh-CN" altLang="en-US" dirty="0" smtClean="0"/>
              <a:t>将</a:t>
            </a:r>
            <a:r>
              <a:rPr lang="en-US" altLang="zh-CN" dirty="0" smtClean="0"/>
              <a:t>a</a:t>
            </a:r>
            <a:r>
              <a:rPr lang="zh-CN" altLang="en-US" dirty="0" smtClean="0"/>
              <a:t>分成首位为</a:t>
            </a:r>
            <a:r>
              <a:rPr lang="en-US" altLang="zh-CN" dirty="0" smtClean="0"/>
              <a:t>0</a:t>
            </a:r>
            <a:r>
              <a:rPr lang="zh-CN" altLang="en-US" dirty="0" smtClean="0"/>
              <a:t>和为</a:t>
            </a:r>
            <a:r>
              <a:rPr lang="en-US" altLang="zh-CN" dirty="0" smtClean="0"/>
              <a:t>1</a:t>
            </a:r>
            <a:r>
              <a:rPr lang="zh-CN" altLang="en-US" dirty="0" smtClean="0"/>
              <a:t>的两部分，</a:t>
            </a:r>
            <a:r>
              <a:rPr lang="en-US" altLang="zh-CN" dirty="0" smtClean="0"/>
              <a:t>b</a:t>
            </a:r>
            <a:r>
              <a:rPr lang="zh-CN" altLang="en-US" dirty="0" smtClean="0"/>
              <a:t>同理。即</a:t>
            </a:r>
            <a:r>
              <a:rPr lang="en-US" altLang="zh-CN" dirty="0" smtClean="0"/>
              <a:t>a=AB, b=CD</a:t>
            </a:r>
          </a:p>
          <a:p>
            <a:r>
              <a:rPr lang="zh-CN" altLang="en-US" dirty="0" smtClean="0"/>
              <a:t>同理考虑</a:t>
            </a:r>
            <a:r>
              <a:rPr lang="en-US" altLang="zh-CN" dirty="0" smtClean="0"/>
              <a:t>d</a:t>
            </a:r>
            <a:r>
              <a:rPr lang="zh-CN" altLang="en-US" dirty="0" smtClean="0"/>
              <a:t>，</a:t>
            </a:r>
            <a:r>
              <a:rPr lang="en-US" altLang="zh-CN" dirty="0" smtClean="0"/>
              <a:t>d</a:t>
            </a:r>
            <a:r>
              <a:rPr lang="zh-CN" altLang="en-US" dirty="0" smtClean="0"/>
              <a:t>的前半部分实际上等于</a:t>
            </a:r>
            <a:r>
              <a:rPr lang="en-US" altLang="zh-CN" dirty="0" smtClean="0"/>
              <a:t>A*C</a:t>
            </a:r>
            <a:r>
              <a:rPr lang="zh-CN" altLang="en-US" dirty="0" smtClean="0"/>
              <a:t>，后半部分等于</a:t>
            </a:r>
            <a:r>
              <a:rPr lang="en-US" altLang="zh-CN" dirty="0" smtClean="0"/>
              <a:t>A*D+B*C+B*D</a:t>
            </a:r>
          </a:p>
          <a:p>
            <a:r>
              <a:rPr lang="zh-CN" altLang="en-US" dirty="0" smtClean="0"/>
              <a:t>不难证明我们定义的</a:t>
            </a:r>
            <a:r>
              <a:rPr lang="en-US" altLang="zh-CN" dirty="0" smtClean="0"/>
              <a:t>*</a:t>
            </a:r>
            <a:r>
              <a:rPr lang="zh-CN" altLang="en-US" dirty="0" smtClean="0"/>
              <a:t>满足分配率，因此</a:t>
            </a:r>
            <a:r>
              <a:rPr lang="en-US" altLang="zh-CN" dirty="0" smtClean="0"/>
              <a:t>d=[A*C][(A+C)*(B+D)-A*C]</a:t>
            </a:r>
          </a:p>
          <a:p>
            <a:r>
              <a:rPr lang="zh-CN" altLang="en-US" dirty="0" smtClean="0"/>
              <a:t>那么我们递归计算</a:t>
            </a:r>
            <a:r>
              <a:rPr lang="en-US" altLang="zh-CN" dirty="0" smtClean="0"/>
              <a:t>A*C&amp;(A+C)*(B+D)</a:t>
            </a:r>
            <a:r>
              <a:rPr lang="zh-CN" altLang="en-US" dirty="0" smtClean="0"/>
              <a:t>即可。</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Xor</a:t>
            </a:r>
            <a:endParaRPr lang="zh-CN" altLang="en-US" dirty="0"/>
          </a:p>
        </p:txBody>
      </p:sp>
      <p:sp>
        <p:nvSpPr>
          <p:cNvPr id="3" name="内容占位符 2"/>
          <p:cNvSpPr>
            <a:spLocks noGrp="1"/>
          </p:cNvSpPr>
          <p:nvPr>
            <p:ph idx="1"/>
          </p:nvPr>
        </p:nvSpPr>
        <p:spPr/>
        <p:txBody>
          <a:bodyPr/>
          <a:lstStyle/>
          <a:p>
            <a:r>
              <a:rPr lang="zh-CN" altLang="en-US" dirty="0" smtClean="0"/>
              <a:t>给出长度为</a:t>
            </a:r>
            <a:r>
              <a:rPr lang="en-US" altLang="zh-CN" dirty="0" smtClean="0"/>
              <a:t>n=2^k</a:t>
            </a:r>
            <a:r>
              <a:rPr lang="zh-CN" altLang="en-US" dirty="0" smtClean="0"/>
              <a:t>的序列</a:t>
            </a:r>
            <a:r>
              <a:rPr lang="en-US" altLang="zh-CN" dirty="0" smtClean="0"/>
              <a:t>a</a:t>
            </a:r>
            <a:r>
              <a:rPr lang="zh-CN" altLang="en-US" dirty="0" smtClean="0"/>
              <a:t>。</a:t>
            </a:r>
            <a:endParaRPr lang="en-US" altLang="zh-CN" dirty="0" smtClean="0"/>
          </a:p>
          <a:p>
            <a:r>
              <a:rPr lang="zh-CN" altLang="en-US" dirty="0" smtClean="0"/>
              <a:t>给出长度为</a:t>
            </a:r>
            <a:r>
              <a:rPr lang="en-US" altLang="zh-CN" dirty="0" smtClean="0"/>
              <a:t>k</a:t>
            </a:r>
            <a:r>
              <a:rPr lang="zh-CN" altLang="en-US" dirty="0" smtClean="0"/>
              <a:t>的序列</a:t>
            </a:r>
            <a:r>
              <a:rPr lang="en-US" altLang="zh-CN" dirty="0" smtClean="0"/>
              <a:t>b</a:t>
            </a:r>
            <a:r>
              <a:rPr lang="zh-CN" altLang="en-US" dirty="0" smtClean="0"/>
              <a:t>。</a:t>
            </a:r>
            <a:endParaRPr lang="en-US" altLang="zh-CN" dirty="0" smtClean="0"/>
          </a:p>
          <a:p>
            <a:r>
              <a:rPr lang="zh-CN" altLang="en-US" dirty="0" smtClean="0"/>
              <a:t>令</a:t>
            </a:r>
            <a:r>
              <a:rPr lang="en-US" altLang="zh-CN" dirty="0" smtClean="0"/>
              <a:t>ci=</a:t>
            </a:r>
            <a:r>
              <a:rPr lang="zh-CN" altLang="en-US" dirty="0" smtClean="0"/>
              <a:t>∑</a:t>
            </a:r>
            <a:r>
              <a:rPr lang="en-US" altLang="zh-CN" dirty="0" smtClean="0"/>
              <a:t>aj*b[cnt(i^j)]</a:t>
            </a:r>
            <a:r>
              <a:rPr lang="zh-CN" altLang="en-US" dirty="0" smtClean="0"/>
              <a:t>，其中</a:t>
            </a:r>
            <a:r>
              <a:rPr lang="en-US" altLang="zh-CN" dirty="0" smtClean="0"/>
              <a:t>cnt(x)</a:t>
            </a:r>
            <a:r>
              <a:rPr lang="zh-CN" altLang="en-US" dirty="0" smtClean="0"/>
              <a:t>表示</a:t>
            </a:r>
            <a:r>
              <a:rPr lang="en-US" altLang="zh-CN" dirty="0" smtClean="0"/>
              <a:t>x</a:t>
            </a:r>
            <a:r>
              <a:rPr lang="zh-CN" altLang="en-US" dirty="0" smtClean="0"/>
              <a:t>二进制中</a:t>
            </a:r>
            <a:r>
              <a:rPr lang="en-US" altLang="zh-CN" dirty="0" smtClean="0"/>
              <a:t>1</a:t>
            </a:r>
            <a:r>
              <a:rPr lang="zh-CN" altLang="en-US" dirty="0" smtClean="0"/>
              <a:t>的个数。</a:t>
            </a:r>
            <a:endParaRPr lang="en-US" altLang="zh-CN" dirty="0" smtClean="0"/>
          </a:p>
          <a:p>
            <a:r>
              <a:rPr lang="zh-CN" altLang="en-US" dirty="0" smtClean="0"/>
              <a:t>求</a:t>
            </a:r>
            <a:r>
              <a:rPr lang="en-US" altLang="zh-CN" dirty="0" smtClean="0"/>
              <a:t>c</a:t>
            </a:r>
            <a:r>
              <a:rPr lang="zh-CN" altLang="en-US" dirty="0" smtClean="0"/>
              <a:t>。</a:t>
            </a:r>
            <a:endParaRPr lang="en-US" altLang="zh-CN" dirty="0" smtClean="0"/>
          </a:p>
          <a:p>
            <a:r>
              <a:rPr lang="en-US" altLang="zh-CN" dirty="0" smtClean="0"/>
              <a:t>n&lt;=10^5</a:t>
            </a:r>
          </a:p>
          <a:p>
            <a:endParaRPr lang="en-US" altLang="zh-CN" dirty="0"/>
          </a:p>
          <a:p>
            <a:endParaRPr lang="en-US" altLang="zh-CN" dirty="0" smtClean="0"/>
          </a:p>
          <a:p>
            <a:r>
              <a:rPr lang="zh-CN" altLang="en-US" dirty="0" smtClean="0"/>
              <a:t>训练</a:t>
            </a:r>
            <a:r>
              <a:rPr lang="zh-CN" altLang="en-US" dirty="0"/>
              <a:t>赛</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Xor</a:t>
            </a:r>
            <a:endParaRPr lang="zh-CN" altLang="en-US" dirty="0"/>
          </a:p>
        </p:txBody>
      </p:sp>
      <p:sp>
        <p:nvSpPr>
          <p:cNvPr id="3" name="内容占位符 2"/>
          <p:cNvSpPr>
            <a:spLocks noGrp="1"/>
          </p:cNvSpPr>
          <p:nvPr>
            <p:ph idx="1"/>
          </p:nvPr>
        </p:nvSpPr>
        <p:spPr/>
        <p:txBody>
          <a:bodyPr/>
          <a:lstStyle/>
          <a:p>
            <a:r>
              <a:rPr lang="zh-CN" altLang="en-US" dirty="0" smtClean="0"/>
              <a:t>不妨考虑按二进制位分治。</a:t>
            </a:r>
            <a:endParaRPr lang="en-US" altLang="zh-CN" dirty="0" smtClean="0"/>
          </a:p>
          <a:p>
            <a:r>
              <a:rPr lang="zh-CN" altLang="en-US" dirty="0" smtClean="0"/>
              <a:t>当前分治区间为</a:t>
            </a:r>
            <a:r>
              <a:rPr lang="en-US" altLang="zh-CN" dirty="0" smtClean="0"/>
              <a:t>[L,R]</a:t>
            </a:r>
            <a:r>
              <a:rPr lang="zh-CN" altLang="en-US" dirty="0" smtClean="0"/>
              <a:t>，深度为</a:t>
            </a:r>
            <a:r>
              <a:rPr lang="en-US" altLang="zh-CN" dirty="0" smtClean="0"/>
              <a:t>dep</a:t>
            </a:r>
            <a:r>
              <a:rPr lang="zh-CN" altLang="en-US" dirty="0" smtClean="0"/>
              <a:t>，其中</a:t>
            </a:r>
            <a:r>
              <a:rPr lang="en-US" altLang="zh-CN" dirty="0" smtClean="0"/>
              <a:t>[L,mid]</a:t>
            </a:r>
            <a:r>
              <a:rPr lang="zh-CN" altLang="en-US" dirty="0" smtClean="0"/>
              <a:t>第</a:t>
            </a:r>
            <a:r>
              <a:rPr lang="en-US" altLang="zh-CN" dirty="0" smtClean="0"/>
              <a:t>dep</a:t>
            </a:r>
            <a:r>
              <a:rPr lang="zh-CN" altLang="en-US" dirty="0" smtClean="0"/>
              <a:t>位均为</a:t>
            </a:r>
            <a:r>
              <a:rPr lang="en-US" altLang="zh-CN" dirty="0" smtClean="0"/>
              <a:t>0</a:t>
            </a:r>
            <a:r>
              <a:rPr lang="zh-CN" altLang="en-US" dirty="0" smtClean="0"/>
              <a:t>，</a:t>
            </a:r>
            <a:r>
              <a:rPr lang="en-US" altLang="zh-CN" dirty="0" smtClean="0"/>
              <a:t>[mid+1,R]</a:t>
            </a:r>
            <a:r>
              <a:rPr lang="zh-CN" altLang="en-US" dirty="0" smtClean="0"/>
              <a:t>的第</a:t>
            </a:r>
            <a:r>
              <a:rPr lang="en-US" altLang="zh-CN" dirty="0" smtClean="0"/>
              <a:t>dep</a:t>
            </a:r>
            <a:r>
              <a:rPr lang="zh-CN" altLang="en-US" dirty="0" smtClean="0"/>
              <a:t>位均为</a:t>
            </a:r>
            <a:r>
              <a:rPr lang="en-US" altLang="zh-CN" dirty="0" smtClean="0"/>
              <a:t>1.</a:t>
            </a:r>
          </a:p>
          <a:p>
            <a:r>
              <a:rPr lang="zh-CN" altLang="en-US" dirty="0" smtClean="0"/>
              <a:t>令</a:t>
            </a:r>
            <a:r>
              <a:rPr lang="en-US" altLang="zh-CN" dirty="0" smtClean="0"/>
              <a:t>f[i][j]</a:t>
            </a:r>
            <a:r>
              <a:rPr lang="zh-CN" altLang="en-US" dirty="0" smtClean="0"/>
              <a:t>表示在当前分治区间内，与 </a:t>
            </a:r>
            <a:r>
              <a:rPr lang="en-US" altLang="zh-CN" dirty="0" smtClean="0"/>
              <a:t>i </a:t>
            </a:r>
            <a:r>
              <a:rPr lang="zh-CN" altLang="en-US" dirty="0" smtClean="0"/>
              <a:t>有 </a:t>
            </a:r>
            <a:r>
              <a:rPr lang="en-US" altLang="zh-CN" dirty="0" smtClean="0"/>
              <a:t>j </a:t>
            </a:r>
            <a:r>
              <a:rPr lang="zh-CN" altLang="en-US" dirty="0" smtClean="0"/>
              <a:t>位二进制不同的数之和。</a:t>
            </a:r>
            <a:endParaRPr lang="en-US" altLang="zh-CN" dirty="0" smtClean="0"/>
          </a:p>
          <a:p>
            <a:r>
              <a:rPr lang="zh-CN" altLang="en-US" dirty="0" smtClean="0"/>
              <a:t>很容易由</a:t>
            </a:r>
            <a:r>
              <a:rPr lang="en-US" altLang="zh-CN" dirty="0" smtClean="0"/>
              <a:t>[L,mid],[mid+1,R]</a:t>
            </a:r>
            <a:r>
              <a:rPr lang="zh-CN" altLang="en-US" dirty="0" smtClean="0"/>
              <a:t>得到</a:t>
            </a:r>
            <a:r>
              <a:rPr lang="en-US" altLang="zh-CN" dirty="0" smtClean="0"/>
              <a:t>[L,R]</a:t>
            </a:r>
            <a:r>
              <a:rPr lang="zh-CN" altLang="en-US" dirty="0" smtClean="0"/>
              <a:t>的</a:t>
            </a:r>
            <a:r>
              <a:rPr lang="en-US" altLang="zh-CN" dirty="0" smtClean="0"/>
              <a:t>f</a:t>
            </a:r>
            <a:r>
              <a:rPr lang="zh-CN" altLang="en-US" dirty="0" smtClean="0"/>
              <a:t>值。</a:t>
            </a:r>
            <a:endParaRPr lang="en-US" altLang="zh-CN" dirty="0" smtClean="0"/>
          </a:p>
          <a:p>
            <a:r>
              <a:rPr lang="zh-CN" altLang="en-US" dirty="0" smtClean="0"/>
              <a:t>问题迎刃而解。</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 Type B </a:t>
            </a:r>
            <a:r>
              <a:rPr lang="zh-CN" altLang="en-US" dirty="0"/>
              <a:t>一维</a:t>
            </a:r>
            <a:r>
              <a:rPr lang="zh-CN" altLang="en-US" dirty="0" smtClean="0"/>
              <a:t>区间</a:t>
            </a:r>
            <a:r>
              <a:rPr lang="en-US" altLang="zh-CN" dirty="0" smtClean="0"/>
              <a:t/>
            </a:r>
            <a:br>
              <a:rPr lang="en-US" altLang="zh-CN" dirty="0" smtClean="0"/>
            </a:br>
            <a:r>
              <a:rPr lang="en-US" altLang="zh-CN" dirty="0"/>
              <a:t>Antimatter</a:t>
            </a:r>
            <a:endParaRPr lang="zh-CN" altLang="en-US" dirty="0"/>
          </a:p>
        </p:txBody>
      </p:sp>
      <p:sp>
        <p:nvSpPr>
          <p:cNvPr id="3" name="内容占位符 2"/>
          <p:cNvSpPr>
            <a:spLocks noGrp="1"/>
          </p:cNvSpPr>
          <p:nvPr>
            <p:ph idx="1"/>
          </p:nvPr>
        </p:nvSpPr>
        <p:spPr/>
        <p:txBody>
          <a:bodyPr/>
          <a:lstStyle/>
          <a:p>
            <a:r>
              <a:rPr lang="zh-CN" altLang="en-US" dirty="0" smtClean="0"/>
              <a:t>给出</a:t>
            </a:r>
            <a:r>
              <a:rPr lang="en-US" altLang="zh-CN" dirty="0" smtClean="0"/>
              <a:t>n</a:t>
            </a:r>
            <a:r>
              <a:rPr lang="zh-CN" altLang="en-US" dirty="0" smtClean="0"/>
              <a:t>个正整数，你可以在一些数之前添上负号。</a:t>
            </a:r>
            <a:endParaRPr lang="en-US" altLang="zh-CN" dirty="0" smtClean="0"/>
          </a:p>
          <a:p>
            <a:r>
              <a:rPr lang="zh-CN" altLang="en-US" dirty="0"/>
              <a:t>一</a:t>
            </a:r>
            <a:r>
              <a:rPr lang="zh-CN" altLang="en-US" dirty="0" smtClean="0"/>
              <a:t>个合法的区间被定义为区间中数的和为</a:t>
            </a:r>
            <a:r>
              <a:rPr lang="en-US" altLang="zh-CN" dirty="0" smtClean="0"/>
              <a:t>0</a:t>
            </a:r>
            <a:r>
              <a:rPr lang="zh-CN" altLang="en-US" dirty="0" smtClean="0"/>
              <a:t>。</a:t>
            </a:r>
            <a:endParaRPr lang="en-US" altLang="zh-CN" dirty="0" smtClean="0"/>
          </a:p>
          <a:p>
            <a:r>
              <a:rPr lang="zh-CN" altLang="en-US" dirty="0" smtClean="0"/>
              <a:t>问有多少种不同的合法区间。</a:t>
            </a:r>
            <a:endParaRPr lang="en-US" altLang="zh-CN" dirty="0" smtClean="0"/>
          </a:p>
          <a:p>
            <a:r>
              <a:rPr lang="zh-CN" altLang="en-US" dirty="0" smtClean="0"/>
              <a:t>合法区间不同当且仅当区间不同或者区间中的数不同。</a:t>
            </a:r>
            <a:endParaRPr lang="en-US" altLang="zh-CN" dirty="0" smtClean="0"/>
          </a:p>
          <a:p>
            <a:r>
              <a:rPr lang="en-US" altLang="zh-CN" dirty="0" smtClean="0"/>
              <a:t>n&lt;=1000,</a:t>
            </a:r>
            <a:r>
              <a:rPr lang="zh-CN" altLang="en-US" dirty="0" smtClean="0"/>
              <a:t>所有数的和</a:t>
            </a:r>
            <a:r>
              <a:rPr lang="en-US" altLang="zh-CN" dirty="0" smtClean="0"/>
              <a:t>&lt;=10000</a:t>
            </a:r>
          </a:p>
          <a:p>
            <a:endParaRPr lang="en-US" altLang="zh-CN" dirty="0"/>
          </a:p>
          <a:p>
            <a:endParaRPr lang="en-US" altLang="zh-CN" dirty="0" smtClean="0"/>
          </a:p>
          <a:p>
            <a:r>
              <a:rPr lang="en-US" altLang="zh-CN" dirty="0" err="1" smtClean="0"/>
              <a:t>Codeforces</a:t>
            </a:r>
            <a:r>
              <a:rPr lang="en-US" altLang="zh-CN" dirty="0" smtClean="0"/>
              <a:t> Round #225 D</a:t>
            </a:r>
            <a:endParaRPr lang="zh-CN" altLang="en-US" dirty="0"/>
          </a:p>
        </p:txBody>
      </p:sp>
    </p:spTree>
    <p:extLst>
      <p:ext uri="{BB962C8B-B14F-4D97-AF65-F5344CB8AC3E}">
        <p14:creationId xmlns:p14="http://schemas.microsoft.com/office/powerpoint/2010/main" val="940881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一维区间</a:t>
            </a:r>
            <a:r>
              <a:rPr lang="en-US" altLang="zh-CN" dirty="0" smtClean="0"/>
              <a:t/>
            </a:r>
            <a:br>
              <a:rPr lang="en-US" altLang="zh-CN" dirty="0" smtClean="0"/>
            </a:br>
            <a:r>
              <a:rPr lang="en-US" altLang="zh-CN" dirty="0" smtClean="0"/>
              <a:t>Antimatter</a:t>
            </a:r>
            <a:endParaRPr lang="zh-CN" altLang="en-US" dirty="0"/>
          </a:p>
        </p:txBody>
      </p:sp>
      <p:sp>
        <p:nvSpPr>
          <p:cNvPr id="3" name="内容占位符 2"/>
          <p:cNvSpPr>
            <a:spLocks noGrp="1"/>
          </p:cNvSpPr>
          <p:nvPr>
            <p:ph idx="1"/>
          </p:nvPr>
        </p:nvSpPr>
        <p:spPr/>
        <p:txBody>
          <a:bodyPr/>
          <a:lstStyle/>
          <a:p>
            <a:r>
              <a:rPr lang="zh-CN" altLang="en-US" dirty="0" smtClean="0"/>
              <a:t>考虑分治，我们可以从</a:t>
            </a:r>
            <a:r>
              <a:rPr lang="en-US" altLang="zh-CN" dirty="0" smtClean="0"/>
              <a:t>mid</a:t>
            </a:r>
            <a:r>
              <a:rPr lang="zh-CN" altLang="en-US" dirty="0" smtClean="0"/>
              <a:t>开始分别往左右作</a:t>
            </a:r>
            <a:r>
              <a:rPr lang="en-US" altLang="zh-CN" dirty="0" smtClean="0"/>
              <a:t>dp</a:t>
            </a:r>
            <a:r>
              <a:rPr lang="zh-CN" altLang="en-US" dirty="0" smtClean="0"/>
              <a:t>。</a:t>
            </a:r>
            <a:endParaRPr lang="en-US" altLang="zh-CN" dirty="0" smtClean="0"/>
          </a:p>
          <a:p>
            <a:r>
              <a:rPr lang="zh-CN" altLang="en-US" dirty="0" smtClean="0"/>
              <a:t>再花</a:t>
            </a:r>
            <a:r>
              <a:rPr lang="en-US" altLang="zh-CN" dirty="0" smtClean="0"/>
              <a:t>O(m)</a:t>
            </a:r>
            <a:r>
              <a:rPr lang="zh-CN" altLang="en-US" dirty="0" smtClean="0"/>
              <a:t>的时间合并即可得到穿过</a:t>
            </a:r>
            <a:r>
              <a:rPr lang="en-US" altLang="zh-CN" dirty="0" smtClean="0"/>
              <a:t>mid</a:t>
            </a:r>
            <a:r>
              <a:rPr lang="zh-CN" altLang="en-US" dirty="0" smtClean="0"/>
              <a:t>的所有区间的答案。</a:t>
            </a:r>
            <a:endParaRPr lang="en-US" altLang="zh-CN" dirty="0" smtClean="0"/>
          </a:p>
          <a:p>
            <a:r>
              <a:rPr lang="zh-CN" altLang="en-US" dirty="0" smtClean="0"/>
              <a:t>其实可以直接做背包。</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一维区间</a:t>
            </a:r>
            <a:r>
              <a:rPr lang="en-US" altLang="zh-CN" dirty="0" smtClean="0"/>
              <a:t/>
            </a:r>
            <a:br>
              <a:rPr lang="en-US" altLang="zh-CN" dirty="0" smtClean="0"/>
            </a:br>
            <a:r>
              <a:rPr lang="en-US" altLang="zh-CN" dirty="0" smtClean="0"/>
              <a:t>Yura and Developers</a:t>
            </a:r>
            <a:endParaRPr lang="zh-CN" altLang="en-US" dirty="0"/>
          </a:p>
        </p:txBody>
      </p:sp>
      <p:sp>
        <p:nvSpPr>
          <p:cNvPr id="3" name="内容占位符 2"/>
          <p:cNvSpPr>
            <a:spLocks noGrp="1"/>
          </p:cNvSpPr>
          <p:nvPr>
            <p:ph idx="1"/>
          </p:nvPr>
        </p:nvSpPr>
        <p:spPr/>
        <p:txBody>
          <a:bodyPr/>
          <a:lstStyle/>
          <a:p>
            <a:r>
              <a:rPr lang="zh-CN" altLang="en-US" dirty="0" smtClean="0"/>
              <a:t>给出一个长度为</a:t>
            </a:r>
            <a:r>
              <a:rPr lang="en-US" altLang="zh-CN" dirty="0" smtClean="0"/>
              <a:t>n</a:t>
            </a:r>
            <a:r>
              <a:rPr lang="zh-CN" altLang="en-US" dirty="0" smtClean="0"/>
              <a:t>的序列</a:t>
            </a:r>
            <a:r>
              <a:rPr lang="en-US" altLang="zh-CN" dirty="0" smtClean="0"/>
              <a:t>a</a:t>
            </a:r>
            <a:r>
              <a:rPr lang="zh-CN" altLang="en-US" dirty="0" smtClean="0"/>
              <a:t>。</a:t>
            </a:r>
            <a:endParaRPr lang="en-US" altLang="zh-CN" dirty="0" smtClean="0"/>
          </a:p>
          <a:p>
            <a:r>
              <a:rPr lang="zh-CN" altLang="en-US" dirty="0" smtClean="0"/>
              <a:t>询问有多少对长度大于</a:t>
            </a:r>
            <a:r>
              <a:rPr lang="en-US" altLang="zh-CN" dirty="0" smtClean="0"/>
              <a:t>1</a:t>
            </a:r>
            <a:r>
              <a:rPr lang="zh-CN" altLang="en-US" dirty="0" smtClean="0"/>
              <a:t>的区间满足</a:t>
            </a:r>
            <a:endParaRPr lang="en-US" altLang="zh-CN" dirty="0" smtClean="0"/>
          </a:p>
          <a:p>
            <a:r>
              <a:rPr lang="zh-CN" altLang="en-US" dirty="0" smtClean="0"/>
              <a:t>在去掉最大值后剩下的数之和仍能被</a:t>
            </a:r>
            <a:r>
              <a:rPr lang="en-US" altLang="zh-CN" dirty="0" smtClean="0"/>
              <a:t>k</a:t>
            </a:r>
            <a:r>
              <a:rPr lang="zh-CN" altLang="en-US" dirty="0" smtClean="0"/>
              <a:t>整除。</a:t>
            </a:r>
            <a:endParaRPr lang="en-US" altLang="zh-CN" dirty="0" smtClean="0"/>
          </a:p>
          <a:p>
            <a:r>
              <a:rPr lang="en-US" altLang="zh-CN" dirty="0" smtClean="0"/>
              <a:t>n&lt;=3*10^5,k&lt;=10^6</a:t>
            </a:r>
          </a:p>
          <a:p>
            <a:endParaRPr lang="en-US" altLang="zh-CN" dirty="0" smtClean="0"/>
          </a:p>
          <a:p>
            <a:pPr marL="0" indent="0">
              <a:buNone/>
            </a:pPr>
            <a:endParaRPr lang="en-US" altLang="zh-CN" dirty="0"/>
          </a:p>
          <a:p>
            <a:pPr marL="0" indent="0">
              <a:buNone/>
            </a:pPr>
            <a:endParaRPr lang="en-US" altLang="zh-CN" dirty="0" smtClean="0"/>
          </a:p>
          <a:p>
            <a:r>
              <a:rPr lang="en-US" altLang="zh-CN" dirty="0" smtClean="0"/>
              <a:t>Codeforces Looksery Cup 2015 F</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本质</a:t>
            </a:r>
            <a:endParaRPr lang="zh-CN" altLang="en-US" dirty="0"/>
          </a:p>
        </p:txBody>
      </p:sp>
      <p:sp>
        <p:nvSpPr>
          <p:cNvPr id="3" name="内容占位符 2"/>
          <p:cNvSpPr>
            <a:spLocks noGrp="1"/>
          </p:cNvSpPr>
          <p:nvPr>
            <p:ph idx="1"/>
          </p:nvPr>
        </p:nvSpPr>
        <p:spPr/>
        <p:txBody>
          <a:bodyPr/>
          <a:lstStyle/>
          <a:p>
            <a:r>
              <a:rPr lang="zh-CN" altLang="en-US" dirty="0" smtClean="0"/>
              <a:t>缩小问题规模</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一维区间</a:t>
            </a:r>
            <a:r>
              <a:rPr lang="en-US" altLang="zh-CN" dirty="0" smtClean="0"/>
              <a:t/>
            </a:r>
            <a:br>
              <a:rPr lang="en-US" altLang="zh-CN" dirty="0" smtClean="0"/>
            </a:br>
            <a:r>
              <a:rPr lang="en-US" altLang="zh-CN" dirty="0" smtClean="0"/>
              <a:t>Yura and Developers</a:t>
            </a:r>
            <a:endParaRPr lang="zh-CN" altLang="en-US" dirty="0"/>
          </a:p>
        </p:txBody>
      </p:sp>
      <p:sp>
        <p:nvSpPr>
          <p:cNvPr id="3" name="内容占位符 2"/>
          <p:cNvSpPr>
            <a:spLocks noGrp="1"/>
          </p:cNvSpPr>
          <p:nvPr>
            <p:ph idx="1"/>
          </p:nvPr>
        </p:nvSpPr>
        <p:spPr/>
        <p:txBody>
          <a:bodyPr/>
          <a:lstStyle/>
          <a:p>
            <a:r>
              <a:rPr lang="zh-CN" altLang="en-US" dirty="0" smtClean="0"/>
              <a:t>考虑每次先处理穿过</a:t>
            </a:r>
            <a:r>
              <a:rPr lang="en-US" altLang="zh-CN" dirty="0" smtClean="0"/>
              <a:t>[L,R]</a:t>
            </a:r>
            <a:r>
              <a:rPr lang="zh-CN" altLang="en-US" dirty="0" smtClean="0"/>
              <a:t>的最大值的区间再处理左右两边。</a:t>
            </a:r>
            <a:endParaRPr lang="en-US" altLang="zh-CN" dirty="0" smtClean="0"/>
          </a:p>
          <a:p>
            <a:r>
              <a:rPr lang="zh-CN" altLang="en-US" dirty="0" smtClean="0"/>
              <a:t>这样可能退化到</a:t>
            </a:r>
            <a:r>
              <a:rPr lang="en-US" altLang="zh-CN" dirty="0" smtClean="0"/>
              <a:t>n^2</a:t>
            </a:r>
          </a:p>
          <a:p>
            <a:r>
              <a:rPr lang="zh-CN" altLang="en-US" dirty="0" smtClean="0"/>
              <a:t>考虑暴力扫一半，维护另一半</a:t>
            </a:r>
            <a:endParaRPr lang="en-US" altLang="zh-CN" dirty="0" smtClean="0"/>
          </a:p>
          <a:p>
            <a:r>
              <a:rPr lang="zh-CN" altLang="en-US" dirty="0" smtClean="0"/>
              <a:t>问题便迎刃而解。</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一维区间</a:t>
            </a:r>
            <a:r>
              <a:rPr lang="en-US" altLang="zh-CN" dirty="0" smtClean="0"/>
              <a:t/>
            </a:r>
            <a:br>
              <a:rPr lang="en-US" altLang="zh-CN" dirty="0" smtClean="0"/>
            </a:br>
            <a:r>
              <a:rPr lang="en-US" altLang="zh-CN" dirty="0" smtClean="0"/>
              <a:t>Yura and Developers</a:t>
            </a:r>
            <a:endParaRPr lang="zh-CN" altLang="en-US" b="1" dirty="0"/>
          </a:p>
        </p:txBody>
      </p:sp>
      <p:sp>
        <p:nvSpPr>
          <p:cNvPr id="3" name="内容占位符 2"/>
          <p:cNvSpPr>
            <a:spLocks noGrp="1"/>
          </p:cNvSpPr>
          <p:nvPr>
            <p:ph idx="1"/>
          </p:nvPr>
        </p:nvSpPr>
        <p:spPr/>
        <p:txBody>
          <a:bodyPr/>
          <a:lstStyle/>
          <a:p>
            <a:r>
              <a:rPr lang="zh-CN" altLang="en-US" dirty="0" smtClean="0"/>
              <a:t>如果改成有</a:t>
            </a:r>
            <a:r>
              <a:rPr lang="en-US" altLang="zh-CN" dirty="0" smtClean="0"/>
              <a:t>m</a:t>
            </a:r>
            <a:r>
              <a:rPr lang="zh-CN" altLang="en-US" dirty="0" smtClean="0"/>
              <a:t>个询问，每次询问区间</a:t>
            </a:r>
            <a:r>
              <a:rPr lang="en-US" altLang="zh-CN" dirty="0" smtClean="0"/>
              <a:t>[l,r]</a:t>
            </a:r>
            <a:r>
              <a:rPr lang="zh-CN" altLang="en-US" dirty="0" smtClean="0"/>
              <a:t>是否能在去掉最大值的情况下被</a:t>
            </a:r>
            <a:r>
              <a:rPr lang="en-US" altLang="zh-CN" dirty="0" smtClean="0"/>
              <a:t>k</a:t>
            </a:r>
            <a:r>
              <a:rPr lang="zh-CN" altLang="en-US" dirty="0" smtClean="0"/>
              <a:t>整除。</a:t>
            </a:r>
            <a:endParaRPr lang="en-US" altLang="zh-CN" dirty="0" smtClean="0"/>
          </a:p>
          <a:p>
            <a:r>
              <a:rPr lang="zh-CN" altLang="en-US" dirty="0" smtClean="0"/>
              <a:t>可以继续分治。</a:t>
            </a:r>
            <a:endParaRPr lang="en-US" altLang="zh-CN" dirty="0" smtClean="0"/>
          </a:p>
          <a:p>
            <a:r>
              <a:rPr lang="zh-CN" altLang="en-US" dirty="0" smtClean="0"/>
              <a:t>为何不直接线段树？</a:t>
            </a:r>
            <a:endParaRPr lang="en-US" altLang="zh-CN" dirty="0" smtClean="0"/>
          </a:p>
          <a:p>
            <a:r>
              <a:rPr lang="zh-CN" altLang="en-US" dirty="0" smtClean="0"/>
              <a:t>说明线段树和分治本质上非常相似。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一维区间</a:t>
            </a:r>
            <a:r>
              <a:rPr lang="en-US" altLang="zh-CN" dirty="0" smtClean="0"/>
              <a:t/>
            </a:r>
            <a:br>
              <a:rPr lang="en-US" altLang="zh-CN" dirty="0" smtClean="0"/>
            </a:br>
            <a:r>
              <a:rPr lang="en-US" altLang="zh-CN" dirty="0" smtClean="0"/>
              <a:t>Can’t Stop</a:t>
            </a:r>
            <a:endParaRPr lang="zh-CN" altLang="en-US" dirty="0"/>
          </a:p>
        </p:txBody>
      </p:sp>
      <p:sp>
        <p:nvSpPr>
          <p:cNvPr id="3" name="内容占位符 2"/>
          <p:cNvSpPr>
            <a:spLocks noGrp="1"/>
          </p:cNvSpPr>
          <p:nvPr>
            <p:ph idx="1"/>
          </p:nvPr>
        </p:nvSpPr>
        <p:spPr/>
        <p:txBody>
          <a:bodyPr/>
          <a:lstStyle/>
          <a:p>
            <a:r>
              <a:rPr lang="zh-CN" altLang="en-US" dirty="0" smtClean="0"/>
              <a:t>给出长度为</a:t>
            </a:r>
            <a:r>
              <a:rPr lang="en-US" altLang="zh-CN" dirty="0" smtClean="0"/>
              <a:t>n</a:t>
            </a:r>
            <a:r>
              <a:rPr lang="zh-CN" altLang="en-US" dirty="0" smtClean="0"/>
              <a:t>的序列，每个位置上有</a:t>
            </a:r>
            <a:r>
              <a:rPr lang="en-US" altLang="zh-CN" dirty="0" smtClean="0"/>
              <a:t>d</a:t>
            </a:r>
            <a:r>
              <a:rPr lang="zh-CN" altLang="en-US" dirty="0" smtClean="0"/>
              <a:t>个数。</a:t>
            </a:r>
            <a:endParaRPr lang="en-US" altLang="zh-CN" dirty="0" smtClean="0"/>
          </a:p>
          <a:p>
            <a:r>
              <a:rPr lang="zh-CN" altLang="en-US" dirty="0"/>
              <a:t>你</a:t>
            </a:r>
            <a:r>
              <a:rPr lang="zh-CN" altLang="en-US" dirty="0" smtClean="0"/>
              <a:t>需要选出</a:t>
            </a:r>
            <a:r>
              <a:rPr lang="en-US" altLang="zh-CN" dirty="0" smtClean="0"/>
              <a:t>k</a:t>
            </a:r>
            <a:r>
              <a:rPr lang="zh-CN" altLang="en-US" dirty="0" smtClean="0"/>
              <a:t>个数。</a:t>
            </a:r>
            <a:endParaRPr lang="en-US" altLang="zh-CN" dirty="0" smtClean="0"/>
          </a:p>
          <a:p>
            <a:r>
              <a:rPr lang="zh-CN" altLang="en-US" dirty="0" smtClean="0"/>
              <a:t>如果一个区间内每个位置上的</a:t>
            </a:r>
            <a:r>
              <a:rPr lang="en-US" altLang="zh-CN" dirty="0" smtClean="0"/>
              <a:t>d</a:t>
            </a:r>
            <a:r>
              <a:rPr lang="zh-CN" altLang="en-US" dirty="0" smtClean="0"/>
              <a:t>个数至少有一个出现在选出的</a:t>
            </a:r>
            <a:r>
              <a:rPr lang="en-US" altLang="zh-CN" dirty="0" smtClean="0"/>
              <a:t>k</a:t>
            </a:r>
            <a:r>
              <a:rPr lang="zh-CN" altLang="en-US" dirty="0" smtClean="0"/>
              <a:t>个数中，则是一个合法的区间。</a:t>
            </a:r>
            <a:endParaRPr lang="en-US" altLang="zh-CN" dirty="0" smtClean="0"/>
          </a:p>
          <a:p>
            <a:r>
              <a:rPr lang="zh-CN" altLang="en-US" dirty="0" smtClean="0"/>
              <a:t>最大化最长的合法区间的长度。</a:t>
            </a:r>
            <a:endParaRPr lang="en-US" altLang="zh-CN" dirty="0" smtClean="0"/>
          </a:p>
          <a:p>
            <a:r>
              <a:rPr lang="en-US" altLang="zh-CN" dirty="0" smtClean="0"/>
              <a:t>n&lt;=10^5,d&lt;=4,k&lt;=3</a:t>
            </a:r>
          </a:p>
          <a:p>
            <a:endParaRPr lang="en-US" altLang="zh-CN" dirty="0"/>
          </a:p>
          <a:p>
            <a:endParaRPr lang="en-US" altLang="zh-CN" dirty="0" smtClean="0"/>
          </a:p>
          <a:p>
            <a:r>
              <a:rPr lang="en-US" altLang="zh-CN" dirty="0" smtClean="0"/>
              <a:t>GCJ World Final 2013 D</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一维区间</a:t>
            </a:r>
            <a:r>
              <a:rPr lang="en-US" altLang="zh-CN" dirty="0" smtClean="0"/>
              <a:t/>
            </a:r>
            <a:br>
              <a:rPr lang="en-US" altLang="zh-CN" dirty="0" smtClean="0"/>
            </a:br>
            <a:r>
              <a:rPr lang="en-US" altLang="zh-CN" dirty="0" smtClean="0"/>
              <a:t>Can’t Stop</a:t>
            </a:r>
            <a:endParaRPr lang="zh-CN" altLang="en-US" dirty="0"/>
          </a:p>
        </p:txBody>
      </p:sp>
      <p:sp>
        <p:nvSpPr>
          <p:cNvPr id="3" name="内容占位符 2"/>
          <p:cNvSpPr>
            <a:spLocks noGrp="1"/>
          </p:cNvSpPr>
          <p:nvPr>
            <p:ph idx="1"/>
          </p:nvPr>
        </p:nvSpPr>
        <p:spPr/>
        <p:txBody>
          <a:bodyPr/>
          <a:lstStyle/>
          <a:p>
            <a:r>
              <a:rPr lang="zh-CN" altLang="en-US" dirty="0" smtClean="0"/>
              <a:t>考虑暴力，枚举左端点，在右端点的</a:t>
            </a:r>
            <a:r>
              <a:rPr lang="en-US" altLang="zh-CN" dirty="0" smtClean="0"/>
              <a:t>d</a:t>
            </a:r>
            <a:r>
              <a:rPr lang="zh-CN" altLang="en-US" dirty="0" smtClean="0"/>
              <a:t>个数中选一个未出现过的，继续向右拓展。</a:t>
            </a:r>
            <a:endParaRPr lang="en-US" altLang="zh-CN" dirty="0" smtClean="0"/>
          </a:p>
          <a:p>
            <a:r>
              <a:rPr lang="zh-CN" altLang="en-US" dirty="0" smtClean="0"/>
              <a:t>考虑分治，我们每次从中点开始使用同样的暴力，只是在不能拓展的时候左右端点同时枚举，就能计算所有跨过</a:t>
            </a:r>
            <a:r>
              <a:rPr lang="en-US" altLang="zh-CN" dirty="0" smtClean="0"/>
              <a:t>mid</a:t>
            </a:r>
            <a:r>
              <a:rPr lang="zh-CN" altLang="en-US" dirty="0" smtClean="0"/>
              <a:t>的答案。</a:t>
            </a:r>
            <a:endParaRPr lang="en-US" altLang="zh-CN" dirty="0" smtClean="0"/>
          </a:p>
          <a:p>
            <a:r>
              <a:rPr lang="zh-CN" altLang="en-US" dirty="0" smtClean="0"/>
              <a:t>采用</a:t>
            </a:r>
            <a:r>
              <a:rPr lang="en-US" altLang="zh-CN" dirty="0" smtClean="0"/>
              <a:t>BFS</a:t>
            </a:r>
            <a:r>
              <a:rPr lang="zh-CN" altLang="en-US" dirty="0" smtClean="0"/>
              <a:t>顺序分治能将复杂度降至一个</a:t>
            </a:r>
            <a:r>
              <a:rPr lang="en-US" altLang="zh-CN" dirty="0" smtClean="0"/>
              <a:t>O(n)</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一维区间</a:t>
            </a:r>
            <a:r>
              <a:rPr lang="en-US" altLang="zh-CN" dirty="0" smtClean="0"/>
              <a:t/>
            </a:r>
            <a:br>
              <a:rPr lang="en-US" altLang="zh-CN" dirty="0" smtClean="0"/>
            </a:br>
            <a:r>
              <a:rPr lang="en-US" altLang="zh-CN" dirty="0" smtClean="0"/>
              <a:t>Pudding Monsters </a:t>
            </a:r>
            <a:endParaRPr lang="zh-CN" altLang="en-US" dirty="0"/>
          </a:p>
        </p:txBody>
      </p:sp>
      <p:sp>
        <p:nvSpPr>
          <p:cNvPr id="3" name="内容占位符 2"/>
          <p:cNvSpPr>
            <a:spLocks noGrp="1"/>
          </p:cNvSpPr>
          <p:nvPr>
            <p:ph idx="1"/>
          </p:nvPr>
        </p:nvSpPr>
        <p:spPr/>
        <p:txBody>
          <a:bodyPr/>
          <a:lstStyle/>
          <a:p>
            <a:r>
              <a:rPr lang="zh-CN" altLang="en-US" dirty="0" smtClean="0"/>
              <a:t>给出一个排列</a:t>
            </a:r>
            <a:r>
              <a:rPr lang="en-US" altLang="zh-CN" dirty="0" smtClean="0"/>
              <a:t>p</a:t>
            </a:r>
            <a:r>
              <a:rPr lang="zh-CN" altLang="en-US" dirty="0" smtClean="0"/>
              <a:t>。</a:t>
            </a:r>
            <a:endParaRPr lang="en-US" altLang="zh-CN" dirty="0" smtClean="0"/>
          </a:p>
          <a:p>
            <a:r>
              <a:rPr lang="zh-CN" altLang="en-US" dirty="0" smtClean="0"/>
              <a:t>问</a:t>
            </a:r>
            <a:r>
              <a:rPr lang="en-US" altLang="zh-CN" dirty="0" smtClean="0"/>
              <a:t>p</a:t>
            </a:r>
            <a:r>
              <a:rPr lang="zh-CN" altLang="en-US" dirty="0" smtClean="0"/>
              <a:t>有多少区间满足给整个区间减去某个数之后能得到一个排列。</a:t>
            </a:r>
            <a:endParaRPr lang="en-US" altLang="zh-CN" dirty="0" smtClean="0"/>
          </a:p>
          <a:p>
            <a:r>
              <a:rPr lang="en-US" altLang="zh-CN" dirty="0" smtClean="0"/>
              <a:t>n&lt;=3*10^5</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ZeptoLab Code Rush 2015</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 Type B </a:t>
            </a:r>
            <a:r>
              <a:rPr lang="zh-CN" altLang="en-US" dirty="0"/>
              <a:t>一维区间</a:t>
            </a:r>
            <a:r>
              <a:rPr lang="en-US" altLang="zh-CN" dirty="0"/>
              <a:t/>
            </a:r>
            <a:br>
              <a:rPr lang="en-US" altLang="zh-CN" dirty="0"/>
            </a:br>
            <a:r>
              <a:rPr lang="en-US" altLang="zh-CN" dirty="0"/>
              <a:t>Pudding Monsters </a:t>
            </a:r>
            <a:endParaRPr lang="zh-CN" altLang="en-US" dirty="0"/>
          </a:p>
        </p:txBody>
      </p:sp>
      <p:sp>
        <p:nvSpPr>
          <p:cNvPr id="3" name="内容占位符 2"/>
          <p:cNvSpPr>
            <a:spLocks noGrp="1"/>
          </p:cNvSpPr>
          <p:nvPr>
            <p:ph idx="1"/>
          </p:nvPr>
        </p:nvSpPr>
        <p:spPr/>
        <p:txBody>
          <a:bodyPr/>
          <a:lstStyle/>
          <a:p>
            <a:r>
              <a:rPr lang="zh-CN" altLang="en-US" dirty="0" smtClean="0"/>
              <a:t>考虑直接分治并处理所有跨过中点的区间。</a:t>
            </a:r>
            <a:endParaRPr lang="en-US" altLang="zh-CN" dirty="0" smtClean="0"/>
          </a:p>
          <a:p>
            <a:r>
              <a:rPr lang="zh-CN" altLang="en-US" dirty="0" smtClean="0"/>
              <a:t>对于一个区间，我们关心的是</a:t>
            </a:r>
            <a:r>
              <a:rPr lang="en-US" altLang="zh-CN" dirty="0" smtClean="0"/>
              <a:t>L,R</a:t>
            </a:r>
            <a:r>
              <a:rPr lang="zh-CN" altLang="en-US" dirty="0" smtClean="0"/>
              <a:t>和其中的最大最小值。</a:t>
            </a:r>
            <a:endParaRPr lang="en-US" altLang="zh-CN" dirty="0" smtClean="0"/>
          </a:p>
          <a:p>
            <a:r>
              <a:rPr lang="zh-CN" altLang="en-US" dirty="0" smtClean="0"/>
              <a:t>那么根据对称性便有两种情况。</a:t>
            </a:r>
            <a:endParaRPr lang="en-US" altLang="zh-CN" dirty="0" smtClean="0"/>
          </a:p>
          <a:p>
            <a:r>
              <a:rPr lang="zh-CN" altLang="en-US" dirty="0" smtClean="0"/>
              <a:t>最大最小同时在左侧</a:t>
            </a:r>
            <a:endParaRPr lang="en-US" altLang="zh-CN" dirty="0" smtClean="0"/>
          </a:p>
          <a:p>
            <a:r>
              <a:rPr lang="zh-CN" altLang="en-US" dirty="0" smtClean="0"/>
              <a:t>最小在左侧，最大在右侧</a:t>
            </a:r>
            <a:endParaRPr lang="en-US" altLang="zh-CN" dirty="0" smtClean="0"/>
          </a:p>
          <a:p>
            <a:r>
              <a:rPr lang="zh-CN" altLang="en-US" dirty="0" smtClean="0"/>
              <a:t>分别讨论即可。</a:t>
            </a:r>
            <a:endParaRPr lang="zh-CN" altLang="en-US" dirty="0"/>
          </a:p>
        </p:txBody>
      </p:sp>
    </p:spTree>
    <p:extLst>
      <p:ext uri="{BB962C8B-B14F-4D97-AF65-F5344CB8AC3E}">
        <p14:creationId xmlns:p14="http://schemas.microsoft.com/office/powerpoint/2010/main" val="3631957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a:t>
            </a:r>
            <a:endParaRPr lang="zh-CN" altLang="en-US" dirty="0"/>
          </a:p>
        </p:txBody>
      </p:sp>
      <p:sp>
        <p:nvSpPr>
          <p:cNvPr id="3" name="内容占位符 2"/>
          <p:cNvSpPr>
            <a:spLocks noGrp="1"/>
          </p:cNvSpPr>
          <p:nvPr>
            <p:ph idx="1"/>
          </p:nvPr>
        </p:nvSpPr>
        <p:spPr/>
        <p:txBody>
          <a:bodyPr/>
          <a:lstStyle/>
          <a:p>
            <a:r>
              <a:rPr lang="zh-CN" altLang="en-US" dirty="0" smtClean="0"/>
              <a:t>把题目总结起来你就会发现特点十分明显。</a:t>
            </a:r>
            <a:endParaRPr lang="en-US" altLang="zh-CN" dirty="0" smtClean="0"/>
          </a:p>
          <a:p>
            <a:r>
              <a:rPr lang="zh-CN" altLang="en-US" dirty="0" smtClean="0"/>
              <a:t>答案和点对有关</a:t>
            </a:r>
            <a:endParaRPr lang="en-US" altLang="zh-CN" dirty="0" smtClean="0"/>
          </a:p>
          <a:p>
            <a:r>
              <a:rPr lang="zh-CN" altLang="en-US" dirty="0" smtClean="0"/>
              <a:t>答案和区间有关</a:t>
            </a:r>
            <a:endParaRPr lang="en-US" altLang="zh-CN" dirty="0" smtClean="0"/>
          </a:p>
          <a:p>
            <a:r>
              <a:rPr lang="zh-CN" altLang="en-US" dirty="0" smtClean="0"/>
              <a:t>辅助思考的便是比如知道中间一个点对解题有什么帮助。</a:t>
            </a:r>
            <a:endParaRPr lang="en-US" altLang="zh-CN" dirty="0" smtClean="0"/>
          </a:p>
          <a:p>
            <a:r>
              <a:rPr lang="zh-CN" altLang="en-US" dirty="0" smtClean="0"/>
              <a:t>挺中规中矩的。</a:t>
            </a:r>
            <a:endParaRPr lang="zh-CN" altLang="en-US" dirty="0"/>
          </a:p>
        </p:txBody>
      </p:sp>
    </p:spTree>
    <p:extLst>
      <p:ext uri="{BB962C8B-B14F-4D97-AF65-F5344CB8AC3E}">
        <p14:creationId xmlns:p14="http://schemas.microsoft.com/office/powerpoint/2010/main" val="829776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二维情况</a:t>
            </a:r>
            <a:r>
              <a:rPr lang="en-US" altLang="zh-CN" dirty="0" smtClean="0"/>
              <a:t/>
            </a:r>
            <a:br>
              <a:rPr lang="en-US" altLang="zh-CN" dirty="0" smtClean="0"/>
            </a:br>
            <a:r>
              <a:rPr lang="en-US" altLang="zh-CN" dirty="0" smtClean="0"/>
              <a:t>Parking Lot</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n*m</a:t>
            </a:r>
            <a:r>
              <a:rPr lang="zh-CN" altLang="en-US" dirty="0" smtClean="0"/>
              <a:t>的网格图。</a:t>
            </a:r>
            <a:endParaRPr lang="en-US" altLang="zh-CN" dirty="0" smtClean="0"/>
          </a:p>
          <a:p>
            <a:r>
              <a:rPr lang="zh-CN" altLang="en-US" dirty="0" smtClean="0"/>
              <a:t>有的位置上有障碍物。</a:t>
            </a:r>
            <a:endParaRPr lang="en-US" altLang="zh-CN" dirty="0" smtClean="0"/>
          </a:p>
          <a:p>
            <a:r>
              <a:rPr lang="zh-CN" altLang="en-US" dirty="0" smtClean="0"/>
              <a:t>给出</a:t>
            </a:r>
            <a:r>
              <a:rPr lang="en-US" altLang="zh-CN" dirty="0" smtClean="0"/>
              <a:t>k</a:t>
            </a:r>
            <a:r>
              <a:rPr lang="zh-CN" altLang="en-US" dirty="0" smtClean="0"/>
              <a:t>个操作，每次将一个格子变为障碍物，再询问没有障碍物的最大子正方形。</a:t>
            </a:r>
            <a:endParaRPr lang="en-US" altLang="zh-CN" dirty="0" smtClean="0"/>
          </a:p>
          <a:p>
            <a:r>
              <a:rPr lang="en-US" altLang="zh-CN" dirty="0" smtClean="0"/>
              <a:t>n,m,k&lt;=2000</a:t>
            </a:r>
          </a:p>
          <a:p>
            <a:endParaRPr lang="en-US" altLang="zh-CN" dirty="0" smtClean="0"/>
          </a:p>
          <a:p>
            <a:endParaRPr lang="en-US" altLang="zh-CN" dirty="0" smtClean="0"/>
          </a:p>
          <a:p>
            <a:endParaRPr lang="en-US" altLang="zh-CN" dirty="0" smtClean="0"/>
          </a:p>
          <a:p>
            <a:r>
              <a:rPr lang="en-US" altLang="zh-CN" dirty="0" smtClean="0"/>
              <a:t>Codeforces Round #274 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 </a:t>
            </a:r>
            <a:r>
              <a:rPr lang="zh-CN" altLang="en-US" dirty="0"/>
              <a:t>二维情况</a:t>
            </a:r>
            <a:r>
              <a:rPr lang="en-US" altLang="zh-CN" dirty="0"/>
              <a:t/>
            </a:r>
            <a:br>
              <a:rPr lang="en-US" altLang="zh-CN" dirty="0"/>
            </a:br>
            <a:r>
              <a:rPr lang="en-US" altLang="zh-CN" dirty="0"/>
              <a:t>Parking Lot</a:t>
            </a:r>
            <a:endParaRPr lang="zh-CN" altLang="en-US" dirty="0"/>
          </a:p>
        </p:txBody>
      </p:sp>
      <p:sp>
        <p:nvSpPr>
          <p:cNvPr id="3" name="内容占位符 2"/>
          <p:cNvSpPr>
            <a:spLocks noGrp="1"/>
          </p:cNvSpPr>
          <p:nvPr>
            <p:ph idx="1"/>
          </p:nvPr>
        </p:nvSpPr>
        <p:spPr/>
        <p:txBody>
          <a:bodyPr/>
          <a:lstStyle/>
          <a:p>
            <a:r>
              <a:rPr lang="zh-CN" altLang="en-US" dirty="0" smtClean="0"/>
              <a:t>考虑对于一个</a:t>
            </a:r>
            <a:r>
              <a:rPr lang="en-US" altLang="zh-CN" dirty="0" smtClean="0"/>
              <a:t>n*m</a:t>
            </a:r>
            <a:r>
              <a:rPr lang="zh-CN" altLang="en-US" dirty="0" smtClean="0"/>
              <a:t>的矩阵，我们按</a:t>
            </a:r>
            <a:r>
              <a:rPr lang="en-US" altLang="zh-CN" dirty="0" err="1" smtClean="0"/>
              <a:t>n,m</a:t>
            </a:r>
            <a:r>
              <a:rPr lang="zh-CN" altLang="en-US" dirty="0" smtClean="0"/>
              <a:t>中较大的一维将矩阵分为相等的两部分</a:t>
            </a:r>
            <a:endParaRPr lang="en-US" altLang="zh-CN" dirty="0" smtClean="0"/>
          </a:p>
          <a:p>
            <a:r>
              <a:rPr lang="zh-CN" altLang="en-US" dirty="0" smtClean="0"/>
              <a:t>再考虑经过中线的所有区间。</a:t>
            </a:r>
            <a:endParaRPr lang="en-US" altLang="zh-CN" dirty="0" smtClean="0"/>
          </a:p>
          <a:p>
            <a:r>
              <a:rPr lang="zh-CN" altLang="en-US" dirty="0" smtClean="0"/>
              <a:t>如果没有修改，我们算出中线上的“柱状图”，再用单调队列维护就行。</a:t>
            </a:r>
            <a:endParaRPr lang="en-US" altLang="zh-CN" dirty="0" smtClean="0"/>
          </a:p>
          <a:p>
            <a:r>
              <a:rPr lang="zh-CN" altLang="en-US" dirty="0"/>
              <a:t>有</a:t>
            </a:r>
            <a:r>
              <a:rPr lang="zh-CN" altLang="en-US" dirty="0" smtClean="0"/>
              <a:t>修改，当前矩阵中有</a:t>
            </a:r>
            <a:r>
              <a:rPr lang="en-US" altLang="zh-CN" dirty="0" smtClean="0"/>
              <a:t>k</a:t>
            </a:r>
            <a:r>
              <a:rPr lang="zh-CN" altLang="en-US" dirty="0" smtClean="0"/>
              <a:t>个修改，我们就重新维护</a:t>
            </a:r>
            <a:r>
              <a:rPr lang="en-US" altLang="zh-CN" dirty="0" smtClean="0"/>
              <a:t>k</a:t>
            </a:r>
            <a:r>
              <a:rPr lang="zh-CN" altLang="en-US" dirty="0" smtClean="0"/>
              <a:t>次。</a:t>
            </a:r>
            <a:endParaRPr lang="en-US" altLang="zh-CN" dirty="0" smtClean="0"/>
          </a:p>
          <a:p>
            <a:r>
              <a:rPr lang="zh-CN" altLang="en-US" dirty="0" smtClean="0"/>
              <a:t>这样每个修改对复杂度的贡献其实是</a:t>
            </a:r>
            <a:r>
              <a:rPr lang="en-US" altLang="zh-CN" dirty="0" err="1" smtClean="0"/>
              <a:t>nlogn</a:t>
            </a:r>
            <a:r>
              <a:rPr lang="zh-CN" altLang="en-US" dirty="0" smtClean="0"/>
              <a:t>的。</a:t>
            </a:r>
            <a:endParaRPr lang="zh-CN" altLang="en-US" dirty="0"/>
          </a:p>
        </p:txBody>
      </p:sp>
    </p:spTree>
    <p:extLst>
      <p:ext uri="{BB962C8B-B14F-4D97-AF65-F5344CB8AC3E}">
        <p14:creationId xmlns:p14="http://schemas.microsoft.com/office/powerpoint/2010/main" val="622643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二维情况</a:t>
            </a:r>
            <a:r>
              <a:rPr lang="en-US" altLang="zh-CN" dirty="0" smtClean="0"/>
              <a:t/>
            </a:r>
            <a:br>
              <a:rPr lang="en-US" altLang="zh-CN" dirty="0" smtClean="0"/>
            </a:br>
            <a:r>
              <a:rPr lang="en-US" altLang="zh-CN" dirty="0" smtClean="0"/>
              <a:t>Empty Rectangles</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n*m</a:t>
            </a:r>
            <a:r>
              <a:rPr lang="zh-CN" altLang="en-US" dirty="0" smtClean="0"/>
              <a:t>的</a:t>
            </a:r>
            <a:r>
              <a:rPr lang="en-US" altLang="zh-CN" dirty="0" smtClean="0"/>
              <a:t>01</a:t>
            </a:r>
            <a:r>
              <a:rPr lang="zh-CN" altLang="en-US" dirty="0" smtClean="0"/>
              <a:t>网格。</a:t>
            </a:r>
            <a:endParaRPr lang="en-US" altLang="zh-CN" dirty="0" smtClean="0"/>
          </a:p>
          <a:p>
            <a:r>
              <a:rPr lang="zh-CN" altLang="en-US" dirty="0" smtClean="0"/>
              <a:t>求有多少矩形中恰好包含</a:t>
            </a:r>
            <a:r>
              <a:rPr lang="en-US" altLang="zh-CN" dirty="0" smtClean="0"/>
              <a:t>k</a:t>
            </a:r>
            <a:r>
              <a:rPr lang="zh-CN" altLang="en-US" dirty="0" smtClean="0"/>
              <a:t>个</a:t>
            </a:r>
            <a:r>
              <a:rPr lang="en-US" altLang="zh-CN" dirty="0" smtClean="0"/>
              <a:t>1.</a:t>
            </a:r>
          </a:p>
          <a:p>
            <a:r>
              <a:rPr lang="en-US" altLang="zh-CN" dirty="0" err="1" smtClean="0"/>
              <a:t>n,m</a:t>
            </a:r>
            <a:r>
              <a:rPr lang="en-US" altLang="zh-CN" dirty="0" smtClean="0"/>
              <a:t>&lt;=2500,k&lt;=6</a:t>
            </a:r>
          </a:p>
          <a:p>
            <a:endParaRPr lang="en-US" altLang="zh-CN" dirty="0"/>
          </a:p>
          <a:p>
            <a:endParaRPr lang="en-US" altLang="zh-CN" dirty="0" smtClean="0"/>
          </a:p>
          <a:p>
            <a:endParaRPr lang="en-US" altLang="zh-CN" dirty="0"/>
          </a:p>
          <a:p>
            <a:endParaRPr lang="en-US" altLang="zh-CN" dirty="0" smtClean="0"/>
          </a:p>
          <a:p>
            <a:r>
              <a:rPr lang="en-US" altLang="zh-CN" dirty="0" err="1" smtClean="0"/>
              <a:t>Codeforces</a:t>
            </a:r>
            <a:r>
              <a:rPr lang="en-US" altLang="zh-CN" dirty="0" smtClean="0"/>
              <a:t> Round #213 E</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总览</a:t>
            </a:r>
            <a:endParaRPr lang="zh-CN" altLang="en-US" dirty="0"/>
          </a:p>
        </p:txBody>
      </p:sp>
      <p:sp>
        <p:nvSpPr>
          <p:cNvPr id="3" name="内容占位符 2"/>
          <p:cNvSpPr>
            <a:spLocks noGrp="1"/>
          </p:cNvSpPr>
          <p:nvPr>
            <p:ph idx="1"/>
          </p:nvPr>
        </p:nvSpPr>
        <p:spPr/>
        <p:txBody>
          <a:bodyPr/>
          <a:lstStyle/>
          <a:p>
            <a:r>
              <a:rPr lang="en-US" altLang="zh-CN" dirty="0" smtClean="0"/>
              <a:t>Part I.</a:t>
            </a:r>
            <a:r>
              <a:rPr lang="zh-CN" altLang="en-US" dirty="0" smtClean="0"/>
              <a:t>中</a:t>
            </a:r>
            <a:r>
              <a:rPr lang="zh-CN" altLang="en-US" dirty="0"/>
              <a:t>规中</a:t>
            </a:r>
            <a:r>
              <a:rPr lang="zh-CN" altLang="en-US" dirty="0" smtClean="0"/>
              <a:t>矩的分治</a:t>
            </a:r>
            <a:endParaRPr lang="en-US" altLang="zh-CN" dirty="0" smtClean="0"/>
          </a:p>
          <a:p>
            <a:r>
              <a:rPr lang="en-US" altLang="zh-CN" dirty="0"/>
              <a:t>Part </a:t>
            </a:r>
            <a:r>
              <a:rPr lang="en-US" altLang="zh-CN" dirty="0" smtClean="0"/>
              <a:t>II.</a:t>
            </a:r>
            <a:r>
              <a:rPr lang="zh-CN" altLang="en-US" dirty="0" smtClean="0"/>
              <a:t>有特殊作用的分治</a:t>
            </a:r>
            <a:endParaRPr lang="en-US" altLang="zh-CN" dirty="0" smtClean="0"/>
          </a:p>
          <a:p>
            <a:r>
              <a:rPr lang="en-US" altLang="zh-CN" dirty="0"/>
              <a:t>Part </a:t>
            </a:r>
            <a:r>
              <a:rPr lang="en-US" altLang="zh-CN" dirty="0" smtClean="0"/>
              <a:t>III.</a:t>
            </a:r>
            <a:r>
              <a:rPr lang="zh-CN" altLang="en-US" dirty="0" smtClean="0"/>
              <a:t>基于答案的分治</a:t>
            </a:r>
            <a:endParaRPr lang="zh-CN" altLang="en-US" dirty="0"/>
          </a:p>
        </p:txBody>
      </p:sp>
    </p:spTree>
    <p:extLst>
      <p:ext uri="{BB962C8B-B14F-4D97-AF65-F5344CB8AC3E}">
        <p14:creationId xmlns:p14="http://schemas.microsoft.com/office/powerpoint/2010/main" val="1730035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 </a:t>
            </a:r>
            <a:r>
              <a:rPr lang="zh-CN" altLang="en-US" dirty="0"/>
              <a:t>二维情况</a:t>
            </a:r>
            <a:r>
              <a:rPr lang="en-US" altLang="zh-CN" dirty="0"/>
              <a:t/>
            </a:r>
            <a:br>
              <a:rPr lang="en-US" altLang="zh-CN" dirty="0"/>
            </a:br>
            <a:r>
              <a:rPr lang="en-US" altLang="zh-CN" dirty="0"/>
              <a:t>Empty Rectangles</a:t>
            </a:r>
            <a:endParaRPr lang="zh-CN" altLang="en-US" dirty="0"/>
          </a:p>
        </p:txBody>
      </p:sp>
      <p:sp>
        <p:nvSpPr>
          <p:cNvPr id="3" name="内容占位符 2"/>
          <p:cNvSpPr>
            <a:spLocks noGrp="1"/>
          </p:cNvSpPr>
          <p:nvPr>
            <p:ph idx="1"/>
          </p:nvPr>
        </p:nvSpPr>
        <p:spPr/>
        <p:txBody>
          <a:bodyPr/>
          <a:lstStyle/>
          <a:p>
            <a:r>
              <a:rPr lang="zh-CN" altLang="en-US" dirty="0" smtClean="0"/>
              <a:t>像上题一样分治</a:t>
            </a:r>
            <a:endParaRPr lang="en-US" altLang="zh-CN" dirty="0" smtClean="0"/>
          </a:p>
          <a:p>
            <a:r>
              <a:rPr lang="zh-CN" altLang="en-US" dirty="0" smtClean="0"/>
              <a:t>考虑在中线上固定上端点，枚举下端点，在向两边扩展。</a:t>
            </a:r>
            <a:endParaRPr lang="en-US" altLang="zh-CN" dirty="0" smtClean="0"/>
          </a:p>
          <a:p>
            <a:r>
              <a:rPr lang="zh-CN" altLang="en-US" dirty="0" smtClean="0"/>
              <a:t>显然我们只</a:t>
            </a:r>
            <a:r>
              <a:rPr lang="en-US" altLang="zh-CN" dirty="0" smtClean="0"/>
              <a:t>care</a:t>
            </a:r>
            <a:r>
              <a:rPr lang="zh-CN" altLang="en-US" dirty="0" smtClean="0"/>
              <a:t>扩展到什么时候有了</a:t>
            </a:r>
            <a:r>
              <a:rPr lang="en-US" altLang="zh-CN" dirty="0" err="1" smtClean="0"/>
              <a:t>i</a:t>
            </a:r>
            <a:r>
              <a:rPr lang="zh-CN" altLang="en-US" dirty="0" smtClean="0"/>
              <a:t>个</a:t>
            </a:r>
            <a:r>
              <a:rPr lang="en-US" altLang="zh-CN" dirty="0" smtClean="0"/>
              <a:t>1</a:t>
            </a:r>
            <a:r>
              <a:rPr lang="zh-CN" altLang="en-US" dirty="0" smtClean="0"/>
              <a:t>，然后就能算出答案。</a:t>
            </a:r>
            <a:endParaRPr lang="en-US" altLang="zh-CN" dirty="0" smtClean="0"/>
          </a:p>
          <a:p>
            <a:r>
              <a:rPr lang="zh-CN" altLang="en-US" dirty="0" smtClean="0"/>
              <a:t>可以发现随着右端点移动，扩展到</a:t>
            </a:r>
            <a:r>
              <a:rPr lang="en-US" altLang="zh-CN" dirty="0" err="1" smtClean="0"/>
              <a:t>i</a:t>
            </a:r>
            <a:r>
              <a:rPr lang="zh-CN" altLang="en-US" dirty="0" smtClean="0"/>
              <a:t>个</a:t>
            </a:r>
            <a:r>
              <a:rPr lang="en-US" altLang="zh-CN" dirty="0" smtClean="0"/>
              <a:t>1</a:t>
            </a:r>
            <a:r>
              <a:rPr lang="zh-CN" altLang="en-US" dirty="0" smtClean="0"/>
              <a:t>的长度只会递减。</a:t>
            </a:r>
            <a:endParaRPr lang="en-US" altLang="zh-CN" dirty="0" smtClean="0"/>
          </a:p>
          <a:p>
            <a:r>
              <a:rPr lang="zh-CN" altLang="en-US" dirty="0" smtClean="0"/>
              <a:t>有了这个单调性就能计算答案了。</a:t>
            </a:r>
            <a:endParaRPr lang="zh-CN" altLang="en-US" dirty="0"/>
          </a:p>
        </p:txBody>
      </p:sp>
    </p:spTree>
    <p:extLst>
      <p:ext uri="{BB962C8B-B14F-4D97-AF65-F5344CB8AC3E}">
        <p14:creationId xmlns:p14="http://schemas.microsoft.com/office/powerpoint/2010/main" val="29082709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a:t>
            </a:r>
            <a:endParaRPr lang="zh-CN" altLang="en-US" dirty="0"/>
          </a:p>
        </p:txBody>
      </p:sp>
      <p:sp>
        <p:nvSpPr>
          <p:cNvPr id="3" name="内容占位符 2"/>
          <p:cNvSpPr>
            <a:spLocks noGrp="1"/>
          </p:cNvSpPr>
          <p:nvPr>
            <p:ph idx="1"/>
          </p:nvPr>
        </p:nvSpPr>
        <p:spPr/>
        <p:txBody>
          <a:bodyPr/>
          <a:lstStyle/>
          <a:p>
            <a:r>
              <a:rPr lang="zh-CN" altLang="en-US" dirty="0"/>
              <a:t>二</a:t>
            </a:r>
            <a:r>
              <a:rPr lang="zh-CN" altLang="en-US" dirty="0" smtClean="0"/>
              <a:t>维上也能这么玩分治的。</a:t>
            </a:r>
            <a:endParaRPr lang="en-US" altLang="zh-CN" dirty="0" smtClean="0"/>
          </a:p>
          <a:p>
            <a:r>
              <a:rPr lang="zh-CN" altLang="en-US" dirty="0" smtClean="0"/>
              <a:t>二维对矩形的查询。</a:t>
            </a:r>
            <a:endParaRPr lang="en-US" altLang="zh-CN" dirty="0" smtClean="0"/>
          </a:p>
          <a:p>
            <a:r>
              <a:rPr lang="zh-CN" altLang="en-US" dirty="0" smtClean="0"/>
              <a:t>特征再简单不过。</a:t>
            </a:r>
            <a:endParaRPr lang="en-US" altLang="zh-CN" dirty="0" smtClean="0"/>
          </a:p>
          <a:p>
            <a:r>
              <a:rPr lang="zh-CN" altLang="en-US" dirty="0" smtClean="0"/>
              <a:t>有意思的是一般这种情况下都不会有修改出现，但第一道题就出现了修改。</a:t>
            </a:r>
            <a:endParaRPr lang="en-US" altLang="zh-CN" dirty="0" smtClean="0"/>
          </a:p>
          <a:p>
            <a:r>
              <a:rPr lang="zh-CN" altLang="en-US" dirty="0" smtClean="0"/>
              <a:t>不过修改次数实在太少了</a:t>
            </a:r>
            <a:endParaRPr lang="en-US" altLang="zh-CN" dirty="0" smtClean="0"/>
          </a:p>
          <a:p>
            <a:r>
              <a:rPr lang="zh-CN" altLang="en-US" dirty="0" smtClean="0"/>
              <a:t>虽然特点明显，还是需要灵活变通</a:t>
            </a:r>
            <a:endParaRPr lang="zh-CN" altLang="en-US" dirty="0"/>
          </a:p>
        </p:txBody>
      </p:sp>
    </p:spTree>
    <p:extLst>
      <p:ext uri="{BB962C8B-B14F-4D97-AF65-F5344CB8AC3E}">
        <p14:creationId xmlns:p14="http://schemas.microsoft.com/office/powerpoint/2010/main" val="3174794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A </a:t>
            </a:r>
            <a:r>
              <a:rPr lang="zh-CN" altLang="en-US" dirty="0"/>
              <a:t>树上</a:t>
            </a:r>
            <a:r>
              <a:rPr lang="zh-CN" altLang="en-US" dirty="0" smtClean="0"/>
              <a:t>路径</a:t>
            </a:r>
            <a:r>
              <a:rPr lang="en-US" altLang="zh-CN" dirty="0" smtClean="0"/>
              <a:t/>
            </a:r>
            <a:br>
              <a:rPr lang="en-US" altLang="zh-CN" dirty="0" smtClean="0"/>
            </a:br>
            <a:r>
              <a:rPr lang="zh-CN" altLang="en-US" dirty="0" smtClean="0"/>
              <a:t>树</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a:t>
            </a:r>
            <a:r>
              <a:rPr lang="zh-CN" altLang="en-US" dirty="0" smtClean="0"/>
              <a:t>个点的树。</a:t>
            </a:r>
            <a:endParaRPr lang="en-US" altLang="zh-CN" dirty="0" smtClean="0"/>
          </a:p>
          <a:p>
            <a:r>
              <a:rPr lang="zh-CN" altLang="en-US" dirty="0"/>
              <a:t>每条</a:t>
            </a:r>
            <a:r>
              <a:rPr lang="zh-CN" altLang="en-US" dirty="0" smtClean="0"/>
              <a:t>边有边长以及收益。</a:t>
            </a:r>
            <a:endParaRPr lang="en-US" altLang="zh-CN" dirty="0" smtClean="0"/>
          </a:p>
          <a:p>
            <a:r>
              <a:rPr lang="zh-CN" altLang="en-US" dirty="0" smtClean="0"/>
              <a:t>找出长度不超过</a:t>
            </a:r>
            <a:r>
              <a:rPr lang="en-US" altLang="zh-CN" dirty="0" smtClean="0"/>
              <a:t>K</a:t>
            </a:r>
            <a:r>
              <a:rPr lang="zh-CN" altLang="en-US" dirty="0" smtClean="0"/>
              <a:t>的简单路径中收益和最大的。</a:t>
            </a:r>
            <a:endParaRPr lang="en-US" altLang="zh-CN" dirty="0" smtClean="0"/>
          </a:p>
          <a:p>
            <a:r>
              <a:rPr lang="en-US" altLang="zh-CN" dirty="0" smtClean="0"/>
              <a:t>n&lt;=10^5</a:t>
            </a:r>
          </a:p>
          <a:p>
            <a:endParaRPr lang="en-US" altLang="zh-CN" dirty="0"/>
          </a:p>
          <a:p>
            <a:endParaRPr lang="en-US" altLang="zh-CN" dirty="0" smtClean="0"/>
          </a:p>
          <a:p>
            <a:endParaRPr lang="en-US" altLang="zh-CN" dirty="0"/>
          </a:p>
          <a:p>
            <a:r>
              <a:rPr lang="zh-CN" altLang="en-US" dirty="0" smtClean="0"/>
              <a:t>训练赛</a:t>
            </a:r>
            <a:endParaRPr lang="zh-CN" altLang="en-US" dirty="0"/>
          </a:p>
        </p:txBody>
      </p:sp>
    </p:spTree>
    <p:extLst>
      <p:ext uri="{BB962C8B-B14F-4D97-AF65-F5344CB8AC3E}">
        <p14:creationId xmlns:p14="http://schemas.microsoft.com/office/powerpoint/2010/main" val="3742850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A </a:t>
            </a:r>
            <a:r>
              <a:rPr lang="zh-CN" altLang="en-US" dirty="0"/>
              <a:t>树上路径</a:t>
            </a:r>
            <a:r>
              <a:rPr lang="en-US" altLang="zh-CN" dirty="0"/>
              <a:t/>
            </a:r>
            <a:br>
              <a:rPr lang="en-US" altLang="zh-CN" dirty="0"/>
            </a:br>
            <a:r>
              <a:rPr lang="zh-CN" altLang="en-US" dirty="0"/>
              <a:t>树</a:t>
            </a:r>
          </a:p>
        </p:txBody>
      </p:sp>
      <p:sp>
        <p:nvSpPr>
          <p:cNvPr id="3" name="内容占位符 2"/>
          <p:cNvSpPr>
            <a:spLocks noGrp="1"/>
          </p:cNvSpPr>
          <p:nvPr>
            <p:ph idx="1"/>
          </p:nvPr>
        </p:nvSpPr>
        <p:spPr/>
        <p:txBody>
          <a:bodyPr/>
          <a:lstStyle/>
          <a:p>
            <a:r>
              <a:rPr lang="zh-CN" altLang="en-US" dirty="0" smtClean="0"/>
              <a:t>直接上树分治。</a:t>
            </a:r>
            <a:endParaRPr lang="en-US" altLang="zh-CN" dirty="0" smtClean="0"/>
          </a:p>
          <a:p>
            <a:r>
              <a:rPr lang="zh-CN" altLang="en-US" dirty="0" smtClean="0"/>
              <a:t>直接统计出所有点到重心的长度和收益，按长度排序之后</a:t>
            </a:r>
            <a:r>
              <a:rPr lang="en-US" altLang="zh-CN" dirty="0" err="1" smtClean="0"/>
              <a:t>twopoints</a:t>
            </a:r>
            <a:r>
              <a:rPr lang="zh-CN" altLang="en-US" dirty="0" smtClean="0"/>
              <a:t>扫扫就行。</a:t>
            </a:r>
            <a:endParaRPr lang="en-US" altLang="zh-CN" dirty="0" smtClean="0"/>
          </a:p>
          <a:p>
            <a:r>
              <a:rPr lang="zh-CN" altLang="en-US" dirty="0" smtClean="0"/>
              <a:t>相同子树的问题就记个次大值就行了。</a:t>
            </a:r>
            <a:endParaRPr lang="zh-CN" altLang="en-US" dirty="0"/>
          </a:p>
        </p:txBody>
      </p:sp>
    </p:spTree>
    <p:extLst>
      <p:ext uri="{BB962C8B-B14F-4D97-AF65-F5344CB8AC3E}">
        <p14:creationId xmlns:p14="http://schemas.microsoft.com/office/powerpoint/2010/main" val="1640498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a:t>
            </a:r>
            <a:r>
              <a:rPr lang="en-US" altLang="zh-CN" dirty="0" smtClean="0"/>
              <a:t>A </a:t>
            </a:r>
            <a:r>
              <a:rPr lang="zh-CN" altLang="en-US" dirty="0" smtClean="0"/>
              <a:t>树上路径</a:t>
            </a:r>
            <a:r>
              <a:rPr lang="en-US" altLang="zh-CN" dirty="0" smtClean="0"/>
              <a:t/>
            </a:r>
            <a:br>
              <a:rPr lang="en-US" altLang="zh-CN" dirty="0" smtClean="0"/>
            </a:br>
            <a:r>
              <a:rPr lang="zh-CN" altLang="en-US" dirty="0" smtClean="0"/>
              <a:t>重建计划</a:t>
            </a:r>
            <a:endParaRPr lang="zh-CN" altLang="en-US" dirty="0"/>
          </a:p>
        </p:txBody>
      </p:sp>
      <p:sp>
        <p:nvSpPr>
          <p:cNvPr id="3" name="内容占位符 2"/>
          <p:cNvSpPr>
            <a:spLocks noGrp="1"/>
          </p:cNvSpPr>
          <p:nvPr>
            <p:ph idx="1"/>
          </p:nvPr>
        </p:nvSpPr>
        <p:spPr/>
        <p:txBody>
          <a:bodyPr/>
          <a:lstStyle/>
          <a:p>
            <a:r>
              <a:rPr lang="zh-CN" altLang="en-US" dirty="0" smtClean="0"/>
              <a:t>给出一棵带权树。</a:t>
            </a:r>
            <a:endParaRPr lang="en-US" altLang="zh-CN" dirty="0" smtClean="0"/>
          </a:p>
          <a:p>
            <a:r>
              <a:rPr lang="zh-CN" altLang="en-US" dirty="0" smtClean="0"/>
              <a:t>求长度在</a:t>
            </a:r>
            <a:r>
              <a:rPr lang="en-US" altLang="zh-CN" dirty="0" smtClean="0"/>
              <a:t>[L,R]</a:t>
            </a:r>
            <a:r>
              <a:rPr lang="zh-CN" altLang="en-US" dirty="0" smtClean="0"/>
              <a:t>之间的所有路径中，最大权值平均值。</a:t>
            </a:r>
            <a:endParaRPr lang="en-US" altLang="zh-CN" dirty="0" smtClean="0"/>
          </a:p>
          <a:p>
            <a:r>
              <a:rPr lang="en-US" altLang="zh-CN" dirty="0" smtClean="0"/>
              <a:t>n&lt;=10^5</a:t>
            </a:r>
          </a:p>
          <a:p>
            <a:endParaRPr lang="en-US" altLang="zh-CN" dirty="0"/>
          </a:p>
          <a:p>
            <a:endParaRPr lang="en-US" altLang="zh-CN" dirty="0" smtClean="0"/>
          </a:p>
          <a:p>
            <a:endParaRPr lang="en-US" altLang="zh-CN" dirty="0"/>
          </a:p>
          <a:p>
            <a:endParaRPr lang="en-US" altLang="zh-CN" dirty="0" smtClean="0"/>
          </a:p>
          <a:p>
            <a:r>
              <a:rPr lang="en-US" altLang="zh-CN" dirty="0" smtClean="0"/>
              <a:t>WC 2010</a:t>
            </a:r>
            <a:endParaRPr lang="zh-CN" altLang="en-US" dirty="0"/>
          </a:p>
        </p:txBody>
      </p:sp>
    </p:spTree>
    <p:extLst>
      <p:ext uri="{BB962C8B-B14F-4D97-AF65-F5344CB8AC3E}">
        <p14:creationId xmlns:p14="http://schemas.microsoft.com/office/powerpoint/2010/main" val="290346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A </a:t>
            </a:r>
            <a:r>
              <a:rPr lang="zh-CN" altLang="en-US" dirty="0"/>
              <a:t>树上路径</a:t>
            </a:r>
            <a:r>
              <a:rPr lang="en-US" altLang="zh-CN" dirty="0"/>
              <a:t/>
            </a:r>
            <a:br>
              <a:rPr lang="en-US" altLang="zh-CN" dirty="0"/>
            </a:br>
            <a:r>
              <a:rPr lang="zh-CN" altLang="en-US" dirty="0"/>
              <a:t>重建计划</a:t>
            </a:r>
          </a:p>
        </p:txBody>
      </p:sp>
      <p:sp>
        <p:nvSpPr>
          <p:cNvPr id="3" name="内容占位符 2"/>
          <p:cNvSpPr>
            <a:spLocks noGrp="1"/>
          </p:cNvSpPr>
          <p:nvPr>
            <p:ph idx="1"/>
          </p:nvPr>
        </p:nvSpPr>
        <p:spPr/>
        <p:txBody>
          <a:bodyPr/>
          <a:lstStyle/>
          <a:p>
            <a:r>
              <a:rPr lang="zh-CN" altLang="en-US" dirty="0" smtClean="0"/>
              <a:t>答案是平均值，那么我们二分之后变成求最大值是否大于</a:t>
            </a:r>
            <a:r>
              <a:rPr lang="en-US" altLang="zh-CN" dirty="0" smtClean="0"/>
              <a:t>0.</a:t>
            </a:r>
          </a:p>
          <a:p>
            <a:r>
              <a:rPr lang="zh-CN" altLang="en-US" dirty="0" smtClean="0"/>
              <a:t>接着就是树分治。</a:t>
            </a:r>
            <a:endParaRPr lang="en-US" altLang="zh-CN" dirty="0" smtClean="0"/>
          </a:p>
          <a:p>
            <a:r>
              <a:rPr lang="zh-CN" altLang="en-US" dirty="0" smtClean="0"/>
              <a:t>考虑怎么保证长度在</a:t>
            </a:r>
            <a:r>
              <a:rPr lang="en-US" altLang="zh-CN" dirty="0" smtClean="0"/>
              <a:t>[L,R]</a:t>
            </a:r>
            <a:r>
              <a:rPr lang="zh-CN" altLang="en-US" dirty="0" smtClean="0"/>
              <a:t>之间。</a:t>
            </a:r>
            <a:endParaRPr lang="en-US" altLang="zh-CN" dirty="0" smtClean="0"/>
          </a:p>
          <a:p>
            <a:r>
              <a:rPr lang="zh-CN" altLang="en-US" dirty="0" smtClean="0"/>
              <a:t>其实还是可以单调队列。控制加入的时间就行了。</a:t>
            </a:r>
            <a:endParaRPr lang="en-US" altLang="zh-CN" dirty="0" smtClean="0"/>
          </a:p>
          <a:p>
            <a:r>
              <a:rPr lang="zh-CN" altLang="en-US" dirty="0" smtClean="0"/>
              <a:t>问题便迎刃而解。。。</a:t>
            </a:r>
            <a:endParaRPr lang="zh-CN" altLang="en-US" dirty="0"/>
          </a:p>
        </p:txBody>
      </p:sp>
    </p:spTree>
    <p:extLst>
      <p:ext uri="{BB962C8B-B14F-4D97-AF65-F5344CB8AC3E}">
        <p14:creationId xmlns:p14="http://schemas.microsoft.com/office/powerpoint/2010/main" val="3054682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A </a:t>
            </a:r>
            <a:r>
              <a:rPr lang="zh-CN" altLang="en-US" dirty="0"/>
              <a:t>树上</a:t>
            </a:r>
            <a:r>
              <a:rPr lang="zh-CN" altLang="en-US" dirty="0" smtClean="0"/>
              <a:t>路径</a:t>
            </a:r>
            <a:r>
              <a:rPr lang="en-US" altLang="zh-CN" dirty="0" smtClean="0"/>
              <a:t/>
            </a:r>
            <a:br>
              <a:rPr lang="en-US" altLang="zh-CN" dirty="0" smtClean="0"/>
            </a:br>
            <a:r>
              <a:rPr lang="zh-CN" altLang="en-US" dirty="0" smtClean="0"/>
              <a:t>树（</a:t>
            </a:r>
            <a:r>
              <a:rPr lang="zh-CN" altLang="en-US" dirty="0"/>
              <a:t>王康宁</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a:t>
            </a:r>
            <a:r>
              <a:rPr lang="zh-CN" altLang="en-US" dirty="0" smtClean="0"/>
              <a:t>个点的树，点上有权值。</a:t>
            </a:r>
            <a:endParaRPr lang="en-US" altLang="zh-CN" dirty="0" smtClean="0"/>
          </a:p>
          <a:p>
            <a:r>
              <a:rPr lang="zh-CN" altLang="en-US" dirty="0" smtClean="0"/>
              <a:t>有一些你喜欢的点。</a:t>
            </a:r>
            <a:endParaRPr lang="en-US" altLang="zh-CN" dirty="0" smtClean="0"/>
          </a:p>
          <a:p>
            <a:r>
              <a:rPr lang="zh-CN" altLang="en-US" dirty="0" smtClean="0"/>
              <a:t>选出一条路径上点权异或最大的路径，并且至少经过</a:t>
            </a:r>
            <a:r>
              <a:rPr lang="en-US" altLang="zh-CN" dirty="0" smtClean="0"/>
              <a:t>k</a:t>
            </a:r>
            <a:r>
              <a:rPr lang="zh-CN" altLang="en-US" dirty="0" smtClean="0"/>
              <a:t>个你喜欢的点。</a:t>
            </a:r>
            <a:endParaRPr lang="en-US" altLang="zh-CN" dirty="0" smtClean="0"/>
          </a:p>
          <a:p>
            <a:r>
              <a:rPr lang="en-US" altLang="zh-CN" dirty="0" smtClean="0"/>
              <a:t>n&lt;=10^5</a:t>
            </a:r>
          </a:p>
          <a:p>
            <a:endParaRPr lang="en-US" altLang="zh-CN" dirty="0"/>
          </a:p>
          <a:p>
            <a:endParaRPr lang="en-US" altLang="zh-CN" dirty="0" smtClean="0"/>
          </a:p>
          <a:p>
            <a:endParaRPr lang="en-US" altLang="zh-CN" dirty="0"/>
          </a:p>
          <a:p>
            <a:r>
              <a:rPr lang="en-US" altLang="zh-CN" dirty="0"/>
              <a:t>2013</a:t>
            </a:r>
            <a:r>
              <a:rPr lang="zh-CN" altLang="en-US" dirty="0"/>
              <a:t>中国国家集训队第二次作业</a:t>
            </a:r>
          </a:p>
        </p:txBody>
      </p:sp>
    </p:spTree>
    <p:extLst>
      <p:ext uri="{BB962C8B-B14F-4D97-AF65-F5344CB8AC3E}">
        <p14:creationId xmlns:p14="http://schemas.microsoft.com/office/powerpoint/2010/main" val="3575716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A </a:t>
            </a:r>
            <a:r>
              <a:rPr lang="zh-CN" altLang="en-US" dirty="0"/>
              <a:t>树上路径</a:t>
            </a:r>
            <a:r>
              <a:rPr lang="en-US" altLang="zh-CN" dirty="0"/>
              <a:t/>
            </a:r>
            <a:br>
              <a:rPr lang="en-US" altLang="zh-CN" dirty="0"/>
            </a:br>
            <a:r>
              <a:rPr lang="zh-CN" altLang="en-US" dirty="0"/>
              <a:t>树（王康宁）</a:t>
            </a:r>
          </a:p>
        </p:txBody>
      </p:sp>
      <p:sp>
        <p:nvSpPr>
          <p:cNvPr id="3" name="内容占位符 2"/>
          <p:cNvSpPr>
            <a:spLocks noGrp="1"/>
          </p:cNvSpPr>
          <p:nvPr>
            <p:ph idx="1"/>
          </p:nvPr>
        </p:nvSpPr>
        <p:spPr/>
        <p:txBody>
          <a:bodyPr/>
          <a:lstStyle/>
          <a:p>
            <a:r>
              <a:rPr lang="zh-CN" altLang="en-US" dirty="0" smtClean="0"/>
              <a:t>考虑异或最大，我们建立</a:t>
            </a:r>
            <a:r>
              <a:rPr lang="en-US" altLang="zh-CN" dirty="0" err="1" smtClean="0"/>
              <a:t>Trie</a:t>
            </a:r>
            <a:r>
              <a:rPr lang="zh-CN" altLang="en-US" dirty="0" smtClean="0"/>
              <a:t>树即可支持查询。</a:t>
            </a:r>
            <a:endParaRPr lang="en-US" altLang="zh-CN" dirty="0" smtClean="0"/>
          </a:p>
          <a:p>
            <a:r>
              <a:rPr lang="zh-CN" altLang="en-US" dirty="0" smtClean="0"/>
              <a:t>观察题目后我们发现仍然需要判断两条路径是否属于同一子树。</a:t>
            </a:r>
            <a:endParaRPr lang="en-US" altLang="zh-CN" dirty="0" smtClean="0"/>
          </a:p>
          <a:p>
            <a:r>
              <a:rPr lang="zh-CN" altLang="en-US" dirty="0" smtClean="0"/>
              <a:t>我们可以按照重心的儿子的顺序，每次先将一个儿子子树中所有的点进行询问，再将这些点插入进</a:t>
            </a:r>
            <a:r>
              <a:rPr lang="en-US" altLang="zh-CN" dirty="0" smtClean="0"/>
              <a:t>Trie</a:t>
            </a:r>
            <a:r>
              <a:rPr lang="zh-CN" altLang="en-US" dirty="0" smtClean="0"/>
              <a:t>树。</a:t>
            </a:r>
            <a:endParaRPr lang="en-US" altLang="zh-CN" dirty="0" smtClean="0"/>
          </a:p>
          <a:p>
            <a:r>
              <a:rPr lang="zh-CN" altLang="en-US" dirty="0" smtClean="0"/>
              <a:t>再来考虑至少经过</a:t>
            </a:r>
            <a:r>
              <a:rPr lang="en-US" altLang="zh-CN" dirty="0" smtClean="0"/>
              <a:t>k</a:t>
            </a:r>
            <a:r>
              <a:rPr lang="zh-CN" altLang="en-US" dirty="0" smtClean="0"/>
              <a:t>个喜欢的点。</a:t>
            </a:r>
            <a:endParaRPr lang="en-US" altLang="zh-CN" dirty="0" smtClean="0"/>
          </a:p>
          <a:p>
            <a:r>
              <a:rPr lang="zh-CN" altLang="en-US" dirty="0" smtClean="0"/>
              <a:t>我们只需在</a:t>
            </a:r>
            <a:r>
              <a:rPr lang="en-US" altLang="zh-CN" dirty="0" smtClean="0"/>
              <a:t>Trie</a:t>
            </a:r>
            <a:r>
              <a:rPr lang="zh-CN" altLang="en-US" dirty="0" smtClean="0"/>
              <a:t>树中记录子树最大深度（原树的深度），就能在查询的时候判断了。</a:t>
            </a:r>
            <a:endParaRPr lang="en-US" altLang="zh-CN" dirty="0" smtClean="0"/>
          </a:p>
          <a:p>
            <a:pPr>
              <a:buNone/>
            </a:pPr>
            <a:endParaRPr lang="zh-CN" altLang="en-US" dirty="0"/>
          </a:p>
        </p:txBody>
      </p:sp>
    </p:spTree>
    <p:extLst>
      <p:ext uri="{BB962C8B-B14F-4D97-AF65-F5344CB8AC3E}">
        <p14:creationId xmlns:p14="http://schemas.microsoft.com/office/powerpoint/2010/main" val="1762991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Type B </a:t>
            </a:r>
            <a:r>
              <a:rPr lang="zh-CN" altLang="en-US" dirty="0" smtClean="0"/>
              <a:t>树上点对</a:t>
            </a:r>
            <a:r>
              <a:rPr lang="en-US" altLang="zh-CN" dirty="0" smtClean="0"/>
              <a:t/>
            </a:r>
            <a:br>
              <a:rPr lang="en-US" altLang="zh-CN" dirty="0" smtClean="0"/>
            </a:br>
            <a:r>
              <a:rPr lang="zh-CN" altLang="en-US" dirty="0"/>
              <a:t>紫荆花之</a:t>
            </a:r>
            <a:r>
              <a:rPr lang="zh-CN" altLang="en-US" dirty="0" smtClean="0"/>
              <a:t>恋</a:t>
            </a:r>
            <a:endParaRPr lang="zh-CN" altLang="en-US" dirty="0"/>
          </a:p>
        </p:txBody>
      </p:sp>
      <p:sp>
        <p:nvSpPr>
          <p:cNvPr id="3" name="内容占位符 2"/>
          <p:cNvSpPr>
            <a:spLocks noGrp="1"/>
          </p:cNvSpPr>
          <p:nvPr>
            <p:ph idx="1"/>
          </p:nvPr>
        </p:nvSpPr>
        <p:spPr/>
        <p:txBody>
          <a:bodyPr/>
          <a:lstStyle/>
          <a:p>
            <a:r>
              <a:rPr lang="zh-CN" altLang="en-US" dirty="0" smtClean="0"/>
              <a:t>给出一个初始只有</a:t>
            </a:r>
            <a:r>
              <a:rPr lang="en-US" altLang="zh-CN" dirty="0" smtClean="0"/>
              <a:t>1</a:t>
            </a:r>
            <a:r>
              <a:rPr lang="zh-CN" altLang="en-US" dirty="0" smtClean="0"/>
              <a:t>个点的带权树。</a:t>
            </a:r>
            <a:endParaRPr lang="en-US" altLang="zh-CN" dirty="0"/>
          </a:p>
          <a:p>
            <a:r>
              <a:rPr lang="zh-CN" altLang="en-US" dirty="0"/>
              <a:t>每个点有个范围</a:t>
            </a:r>
            <a:r>
              <a:rPr lang="en-US" altLang="zh-CN" dirty="0" err="1"/>
              <a:t>Ri</a:t>
            </a:r>
            <a:r>
              <a:rPr lang="zh-CN" altLang="en-US" dirty="0"/>
              <a:t>，如果两个点满足</a:t>
            </a:r>
            <a:r>
              <a:rPr lang="en-US" altLang="zh-CN" dirty="0"/>
              <a:t>Dis(</a:t>
            </a:r>
            <a:r>
              <a:rPr lang="en-US" altLang="zh-CN" dirty="0" err="1"/>
              <a:t>i,j</a:t>
            </a:r>
            <a:r>
              <a:rPr lang="en-US" altLang="zh-CN" dirty="0"/>
              <a:t>)&lt;=</a:t>
            </a:r>
            <a:r>
              <a:rPr lang="en-US" altLang="zh-CN" dirty="0" err="1"/>
              <a:t>Ri+Rj</a:t>
            </a:r>
            <a:r>
              <a:rPr lang="zh-CN" altLang="en-US" dirty="0"/>
              <a:t>，则他们是</a:t>
            </a:r>
            <a:r>
              <a:rPr lang="zh-CN" altLang="en-US" dirty="0" smtClean="0"/>
              <a:t>朋友。</a:t>
            </a:r>
            <a:endParaRPr lang="en-US" altLang="zh-CN" dirty="0" smtClean="0"/>
          </a:p>
          <a:p>
            <a:r>
              <a:rPr lang="zh-CN" altLang="en-US" dirty="0" smtClean="0"/>
              <a:t>每次可以添加</a:t>
            </a:r>
            <a:r>
              <a:rPr lang="en-US" altLang="zh-CN" dirty="0" smtClean="0"/>
              <a:t>1</a:t>
            </a:r>
            <a:r>
              <a:rPr lang="zh-CN" altLang="en-US" dirty="0" smtClean="0"/>
              <a:t>个叶节点，并询问此时树中有多少朋友。</a:t>
            </a:r>
            <a:endParaRPr lang="en-US" altLang="zh-CN" dirty="0" smtClean="0"/>
          </a:p>
          <a:p>
            <a:r>
              <a:rPr lang="en-US" altLang="zh-CN" dirty="0" smtClean="0"/>
              <a:t>n&lt;=10^5   </a:t>
            </a:r>
            <a:r>
              <a:rPr lang="zh-CN" altLang="en-US" dirty="0" smtClean="0"/>
              <a:t>强制在线。</a:t>
            </a:r>
            <a:endParaRPr lang="en-US" altLang="zh-CN" dirty="0" smtClean="0"/>
          </a:p>
          <a:p>
            <a:endParaRPr lang="en-US" altLang="zh-CN" dirty="0"/>
          </a:p>
          <a:p>
            <a:endParaRPr lang="en-US" altLang="zh-CN" dirty="0" smtClean="0"/>
          </a:p>
          <a:p>
            <a:endParaRPr lang="en-US" altLang="zh-CN" dirty="0"/>
          </a:p>
          <a:p>
            <a:r>
              <a:rPr lang="en-US" altLang="zh-CN" dirty="0" smtClean="0"/>
              <a:t>WC 2014</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Type B </a:t>
            </a:r>
            <a:r>
              <a:rPr lang="zh-CN" altLang="en-US" dirty="0" smtClean="0"/>
              <a:t>树上点对</a:t>
            </a:r>
            <a:r>
              <a:rPr lang="en-US" altLang="zh-CN" dirty="0" smtClean="0"/>
              <a:t/>
            </a:r>
            <a:br>
              <a:rPr lang="en-US" altLang="zh-CN" dirty="0" smtClean="0"/>
            </a:br>
            <a:r>
              <a:rPr lang="zh-CN" altLang="en-US" dirty="0" smtClean="0"/>
              <a:t>紫荆花之恋</a:t>
            </a:r>
            <a:endParaRPr lang="zh-CN" altLang="en-US" dirty="0"/>
          </a:p>
        </p:txBody>
      </p:sp>
      <p:sp>
        <p:nvSpPr>
          <p:cNvPr id="3" name="内容占位符 2"/>
          <p:cNvSpPr>
            <a:spLocks noGrp="1"/>
          </p:cNvSpPr>
          <p:nvPr>
            <p:ph idx="1"/>
          </p:nvPr>
        </p:nvSpPr>
        <p:spPr/>
        <p:txBody>
          <a:bodyPr/>
          <a:lstStyle/>
          <a:p>
            <a:r>
              <a:rPr lang="zh-CN" altLang="en-US" dirty="0" smtClean="0"/>
              <a:t>先考虑没有加入，直接给出树询问答案。</a:t>
            </a:r>
            <a:endParaRPr lang="en-US" altLang="zh-CN" dirty="0" smtClean="0"/>
          </a:p>
          <a:p>
            <a:r>
              <a:rPr lang="zh-CN" altLang="en-US" dirty="0" smtClean="0"/>
              <a:t>很明显的树上点对问题。</a:t>
            </a:r>
            <a:endParaRPr lang="en-US" altLang="zh-CN" dirty="0" smtClean="0"/>
          </a:p>
          <a:p>
            <a:r>
              <a:rPr lang="zh-CN" altLang="en-US" dirty="0" smtClean="0"/>
              <a:t>如果有插入，考虑运用替罪羊树思想。不妨将树分治的分治结构看做一棵树，那么如果某个节点的最大子树大小超过当前子树大小</a:t>
            </a:r>
            <a:r>
              <a:rPr lang="en-US" altLang="zh-CN" dirty="0" smtClean="0"/>
              <a:t>*c</a:t>
            </a:r>
            <a:r>
              <a:rPr lang="zh-CN" altLang="en-US" dirty="0" smtClean="0"/>
              <a:t>，就暴力重建整个结构。</a:t>
            </a:r>
            <a:endParaRPr lang="en-US" altLang="zh-CN" dirty="0" smtClean="0"/>
          </a:p>
          <a:p>
            <a:r>
              <a:rPr lang="zh-CN" altLang="en-US" dirty="0" smtClean="0"/>
              <a:t>这样就要支持在每个重心插入一个点。原本可以用单调队列解决的问题需要用平衡树维护。</a:t>
            </a:r>
            <a:endParaRPr lang="en-US" altLang="zh-CN" dirty="0" smtClean="0"/>
          </a:p>
          <a:p>
            <a:r>
              <a:rPr lang="zh-CN" altLang="en-US" dirty="0" smtClean="0"/>
              <a:t>问题便迎刃而解。</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a:t>
            </a:r>
            <a:r>
              <a:rPr lang="en-US" altLang="zh-CN" dirty="0"/>
              <a:t>.</a:t>
            </a:r>
            <a:r>
              <a:rPr lang="zh-CN" altLang="en-US" dirty="0" smtClean="0"/>
              <a:t>中</a:t>
            </a:r>
            <a:r>
              <a:rPr lang="zh-CN" altLang="en-US" dirty="0"/>
              <a:t>规中</a:t>
            </a:r>
            <a:r>
              <a:rPr lang="zh-CN" altLang="en-US" dirty="0" smtClean="0"/>
              <a:t>矩的分治</a:t>
            </a:r>
            <a:endParaRPr lang="zh-CN" altLang="en-US" dirty="0"/>
          </a:p>
        </p:txBody>
      </p:sp>
      <p:sp>
        <p:nvSpPr>
          <p:cNvPr id="3" name="内容占位符 2"/>
          <p:cNvSpPr>
            <a:spLocks noGrp="1"/>
          </p:cNvSpPr>
          <p:nvPr>
            <p:ph idx="1"/>
          </p:nvPr>
        </p:nvSpPr>
        <p:spPr/>
        <p:txBody>
          <a:bodyPr/>
          <a:lstStyle/>
          <a:p>
            <a:r>
              <a:rPr lang="zh-CN" altLang="en-US" dirty="0"/>
              <a:t>一</a:t>
            </a:r>
            <a:r>
              <a:rPr lang="zh-CN" altLang="en-US" dirty="0" smtClean="0"/>
              <a:t>维情况</a:t>
            </a:r>
            <a:endParaRPr lang="en-US" altLang="zh-CN" dirty="0" smtClean="0"/>
          </a:p>
          <a:p>
            <a:pPr lvl="1"/>
            <a:r>
              <a:rPr lang="zh-CN" altLang="en-US" dirty="0" smtClean="0"/>
              <a:t>答案和点对有关</a:t>
            </a:r>
            <a:endParaRPr lang="en-US" altLang="zh-CN" dirty="0" smtClean="0"/>
          </a:p>
          <a:p>
            <a:pPr lvl="1"/>
            <a:r>
              <a:rPr lang="zh-CN" altLang="en-US" dirty="0" smtClean="0"/>
              <a:t>答案和区间有关</a:t>
            </a:r>
            <a:endParaRPr lang="en-US" altLang="zh-CN" dirty="0" smtClean="0"/>
          </a:p>
          <a:p>
            <a:r>
              <a:rPr lang="zh-CN" altLang="en-US" dirty="0" smtClean="0"/>
              <a:t>二维情况</a:t>
            </a:r>
            <a:endParaRPr lang="en-US" altLang="zh-CN" dirty="0"/>
          </a:p>
          <a:p>
            <a:r>
              <a:rPr lang="zh-CN" altLang="en-US" dirty="0" smtClean="0"/>
              <a:t>树分治</a:t>
            </a:r>
            <a:endParaRPr lang="en-US" altLang="zh-CN" dirty="0"/>
          </a:p>
          <a:p>
            <a:pPr lvl="1"/>
            <a:r>
              <a:rPr lang="zh-CN" altLang="en-US" dirty="0" smtClean="0"/>
              <a:t>答案和路径有关</a:t>
            </a:r>
            <a:endParaRPr lang="en-US" altLang="zh-CN" dirty="0" smtClean="0"/>
          </a:p>
          <a:p>
            <a:pPr lvl="1"/>
            <a:r>
              <a:rPr lang="zh-CN" altLang="en-US" dirty="0" smtClean="0"/>
              <a:t>答案和点对有关</a:t>
            </a:r>
            <a:endParaRPr lang="en-US" altLang="zh-CN" dirty="0" smtClean="0"/>
          </a:p>
        </p:txBody>
      </p:sp>
    </p:spTree>
    <p:extLst>
      <p:ext uri="{BB962C8B-B14F-4D97-AF65-F5344CB8AC3E}">
        <p14:creationId xmlns:p14="http://schemas.microsoft.com/office/powerpoint/2010/main" val="576262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B </a:t>
            </a:r>
            <a:r>
              <a:rPr lang="zh-CN" altLang="en-US" dirty="0"/>
              <a:t>树上点对</a:t>
            </a:r>
            <a:r>
              <a:rPr lang="en-US" altLang="zh-CN" dirty="0" smtClean="0"/>
              <a:t/>
            </a:r>
            <a:br>
              <a:rPr lang="en-US" altLang="zh-CN" dirty="0" smtClean="0"/>
            </a:br>
            <a:r>
              <a:rPr lang="en-US" altLang="zh-CN" dirty="0" smtClean="0"/>
              <a:t>Hide </a:t>
            </a:r>
            <a:r>
              <a:rPr lang="zh-CN" altLang="en-US" dirty="0" smtClean="0"/>
              <a:t>捉迷藏</a:t>
            </a:r>
            <a:endParaRPr lang="zh-CN" altLang="en-US" dirty="0"/>
          </a:p>
        </p:txBody>
      </p:sp>
      <p:sp>
        <p:nvSpPr>
          <p:cNvPr id="3" name="内容占位符 2"/>
          <p:cNvSpPr>
            <a:spLocks noGrp="1"/>
          </p:cNvSpPr>
          <p:nvPr>
            <p:ph idx="1"/>
          </p:nvPr>
        </p:nvSpPr>
        <p:spPr/>
        <p:txBody>
          <a:bodyPr/>
          <a:lstStyle/>
          <a:p>
            <a:r>
              <a:rPr lang="zh-CN" altLang="en-US" dirty="0" smtClean="0"/>
              <a:t>给出一棵</a:t>
            </a:r>
            <a:r>
              <a:rPr lang="en-US" altLang="zh-CN" dirty="0" smtClean="0"/>
              <a:t>n</a:t>
            </a:r>
            <a:r>
              <a:rPr lang="zh-CN" altLang="en-US" dirty="0" smtClean="0"/>
              <a:t>个节点的树。</a:t>
            </a:r>
            <a:endParaRPr lang="en-US" altLang="zh-CN" dirty="0" smtClean="0"/>
          </a:p>
          <a:p>
            <a:r>
              <a:rPr lang="zh-CN" altLang="en-US" dirty="0" smtClean="0"/>
              <a:t>有两种操作，共</a:t>
            </a:r>
            <a:r>
              <a:rPr lang="en-US" altLang="zh-CN" dirty="0" smtClean="0"/>
              <a:t>q</a:t>
            </a:r>
            <a:r>
              <a:rPr lang="zh-CN" altLang="en-US" dirty="0" smtClean="0"/>
              <a:t>个</a:t>
            </a:r>
            <a:endParaRPr lang="en-US" altLang="zh-CN" dirty="0" smtClean="0"/>
          </a:p>
          <a:p>
            <a:pPr lvl="1"/>
            <a:r>
              <a:rPr lang="en-US" altLang="zh-CN" dirty="0" smtClean="0"/>
              <a:t>1.</a:t>
            </a:r>
            <a:r>
              <a:rPr lang="zh-CN" altLang="en-US" dirty="0" smtClean="0"/>
              <a:t>改变一个节点的颜色（黑、白）。</a:t>
            </a:r>
            <a:endParaRPr lang="en-US" altLang="zh-CN" dirty="0" smtClean="0"/>
          </a:p>
          <a:p>
            <a:pPr lvl="1"/>
            <a:r>
              <a:rPr lang="en-US" altLang="zh-CN" dirty="0" smtClean="0"/>
              <a:t>2.</a:t>
            </a:r>
            <a:r>
              <a:rPr lang="zh-CN" altLang="en-US" dirty="0" smtClean="0"/>
              <a:t>询问最远两个黑点的距离。</a:t>
            </a:r>
            <a:endParaRPr lang="en-US" altLang="zh-CN" dirty="0" smtClean="0"/>
          </a:p>
          <a:p>
            <a:r>
              <a:rPr lang="en-US" altLang="zh-CN" dirty="0" smtClean="0"/>
              <a:t>n&lt;=10^5,q&lt;=5*10^5</a:t>
            </a:r>
          </a:p>
          <a:p>
            <a:endParaRPr lang="en-US" altLang="zh-CN" dirty="0"/>
          </a:p>
          <a:p>
            <a:endParaRPr lang="en-US" altLang="zh-CN" dirty="0" smtClean="0"/>
          </a:p>
          <a:p>
            <a:r>
              <a:rPr lang="en-US" altLang="zh-CN" dirty="0" smtClean="0"/>
              <a:t>ZJOI 2007</a:t>
            </a:r>
            <a:endParaRPr lang="en-US" altLang="zh-CN" dirty="0"/>
          </a:p>
        </p:txBody>
      </p:sp>
    </p:spTree>
    <p:extLst>
      <p:ext uri="{BB962C8B-B14F-4D97-AF65-F5344CB8AC3E}">
        <p14:creationId xmlns:p14="http://schemas.microsoft.com/office/powerpoint/2010/main" val="7794525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Type B </a:t>
            </a:r>
            <a:r>
              <a:rPr lang="zh-CN" altLang="en-US" dirty="0" smtClean="0"/>
              <a:t>树上点对</a:t>
            </a:r>
            <a:r>
              <a:rPr lang="en-US" altLang="zh-CN" dirty="0" smtClean="0"/>
              <a:t/>
            </a:r>
            <a:br>
              <a:rPr lang="en-US" altLang="zh-CN" dirty="0" smtClean="0"/>
            </a:br>
            <a:r>
              <a:rPr lang="en-US" altLang="zh-CN" dirty="0" smtClean="0"/>
              <a:t>Hide </a:t>
            </a:r>
            <a:r>
              <a:rPr lang="zh-CN" altLang="en-US" dirty="0" smtClean="0"/>
              <a:t>捉迷藏</a:t>
            </a:r>
            <a:endParaRPr lang="zh-CN" altLang="en-US" dirty="0"/>
          </a:p>
        </p:txBody>
      </p:sp>
      <p:sp>
        <p:nvSpPr>
          <p:cNvPr id="3" name="内容占位符 2"/>
          <p:cNvSpPr>
            <a:spLocks noGrp="1"/>
          </p:cNvSpPr>
          <p:nvPr>
            <p:ph idx="1"/>
          </p:nvPr>
        </p:nvSpPr>
        <p:spPr/>
        <p:txBody>
          <a:bodyPr/>
          <a:lstStyle/>
          <a:p>
            <a:r>
              <a:rPr lang="zh-CN" altLang="en-US" dirty="0" smtClean="0"/>
              <a:t>如果没有修改我们可能更倾向于利用</a:t>
            </a:r>
            <a:r>
              <a:rPr lang="en-US" altLang="zh-CN" dirty="0" smtClean="0"/>
              <a:t>dp</a:t>
            </a:r>
            <a:r>
              <a:rPr lang="zh-CN" altLang="en-US" dirty="0" smtClean="0"/>
              <a:t>解决问题。但</a:t>
            </a:r>
            <a:r>
              <a:rPr lang="en-US" altLang="zh-CN" dirty="0" smtClean="0"/>
              <a:t>dp</a:t>
            </a:r>
            <a:r>
              <a:rPr lang="zh-CN" altLang="en-US" dirty="0" smtClean="0"/>
              <a:t>无法维护。</a:t>
            </a:r>
            <a:endParaRPr lang="en-US" altLang="zh-CN" dirty="0" smtClean="0"/>
          </a:p>
          <a:p>
            <a:r>
              <a:rPr lang="zh-CN" altLang="en-US" dirty="0" smtClean="0"/>
              <a:t>考虑这其实是求所有黑色点对距离最大值，考虑使用树分治。</a:t>
            </a:r>
            <a:endParaRPr lang="en-US" altLang="zh-CN" dirty="0" smtClean="0"/>
          </a:p>
          <a:p>
            <a:r>
              <a:rPr lang="zh-CN" altLang="en-US" dirty="0" smtClean="0"/>
              <a:t>有修改，不妨像上题</a:t>
            </a:r>
            <a:r>
              <a:rPr lang="en-US" altLang="zh-CN" dirty="0" smtClean="0"/>
              <a:t>	</a:t>
            </a:r>
            <a:r>
              <a:rPr lang="zh-CN" altLang="en-US" dirty="0" smtClean="0"/>
              <a:t>一样维护分治结构。</a:t>
            </a:r>
            <a:endParaRPr lang="en-US" altLang="zh-CN" dirty="0" smtClean="0"/>
          </a:p>
          <a:p>
            <a:r>
              <a:rPr lang="zh-CN" altLang="en-US" dirty="0" smtClean="0"/>
              <a:t>那么每次修改只需对所属的</a:t>
            </a:r>
            <a:r>
              <a:rPr lang="en-US" altLang="zh-CN" dirty="0" smtClean="0"/>
              <a:t>logn</a:t>
            </a:r>
            <a:r>
              <a:rPr lang="zh-CN" altLang="en-US" dirty="0" smtClean="0"/>
              <a:t>个分治结构进行修改。</a:t>
            </a:r>
            <a:endParaRPr lang="en-US" altLang="zh-CN" dirty="0" smtClean="0"/>
          </a:p>
          <a:p>
            <a:r>
              <a:rPr lang="zh-CN" altLang="en-US" dirty="0" smtClean="0"/>
              <a:t>在每个重心处维护一个堆就行了。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III Type B </a:t>
            </a:r>
            <a:r>
              <a:rPr lang="zh-CN" altLang="en-US" dirty="0"/>
              <a:t>树上点</a:t>
            </a:r>
            <a:r>
              <a:rPr lang="zh-CN" altLang="en-US" dirty="0" smtClean="0"/>
              <a:t>对</a:t>
            </a:r>
            <a:r>
              <a:rPr lang="en-US" altLang="zh-CN" dirty="0" smtClean="0"/>
              <a:t/>
            </a:r>
            <a:br>
              <a:rPr lang="en-US" altLang="zh-CN" dirty="0" smtClean="0"/>
            </a:br>
            <a:r>
              <a:rPr lang="en-US" altLang="zh-CN" dirty="0" smtClean="0"/>
              <a:t>War</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a:t>
            </a:r>
            <a:r>
              <a:rPr lang="zh-CN" altLang="en-US" dirty="0" smtClean="0"/>
              <a:t>个节点的带权树。</a:t>
            </a:r>
            <a:endParaRPr lang="en-US" altLang="zh-CN" dirty="0" smtClean="0"/>
          </a:p>
          <a:p>
            <a:r>
              <a:rPr lang="zh-CN" altLang="en-US" dirty="0" smtClean="0"/>
              <a:t>有</a:t>
            </a:r>
            <a:r>
              <a:rPr lang="en-US" altLang="zh-CN" dirty="0" smtClean="0"/>
              <a:t>m</a:t>
            </a:r>
            <a:r>
              <a:rPr lang="zh-CN" altLang="en-US" dirty="0" smtClean="0"/>
              <a:t>个询问，每次询问点</a:t>
            </a:r>
            <a:r>
              <a:rPr lang="en-US" altLang="zh-CN" dirty="0" smtClean="0"/>
              <a:t>x</a:t>
            </a:r>
            <a:r>
              <a:rPr lang="zh-CN" altLang="en-US" dirty="0" smtClean="0"/>
              <a:t>距离编号为</a:t>
            </a:r>
            <a:r>
              <a:rPr lang="en-US" altLang="zh-CN" dirty="0" err="1" smtClean="0"/>
              <a:t>l..r</a:t>
            </a:r>
            <a:r>
              <a:rPr lang="zh-CN" altLang="en-US" dirty="0" smtClean="0"/>
              <a:t>的点中距离最近的点的距离。</a:t>
            </a:r>
            <a:endParaRPr lang="en-US" altLang="zh-CN" dirty="0" smtClean="0"/>
          </a:p>
          <a:p>
            <a:r>
              <a:rPr lang="en-US" altLang="zh-CN" dirty="0" err="1" smtClean="0"/>
              <a:t>n,m</a:t>
            </a:r>
            <a:r>
              <a:rPr lang="en-US" altLang="zh-CN" dirty="0" smtClean="0"/>
              <a:t>&lt;=2*10^5</a:t>
            </a:r>
          </a:p>
          <a:p>
            <a:endParaRPr lang="en-US" altLang="zh-CN" dirty="0"/>
          </a:p>
          <a:p>
            <a:endParaRPr lang="en-US" altLang="zh-CN" dirty="0" smtClean="0"/>
          </a:p>
          <a:p>
            <a:endParaRPr lang="en-US" altLang="zh-CN" dirty="0"/>
          </a:p>
          <a:p>
            <a:endParaRPr lang="en-US" altLang="zh-CN" dirty="0" smtClean="0"/>
          </a:p>
          <a:p>
            <a:r>
              <a:rPr lang="zh-CN" altLang="en-US" dirty="0"/>
              <a:t>训练</a:t>
            </a:r>
            <a:r>
              <a:rPr lang="zh-CN" altLang="en-US" dirty="0" smtClean="0"/>
              <a:t>赛</a:t>
            </a:r>
            <a:endParaRPr lang="zh-CN" altLang="en-US" dirty="0"/>
          </a:p>
        </p:txBody>
      </p:sp>
    </p:spTree>
    <p:extLst>
      <p:ext uri="{BB962C8B-B14F-4D97-AF65-F5344CB8AC3E}">
        <p14:creationId xmlns:p14="http://schemas.microsoft.com/office/powerpoint/2010/main" val="2310831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Type B </a:t>
            </a:r>
            <a:r>
              <a:rPr lang="zh-CN" altLang="en-US" dirty="0" smtClean="0"/>
              <a:t>树上点对</a:t>
            </a:r>
            <a:r>
              <a:rPr lang="en-US" altLang="zh-CN" dirty="0" smtClean="0"/>
              <a:t/>
            </a:r>
            <a:br>
              <a:rPr lang="en-US" altLang="zh-CN" dirty="0" smtClean="0"/>
            </a:br>
            <a:r>
              <a:rPr lang="en-US" altLang="zh-CN" dirty="0" smtClean="0"/>
              <a:t>War</a:t>
            </a:r>
            <a:endParaRPr lang="zh-CN" altLang="en-US" dirty="0"/>
          </a:p>
        </p:txBody>
      </p:sp>
      <p:sp>
        <p:nvSpPr>
          <p:cNvPr id="3" name="内容占位符 2"/>
          <p:cNvSpPr>
            <a:spLocks noGrp="1"/>
          </p:cNvSpPr>
          <p:nvPr>
            <p:ph idx="1"/>
          </p:nvPr>
        </p:nvSpPr>
        <p:spPr/>
        <p:txBody>
          <a:bodyPr/>
          <a:lstStyle/>
          <a:p>
            <a:r>
              <a:rPr lang="zh-CN" altLang="en-US" dirty="0" smtClean="0"/>
              <a:t>考虑和上题一样，树分治之后维护分治结构。</a:t>
            </a:r>
            <a:endParaRPr lang="en-US" altLang="zh-CN" dirty="0" smtClean="0"/>
          </a:p>
          <a:p>
            <a:r>
              <a:rPr lang="zh-CN" altLang="en-US" dirty="0" smtClean="0"/>
              <a:t>在每个重心处弄一个维护顶点编号的线段树就能解决问题。</a:t>
            </a:r>
            <a:endParaRPr lang="en-US" altLang="zh-CN" dirty="0" smtClean="0"/>
          </a:p>
          <a:p>
            <a:r>
              <a:rPr lang="zh-CN" altLang="en-US" dirty="0" smtClean="0"/>
              <a:t>由于是最近，我们甚至不需要考虑相同子树的情况。</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a:t>
            </a:r>
            <a:endParaRPr lang="zh-CN" altLang="en-US" dirty="0"/>
          </a:p>
        </p:txBody>
      </p:sp>
      <p:sp>
        <p:nvSpPr>
          <p:cNvPr id="3" name="内容占位符 2"/>
          <p:cNvSpPr>
            <a:spLocks noGrp="1"/>
          </p:cNvSpPr>
          <p:nvPr>
            <p:ph idx="1"/>
          </p:nvPr>
        </p:nvSpPr>
        <p:spPr/>
        <p:txBody>
          <a:bodyPr/>
          <a:lstStyle/>
          <a:p>
            <a:r>
              <a:rPr lang="zh-CN" altLang="en-US" dirty="0" smtClean="0"/>
              <a:t>树上的题，如果涉及路径或者点对就再明显不过。</a:t>
            </a:r>
            <a:endParaRPr lang="en-US" altLang="zh-CN" dirty="0" smtClean="0"/>
          </a:p>
          <a:p>
            <a:r>
              <a:rPr lang="zh-CN" altLang="en-US" dirty="0" smtClean="0"/>
              <a:t>如果是路径，那么直接树分治注意是同一个子树中的情况即可。</a:t>
            </a:r>
            <a:endParaRPr lang="en-US" altLang="zh-CN" dirty="0" smtClean="0"/>
          </a:p>
          <a:p>
            <a:r>
              <a:rPr lang="zh-CN" altLang="en-US" dirty="0" smtClean="0"/>
              <a:t>值得注意的是点对的情况下，题目并没有那么明显。</a:t>
            </a:r>
            <a:endParaRPr lang="en-US" altLang="zh-CN" dirty="0" smtClean="0"/>
          </a:p>
          <a:p>
            <a:r>
              <a:rPr lang="zh-CN" altLang="en-US" dirty="0" smtClean="0"/>
              <a:t>但做法也有一致性，基本都是对分治结构的维护。</a:t>
            </a:r>
            <a:endParaRPr lang="zh-CN" altLang="en-US" dirty="0"/>
          </a:p>
        </p:txBody>
      </p:sp>
    </p:spTree>
    <p:extLst>
      <p:ext uri="{BB962C8B-B14F-4D97-AF65-F5344CB8AC3E}">
        <p14:creationId xmlns:p14="http://schemas.microsoft.com/office/powerpoint/2010/main" val="3425659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a:t>没</a:t>
            </a:r>
            <a:r>
              <a:rPr lang="zh-CN" altLang="en-US" dirty="0" smtClean="0"/>
              <a:t>那么有特点的分治</a:t>
            </a:r>
            <a:r>
              <a:rPr lang="en-US" altLang="zh-CN" dirty="0" smtClean="0"/>
              <a:t/>
            </a:r>
            <a:br>
              <a:rPr lang="en-US" altLang="zh-CN" dirty="0" smtClean="0"/>
            </a:br>
            <a:r>
              <a:rPr lang="en-US" altLang="zh-CN" dirty="0" smtClean="0"/>
              <a:t>Ants</a:t>
            </a:r>
            <a:endParaRPr lang="zh-CN" altLang="en-US" dirty="0"/>
          </a:p>
        </p:txBody>
      </p:sp>
      <p:sp>
        <p:nvSpPr>
          <p:cNvPr id="3" name="内容占位符 2"/>
          <p:cNvSpPr>
            <a:spLocks noGrp="1"/>
          </p:cNvSpPr>
          <p:nvPr>
            <p:ph idx="1"/>
          </p:nvPr>
        </p:nvSpPr>
        <p:spPr/>
        <p:txBody>
          <a:bodyPr/>
          <a:lstStyle/>
          <a:p>
            <a:r>
              <a:rPr lang="zh-CN" altLang="en-US" dirty="0"/>
              <a:t>给</a:t>
            </a:r>
            <a:r>
              <a:rPr lang="zh-CN" altLang="en-US" dirty="0" smtClean="0"/>
              <a:t>出二维平面中</a:t>
            </a:r>
            <a:r>
              <a:rPr lang="en-US" altLang="zh-CN" dirty="0" smtClean="0"/>
              <a:t>n</a:t>
            </a:r>
            <a:r>
              <a:rPr lang="zh-CN" altLang="en-US" dirty="0" smtClean="0"/>
              <a:t>个黑点，</a:t>
            </a:r>
            <a:r>
              <a:rPr lang="en-US" altLang="zh-CN" dirty="0" smtClean="0"/>
              <a:t>n</a:t>
            </a:r>
            <a:r>
              <a:rPr lang="zh-CN" altLang="en-US" dirty="0" smtClean="0"/>
              <a:t>个白点。没有三点共线。</a:t>
            </a:r>
            <a:endParaRPr lang="en-US" altLang="zh-CN" dirty="0" smtClean="0"/>
          </a:p>
          <a:p>
            <a:r>
              <a:rPr lang="zh-CN" altLang="en-US" dirty="0" smtClean="0"/>
              <a:t>求一种匹配方案，一个黑点匹配一个白点，匹配的点之间连边。</a:t>
            </a:r>
            <a:endParaRPr lang="en-US" altLang="zh-CN" dirty="0" smtClean="0"/>
          </a:p>
          <a:p>
            <a:r>
              <a:rPr lang="zh-CN" altLang="en-US" dirty="0" smtClean="0"/>
              <a:t>使得连边之间没有交点。</a:t>
            </a:r>
            <a:endParaRPr lang="en-US" altLang="zh-CN" dirty="0" smtClean="0"/>
          </a:p>
          <a:p>
            <a:r>
              <a:rPr lang="en-US" altLang="zh-CN" dirty="0" smtClean="0"/>
              <a:t>n&lt;=1000</a:t>
            </a:r>
          </a:p>
          <a:p>
            <a:endParaRPr lang="en-US" altLang="zh-CN" dirty="0"/>
          </a:p>
          <a:p>
            <a:endParaRPr lang="en-US" altLang="zh-CN" dirty="0" smtClean="0"/>
          </a:p>
          <a:p>
            <a:endParaRPr lang="en-US" altLang="zh-CN" dirty="0"/>
          </a:p>
          <a:p>
            <a:r>
              <a:rPr lang="en-US" altLang="zh-CN" dirty="0" smtClean="0"/>
              <a:t>NEERC 2008</a:t>
            </a:r>
            <a:endParaRPr lang="zh-CN" altLang="en-US" dirty="0"/>
          </a:p>
        </p:txBody>
      </p:sp>
    </p:spTree>
    <p:extLst>
      <p:ext uri="{BB962C8B-B14F-4D97-AF65-F5344CB8AC3E}">
        <p14:creationId xmlns:p14="http://schemas.microsoft.com/office/powerpoint/2010/main" val="25388993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smtClean="0"/>
              <a:t>没那么有特点的分治</a:t>
            </a:r>
            <a:r>
              <a:rPr lang="en-US" altLang="zh-CN" dirty="0" smtClean="0"/>
              <a:t/>
            </a:r>
            <a:br>
              <a:rPr lang="en-US" altLang="zh-CN" dirty="0" smtClean="0"/>
            </a:br>
            <a:r>
              <a:rPr lang="en-US" altLang="zh-CN" dirty="0" smtClean="0"/>
              <a:t>Ants</a:t>
            </a:r>
            <a:endParaRPr lang="zh-CN" altLang="en-US" dirty="0"/>
          </a:p>
        </p:txBody>
      </p:sp>
      <p:sp>
        <p:nvSpPr>
          <p:cNvPr id="3" name="内容占位符 2"/>
          <p:cNvSpPr>
            <a:spLocks noGrp="1"/>
          </p:cNvSpPr>
          <p:nvPr>
            <p:ph idx="1"/>
          </p:nvPr>
        </p:nvSpPr>
        <p:spPr/>
        <p:txBody>
          <a:bodyPr/>
          <a:lstStyle/>
          <a:p>
            <a:r>
              <a:rPr lang="zh-CN" altLang="en-US" dirty="0" smtClean="0"/>
              <a:t>脑补下问题肯定是有解的。</a:t>
            </a:r>
            <a:endParaRPr lang="en-US" altLang="zh-CN" dirty="0" smtClean="0"/>
          </a:p>
          <a:p>
            <a:r>
              <a:rPr lang="zh-CN" altLang="en-US" dirty="0" smtClean="0"/>
              <a:t>不妨找到最左下角的黑点，找到一个白点使得这两个点的连线的左右两边黑白点数量相等。</a:t>
            </a:r>
            <a:endParaRPr lang="en-US" altLang="zh-CN" dirty="0" smtClean="0"/>
          </a:p>
          <a:p>
            <a:r>
              <a:rPr lang="zh-CN" altLang="en-US" dirty="0" smtClean="0"/>
              <a:t>我们成功将问题转换为更小规模的问题，一直分治下去就行。</a:t>
            </a:r>
            <a:endParaRPr lang="en-US" altLang="zh-CN" dirty="0" smtClean="0"/>
          </a:p>
          <a:p>
            <a:r>
              <a:rPr lang="zh-CN" altLang="en-US" dirty="0" smtClean="0"/>
              <a:t>反过来用归纳法也能证明我们的脑补。</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 </a:t>
            </a:r>
            <a:r>
              <a:rPr lang="zh-CN" altLang="en-US" dirty="0"/>
              <a:t>没那么有特点的分</a:t>
            </a:r>
            <a:r>
              <a:rPr lang="zh-CN" altLang="en-US" dirty="0" smtClean="0"/>
              <a:t>治</a:t>
            </a:r>
            <a:r>
              <a:rPr lang="en-US" altLang="zh-CN" dirty="0" smtClean="0"/>
              <a:t/>
            </a:r>
            <a:br>
              <a:rPr lang="en-US" altLang="zh-CN" dirty="0" smtClean="0"/>
            </a:br>
            <a:r>
              <a:rPr lang="zh-CN" altLang="en-US" dirty="0" smtClean="0"/>
              <a:t>第</a:t>
            </a:r>
            <a:r>
              <a:rPr lang="en-US" altLang="zh-CN" dirty="0" smtClean="0"/>
              <a:t>k</a:t>
            </a:r>
            <a:r>
              <a:rPr lang="zh-CN" altLang="en-US" dirty="0" smtClean="0"/>
              <a:t>大</a:t>
            </a:r>
            <a:endParaRPr lang="zh-CN" altLang="en-US" dirty="0"/>
          </a:p>
        </p:txBody>
      </p:sp>
      <p:sp>
        <p:nvSpPr>
          <p:cNvPr id="3" name="内容占位符 2"/>
          <p:cNvSpPr>
            <a:spLocks noGrp="1"/>
          </p:cNvSpPr>
          <p:nvPr>
            <p:ph idx="1"/>
          </p:nvPr>
        </p:nvSpPr>
        <p:spPr/>
        <p:txBody>
          <a:bodyPr/>
          <a:lstStyle/>
          <a:p>
            <a:r>
              <a:rPr lang="zh-CN" altLang="en-US" dirty="0" smtClean="0"/>
              <a:t>给出两个有序序列。</a:t>
            </a:r>
            <a:endParaRPr lang="en-US" altLang="zh-CN" dirty="0" smtClean="0"/>
          </a:p>
          <a:p>
            <a:r>
              <a:rPr lang="zh-CN" altLang="en-US" dirty="0" smtClean="0"/>
              <a:t>你需要在</a:t>
            </a:r>
            <a:r>
              <a:rPr lang="en-US" altLang="zh-CN" dirty="0" err="1" smtClean="0"/>
              <a:t>logn</a:t>
            </a:r>
            <a:r>
              <a:rPr lang="zh-CN" altLang="en-US" dirty="0" smtClean="0"/>
              <a:t>的时间里找出将两个序列合并之后的第</a:t>
            </a:r>
            <a:r>
              <a:rPr lang="en-US" altLang="zh-CN" dirty="0" smtClean="0"/>
              <a:t>k</a:t>
            </a:r>
            <a:r>
              <a:rPr lang="zh-CN" altLang="en-US" dirty="0" smtClean="0"/>
              <a:t>大。</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经典问题。</a:t>
            </a:r>
            <a:endParaRPr lang="zh-CN" altLang="en-US" dirty="0"/>
          </a:p>
        </p:txBody>
      </p:sp>
    </p:spTree>
    <p:extLst>
      <p:ext uri="{BB962C8B-B14F-4D97-AF65-F5344CB8AC3E}">
        <p14:creationId xmlns:p14="http://schemas.microsoft.com/office/powerpoint/2010/main" val="20657126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smtClean="0"/>
              <a:t>没那么有特点的分治</a:t>
            </a:r>
            <a:r>
              <a:rPr lang="en-US" altLang="zh-CN" dirty="0" smtClean="0"/>
              <a:t/>
            </a:r>
            <a:br>
              <a:rPr lang="en-US" altLang="zh-CN" dirty="0" smtClean="0"/>
            </a:br>
            <a:r>
              <a:rPr lang="zh-CN" altLang="en-US" dirty="0" smtClean="0"/>
              <a:t>第</a:t>
            </a:r>
            <a:r>
              <a:rPr lang="en-US" altLang="zh-CN" dirty="0" smtClean="0"/>
              <a:t>k</a:t>
            </a:r>
            <a:r>
              <a:rPr lang="zh-CN" altLang="en-US" dirty="0" smtClean="0"/>
              <a:t>大</a:t>
            </a:r>
            <a:endParaRPr lang="zh-CN" altLang="en-US" dirty="0"/>
          </a:p>
        </p:txBody>
      </p:sp>
      <p:sp>
        <p:nvSpPr>
          <p:cNvPr id="3" name="内容占位符 2"/>
          <p:cNvSpPr>
            <a:spLocks noGrp="1"/>
          </p:cNvSpPr>
          <p:nvPr>
            <p:ph idx="1"/>
          </p:nvPr>
        </p:nvSpPr>
        <p:spPr/>
        <p:txBody>
          <a:bodyPr/>
          <a:lstStyle/>
          <a:p>
            <a:r>
              <a:rPr lang="zh-CN" altLang="en-US" dirty="0" smtClean="0"/>
              <a:t>考虑找到两个序列的中点，不妨令其为</a:t>
            </a:r>
            <a:r>
              <a:rPr lang="en-US" altLang="zh-CN" dirty="0" smtClean="0"/>
              <a:t>ai,bi</a:t>
            </a:r>
            <a:r>
              <a:rPr lang="zh-CN" altLang="en-US" dirty="0" smtClean="0"/>
              <a:t>（假设</a:t>
            </a:r>
            <a:r>
              <a:rPr lang="en-US" altLang="zh-CN" dirty="0" smtClean="0"/>
              <a:t>ai&lt;=bi</a:t>
            </a:r>
            <a:r>
              <a:rPr lang="zh-CN" altLang="en-US" dirty="0" smtClean="0"/>
              <a:t>）</a:t>
            </a:r>
            <a:endParaRPr lang="en-US" altLang="zh-CN" dirty="0" smtClean="0"/>
          </a:p>
          <a:p>
            <a:r>
              <a:rPr lang="zh-CN" altLang="en-US" dirty="0" smtClean="0"/>
              <a:t>若当前</a:t>
            </a:r>
            <a:r>
              <a:rPr lang="en-US" altLang="zh-CN" dirty="0" smtClean="0"/>
              <a:t>i+j&lt;=k</a:t>
            </a:r>
            <a:r>
              <a:rPr lang="zh-CN" altLang="en-US" dirty="0" smtClean="0"/>
              <a:t>，那么第</a:t>
            </a:r>
            <a:r>
              <a:rPr lang="en-US" altLang="zh-CN" dirty="0" smtClean="0"/>
              <a:t>k</a:t>
            </a:r>
            <a:r>
              <a:rPr lang="zh-CN" altLang="en-US" dirty="0" smtClean="0"/>
              <a:t>大一定不在</a:t>
            </a:r>
            <a:r>
              <a:rPr lang="en-US" altLang="zh-CN" dirty="0" smtClean="0"/>
              <a:t>a</a:t>
            </a:r>
            <a:r>
              <a:rPr lang="zh-CN" altLang="en-US" dirty="0" smtClean="0"/>
              <a:t>的前半段。</a:t>
            </a:r>
            <a:endParaRPr lang="en-US" altLang="zh-CN" dirty="0" smtClean="0"/>
          </a:p>
          <a:p>
            <a:r>
              <a:rPr lang="zh-CN" altLang="en-US" dirty="0" smtClean="0"/>
              <a:t>否则第</a:t>
            </a:r>
            <a:r>
              <a:rPr lang="en-US" altLang="zh-CN" dirty="0" smtClean="0"/>
              <a:t>k</a:t>
            </a:r>
            <a:r>
              <a:rPr lang="zh-CN" altLang="en-US" dirty="0" smtClean="0"/>
              <a:t>大一定不再</a:t>
            </a:r>
            <a:r>
              <a:rPr lang="en-US" altLang="zh-CN" dirty="0" smtClean="0"/>
              <a:t>b</a:t>
            </a:r>
            <a:r>
              <a:rPr lang="zh-CN" altLang="en-US" dirty="0" smtClean="0"/>
              <a:t>的后半段。</a:t>
            </a:r>
            <a:endParaRPr lang="en-US" altLang="zh-CN" dirty="0" smtClean="0"/>
          </a:p>
          <a:p>
            <a:r>
              <a:rPr lang="zh-CN" altLang="en-US" dirty="0" smtClean="0"/>
              <a:t>这样每次至少有一个序列长度减少一半。</a:t>
            </a:r>
            <a:endParaRPr lang="en-US" altLang="zh-CN" dirty="0" smtClean="0"/>
          </a:p>
          <a:p>
            <a:r>
              <a:rPr lang="zh-CN" altLang="en-US" dirty="0" smtClean="0"/>
              <a:t>复杂度自然是</a:t>
            </a:r>
            <a:r>
              <a:rPr lang="en-US" altLang="zh-CN" dirty="0" smtClean="0"/>
              <a:t>logn</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smtClean="0"/>
              <a:t>奇怪的分治</a:t>
            </a:r>
            <a:r>
              <a:rPr lang="en-US" altLang="zh-CN" dirty="0" smtClean="0"/>
              <a:t/>
            </a:r>
            <a:br>
              <a:rPr lang="en-US" altLang="zh-CN" dirty="0" smtClean="0"/>
            </a:br>
            <a:r>
              <a:rPr lang="zh-CN" altLang="en-US" dirty="0" smtClean="0"/>
              <a:t>最小乘积路径</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a:t>
            </a:r>
            <a:r>
              <a:rPr lang="zh-CN" altLang="en-US" dirty="0" smtClean="0"/>
              <a:t>个点</a:t>
            </a:r>
            <a:r>
              <a:rPr lang="en-US" altLang="zh-CN" dirty="0" smtClean="0"/>
              <a:t>m</a:t>
            </a:r>
            <a:r>
              <a:rPr lang="zh-CN" altLang="en-US" dirty="0" smtClean="0"/>
              <a:t>条边的图。</a:t>
            </a:r>
            <a:endParaRPr lang="en-US" altLang="zh-CN" dirty="0" smtClean="0"/>
          </a:p>
          <a:p>
            <a:r>
              <a:rPr lang="zh-CN" altLang="en-US" dirty="0" smtClean="0"/>
              <a:t>每条边有两个权值</a:t>
            </a:r>
            <a:r>
              <a:rPr lang="en-US" altLang="zh-CN" dirty="0" smtClean="0"/>
              <a:t>ai</a:t>
            </a:r>
            <a:r>
              <a:rPr lang="zh-CN" altLang="en-US" dirty="0" smtClean="0"/>
              <a:t>和</a:t>
            </a:r>
            <a:r>
              <a:rPr lang="en-US" altLang="zh-CN" dirty="0" smtClean="0"/>
              <a:t>bi</a:t>
            </a:r>
            <a:r>
              <a:rPr lang="zh-CN" altLang="en-US" dirty="0" smtClean="0"/>
              <a:t>。</a:t>
            </a:r>
            <a:endParaRPr lang="en-US" altLang="zh-CN" dirty="0" smtClean="0"/>
          </a:p>
          <a:p>
            <a:r>
              <a:rPr lang="zh-CN" altLang="en-US" dirty="0" smtClean="0"/>
              <a:t>求</a:t>
            </a:r>
            <a:r>
              <a:rPr lang="en-US" altLang="zh-CN" dirty="0" smtClean="0"/>
              <a:t>s</a:t>
            </a:r>
            <a:r>
              <a:rPr lang="zh-CN" altLang="en-US" dirty="0" smtClean="0"/>
              <a:t>到</a:t>
            </a:r>
            <a:r>
              <a:rPr lang="en-US" altLang="zh-CN" dirty="0" smtClean="0"/>
              <a:t>t</a:t>
            </a:r>
            <a:r>
              <a:rPr lang="zh-CN" altLang="en-US" dirty="0" smtClean="0"/>
              <a:t>的一条路径满足</a:t>
            </a:r>
            <a:r>
              <a:rPr lang="en-US" altLang="zh-CN" dirty="0" smtClean="0"/>
              <a:t>(</a:t>
            </a:r>
            <a:r>
              <a:rPr lang="zh-CN" altLang="en-US" dirty="0" smtClean="0"/>
              <a:t>∑</a:t>
            </a:r>
            <a:r>
              <a:rPr lang="en-US" altLang="zh-CN" dirty="0" smtClean="0"/>
              <a:t>ai)*(</a:t>
            </a:r>
            <a:r>
              <a:rPr lang="zh-CN" altLang="en-US" dirty="0" smtClean="0"/>
              <a:t>∑</a:t>
            </a:r>
            <a:r>
              <a:rPr lang="en-US" altLang="zh-CN" dirty="0" smtClean="0"/>
              <a:t>bi)</a:t>
            </a:r>
            <a:r>
              <a:rPr lang="zh-CN" altLang="en-US" dirty="0" smtClean="0"/>
              <a:t>最小</a:t>
            </a:r>
            <a:endParaRPr lang="en-US" altLang="zh-CN" dirty="0" smtClean="0"/>
          </a:p>
          <a:p>
            <a:r>
              <a:rPr lang="en-US" altLang="zh-CN" dirty="0" smtClean="0"/>
              <a:t>n&lt;=100</a:t>
            </a:r>
          </a:p>
          <a:p>
            <a:endParaRPr lang="en-US" altLang="zh-CN" dirty="0" smtClean="0"/>
          </a:p>
          <a:p>
            <a:endParaRPr lang="en-US" altLang="zh-CN" dirty="0" smtClean="0"/>
          </a:p>
          <a:p>
            <a:endParaRPr lang="en-US" altLang="zh-CN" dirty="0" smtClean="0"/>
          </a:p>
          <a:p>
            <a:r>
              <a:rPr lang="zh-CN" altLang="en-US" dirty="0" smtClean="0"/>
              <a:t>经典问题</a:t>
            </a:r>
            <a:r>
              <a:rPr lang="en-US" altLang="zh-CN" dirty="0" smtClean="0"/>
              <a:t>(HNOI2014)</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Pashmak and Parmida's problem</a:t>
            </a:r>
            <a:endParaRPr lang="zh-CN" altLang="en-US" dirty="0"/>
          </a:p>
        </p:txBody>
      </p:sp>
      <p:sp>
        <p:nvSpPr>
          <p:cNvPr id="3" name="内容占位符 2"/>
          <p:cNvSpPr>
            <a:spLocks noGrp="1"/>
          </p:cNvSpPr>
          <p:nvPr>
            <p:ph idx="1"/>
          </p:nvPr>
        </p:nvSpPr>
        <p:spPr/>
        <p:txBody>
          <a:bodyPr/>
          <a:lstStyle/>
          <a:p>
            <a:r>
              <a:rPr lang="zh-CN" altLang="en-US" dirty="0" smtClean="0"/>
              <a:t>给出长度为</a:t>
            </a:r>
            <a:r>
              <a:rPr lang="en-US" altLang="zh-CN" dirty="0" smtClean="0"/>
              <a:t>n</a:t>
            </a:r>
            <a:r>
              <a:rPr lang="zh-CN" altLang="en-US" dirty="0" smtClean="0"/>
              <a:t>的序列</a:t>
            </a:r>
            <a:r>
              <a:rPr lang="en-US" altLang="zh-CN" dirty="0" smtClean="0"/>
              <a:t>a</a:t>
            </a:r>
            <a:r>
              <a:rPr lang="zh-CN" altLang="en-US" dirty="0" smtClean="0"/>
              <a:t>。</a:t>
            </a:r>
            <a:endParaRPr lang="en-US" altLang="zh-CN" dirty="0" smtClean="0"/>
          </a:p>
          <a:p>
            <a:r>
              <a:rPr lang="en-US" altLang="zh-CN" dirty="0" smtClean="0"/>
              <a:t>f(i,j,x)</a:t>
            </a:r>
            <a:r>
              <a:rPr lang="zh-CN" altLang="en-US" dirty="0" smtClean="0"/>
              <a:t>表示</a:t>
            </a:r>
            <a:r>
              <a:rPr lang="en-US" altLang="zh-CN" dirty="0" smtClean="0"/>
              <a:t>ai..aj</a:t>
            </a:r>
            <a:r>
              <a:rPr lang="zh-CN" altLang="en-US" dirty="0" smtClean="0"/>
              <a:t>中</a:t>
            </a:r>
            <a:r>
              <a:rPr lang="en-US" altLang="zh-CN" dirty="0" smtClean="0"/>
              <a:t>x</a:t>
            </a:r>
            <a:r>
              <a:rPr lang="zh-CN" altLang="en-US" dirty="0" smtClean="0"/>
              <a:t>的出现次数。</a:t>
            </a:r>
            <a:endParaRPr lang="en-US" altLang="zh-CN" dirty="0" smtClean="0"/>
          </a:p>
          <a:p>
            <a:r>
              <a:rPr lang="zh-CN" altLang="en-US" dirty="0" smtClean="0"/>
              <a:t>求有多少对</a:t>
            </a:r>
            <a:r>
              <a:rPr lang="en-US" altLang="zh-CN" dirty="0" smtClean="0"/>
              <a:t>i,j</a:t>
            </a:r>
            <a:r>
              <a:rPr lang="zh-CN" altLang="en-US" dirty="0" smtClean="0"/>
              <a:t>满足</a:t>
            </a:r>
            <a:r>
              <a:rPr lang="en-US" altLang="zh-CN" dirty="0" smtClean="0"/>
              <a:t>f(1,i,ai) &gt; </a:t>
            </a:r>
            <a:r>
              <a:rPr lang="en-US" altLang="zh-CN" dirty="0" smtClean="0"/>
              <a:t>f(j,n,aj</a:t>
            </a:r>
            <a:r>
              <a:rPr lang="en-US" altLang="zh-CN" dirty="0" smtClean="0"/>
              <a:t>)</a:t>
            </a:r>
            <a:r>
              <a:rPr lang="zh-CN" altLang="en-US" dirty="0" smtClean="0"/>
              <a:t>。</a:t>
            </a:r>
            <a:r>
              <a:rPr lang="en-US" altLang="zh-CN" dirty="0" smtClean="0"/>
              <a:t>(i&lt;j)</a:t>
            </a:r>
          </a:p>
          <a:p>
            <a:r>
              <a:rPr lang="en-US" altLang="zh-CN" dirty="0" smtClean="0"/>
              <a:t>n&lt;=10^6</a:t>
            </a:r>
          </a:p>
          <a:p>
            <a:endParaRPr lang="en-US" altLang="zh-CN" dirty="0" smtClean="0"/>
          </a:p>
          <a:p>
            <a:endParaRPr lang="en-US" altLang="zh-CN" dirty="0" smtClean="0"/>
          </a:p>
          <a:p>
            <a:endParaRPr lang="en-US" altLang="zh-CN" dirty="0" smtClean="0"/>
          </a:p>
          <a:p>
            <a:r>
              <a:rPr lang="en-US" altLang="zh-CN" dirty="0" smtClean="0"/>
              <a:t>Codeforces Round #261 D</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smtClean="0"/>
              <a:t>奇怪的分治</a:t>
            </a:r>
            <a:r>
              <a:rPr lang="en-US" altLang="zh-CN" dirty="0" smtClean="0"/>
              <a:t/>
            </a:r>
            <a:br>
              <a:rPr lang="en-US" altLang="zh-CN" dirty="0" smtClean="0"/>
            </a:br>
            <a:r>
              <a:rPr lang="zh-CN" altLang="en-US" dirty="0" smtClean="0"/>
              <a:t>最小乘积路径</a:t>
            </a:r>
            <a:endParaRPr lang="zh-CN" altLang="en-US" dirty="0"/>
          </a:p>
        </p:txBody>
      </p:sp>
      <p:sp>
        <p:nvSpPr>
          <p:cNvPr id="3" name="内容占位符 2"/>
          <p:cNvSpPr>
            <a:spLocks noGrp="1"/>
          </p:cNvSpPr>
          <p:nvPr>
            <p:ph idx="1"/>
          </p:nvPr>
        </p:nvSpPr>
        <p:spPr/>
        <p:txBody>
          <a:bodyPr/>
          <a:lstStyle/>
          <a:p>
            <a:r>
              <a:rPr lang="zh-CN" altLang="en-US" dirty="0" smtClean="0"/>
              <a:t>考虑一条</a:t>
            </a:r>
            <a:r>
              <a:rPr lang="en-US" altLang="zh-CN" dirty="0" smtClean="0"/>
              <a:t>s</a:t>
            </a:r>
            <a:r>
              <a:rPr lang="zh-CN" altLang="en-US" dirty="0" smtClean="0"/>
              <a:t>到</a:t>
            </a:r>
            <a:r>
              <a:rPr lang="en-US" altLang="zh-CN" dirty="0" smtClean="0"/>
              <a:t>t</a:t>
            </a:r>
            <a:r>
              <a:rPr lang="zh-CN" altLang="en-US" dirty="0" smtClean="0"/>
              <a:t>的路径，不妨令</a:t>
            </a:r>
            <a:r>
              <a:rPr lang="en-US" altLang="zh-CN" dirty="0" smtClean="0"/>
              <a:t>X=</a:t>
            </a:r>
            <a:r>
              <a:rPr lang="zh-CN" altLang="en-US" dirty="0" smtClean="0"/>
              <a:t>∑</a:t>
            </a:r>
            <a:r>
              <a:rPr lang="en-US" altLang="zh-CN" dirty="0" smtClean="0"/>
              <a:t>ai,Y=</a:t>
            </a:r>
            <a:r>
              <a:rPr lang="zh-CN" altLang="en-US" dirty="0" smtClean="0"/>
              <a:t>∑</a:t>
            </a:r>
            <a:r>
              <a:rPr lang="en-US" altLang="zh-CN" dirty="0" smtClean="0"/>
              <a:t>bi</a:t>
            </a:r>
          </a:p>
          <a:p>
            <a:r>
              <a:rPr lang="zh-CN" altLang="en-US" dirty="0" smtClean="0"/>
              <a:t>那么一个路径可以对应一个二维平面上的点</a:t>
            </a:r>
            <a:r>
              <a:rPr lang="en-US" altLang="zh-CN" dirty="0" smtClean="0"/>
              <a:t>(X,Y)</a:t>
            </a:r>
            <a:r>
              <a:rPr lang="zh-CN" altLang="en-US" dirty="0" smtClean="0"/>
              <a:t>。</a:t>
            </a:r>
            <a:endParaRPr lang="en-US" altLang="zh-CN" dirty="0" smtClean="0"/>
          </a:p>
          <a:p>
            <a:r>
              <a:rPr lang="zh-CN" altLang="en-US" dirty="0" smtClean="0"/>
              <a:t>不妨考虑所有点形成的路径中，答案一定在下凸壳上（考虑反比例函数</a:t>
            </a:r>
            <a:endParaRPr lang="en-US" altLang="zh-CN" dirty="0" smtClean="0"/>
          </a:p>
          <a:p>
            <a:r>
              <a:rPr lang="zh-CN" altLang="en-US" dirty="0" smtClean="0"/>
              <a:t>找出下凸壳上的点就能得到答案。</a:t>
            </a:r>
            <a:endParaRPr lang="en-US" altLang="zh-CN" dirty="0" smtClean="0"/>
          </a:p>
          <a:p>
            <a:r>
              <a:rPr lang="zh-CN" altLang="en-US" dirty="0" smtClean="0"/>
              <a:t>不妨先求出最靠左和最靠下的两个点</a:t>
            </a:r>
            <a:r>
              <a:rPr lang="en-US" altLang="zh-CN" dirty="0" smtClean="0"/>
              <a:t>A,B</a:t>
            </a:r>
          </a:p>
          <a:p>
            <a:r>
              <a:rPr lang="zh-CN" altLang="en-US" dirty="0" smtClean="0"/>
              <a:t>再找在直线</a:t>
            </a:r>
            <a:r>
              <a:rPr lang="en-US" altLang="zh-CN" dirty="0" smtClean="0"/>
              <a:t>AB</a:t>
            </a:r>
            <a:r>
              <a:rPr lang="zh-CN" altLang="en-US" dirty="0" smtClean="0"/>
              <a:t>下方离直线</a:t>
            </a:r>
            <a:r>
              <a:rPr lang="en-US" altLang="zh-CN" dirty="0" smtClean="0"/>
              <a:t>AB</a:t>
            </a:r>
            <a:r>
              <a:rPr lang="zh-CN" altLang="en-US" dirty="0" smtClean="0"/>
              <a:t>最远的点</a:t>
            </a:r>
            <a:r>
              <a:rPr lang="en-US" altLang="zh-CN" dirty="0" smtClean="0"/>
              <a:t>C</a:t>
            </a:r>
            <a:r>
              <a:rPr lang="zh-CN" altLang="en-US" dirty="0" smtClean="0"/>
              <a:t>，分治处理</a:t>
            </a:r>
            <a:r>
              <a:rPr lang="en-US" altLang="zh-CN" dirty="0" smtClean="0"/>
              <a:t>AC,CB</a:t>
            </a:r>
            <a:r>
              <a:rPr lang="zh-CN" altLang="en-US" dirty="0" smtClean="0"/>
              <a:t>即可得到完整的下凸壳。</a:t>
            </a:r>
            <a:endParaRPr lang="en-US" altLang="zh-CN" dirty="0" smtClean="0"/>
          </a:p>
          <a:p>
            <a:r>
              <a:rPr lang="zh-CN" altLang="en-US" dirty="0" smtClean="0"/>
              <a:t>复杂度未知</a:t>
            </a:r>
            <a:r>
              <a:rPr lang="en-US" altLang="zh-CN" dirty="0" smtClean="0"/>
              <a:t>=</a:t>
            </a:r>
            <a:r>
              <a:rPr lang="zh-CN" altLang="en-US" dirty="0" smtClean="0"/>
              <a:t>。</a:t>
            </a:r>
            <a:r>
              <a:rPr lang="en-US" altLang="zh-CN" dirty="0" smtClean="0"/>
              <a:t>=</a:t>
            </a:r>
            <a:r>
              <a:rPr lang="zh-CN" altLang="en-US" dirty="0" smtClean="0"/>
              <a:t>。。。。但</a:t>
            </a:r>
            <a:r>
              <a:rPr lang="en-US" altLang="zh-CN" dirty="0" smtClean="0"/>
              <a:t>7k+</a:t>
            </a:r>
            <a:r>
              <a:rPr lang="zh-CN" altLang="en-US" dirty="0" smtClean="0"/>
              <a:t>的</a:t>
            </a:r>
            <a:r>
              <a:rPr lang="en-US" altLang="zh-CN" dirty="0" smtClean="0"/>
              <a:t>paper</a:t>
            </a:r>
            <a:r>
              <a:rPr lang="zh-CN" altLang="en-US" dirty="0" smtClean="0"/>
              <a:t>里说随机点凸包的点数期望是</a:t>
            </a:r>
            <a:r>
              <a:rPr lang="en-US" altLang="zh-CN" dirty="0" smtClean="0"/>
              <a:t>sqrt(ln(n))</a:t>
            </a:r>
            <a:r>
              <a:rPr lang="zh-CN" altLang="en-US" dirty="0" smtClean="0"/>
              <a:t>的，非常小。</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smtClean="0"/>
              <a:t>奇怪的分治</a:t>
            </a:r>
            <a:r>
              <a:rPr lang="en-US" altLang="zh-CN" dirty="0" smtClean="0"/>
              <a:t/>
            </a:r>
            <a:br>
              <a:rPr lang="en-US" altLang="zh-CN" dirty="0" smtClean="0"/>
            </a:br>
            <a:r>
              <a:rPr lang="zh-CN" altLang="en-US" dirty="0" smtClean="0"/>
              <a:t>最小乘积路径</a:t>
            </a:r>
            <a:endParaRPr lang="zh-CN" altLang="en-US" dirty="0"/>
          </a:p>
        </p:txBody>
      </p:sp>
      <p:sp>
        <p:nvSpPr>
          <p:cNvPr id="3" name="内容占位符 2"/>
          <p:cNvSpPr>
            <a:spLocks noGrp="1"/>
          </p:cNvSpPr>
          <p:nvPr>
            <p:ph idx="1"/>
          </p:nvPr>
        </p:nvSpPr>
        <p:spPr/>
        <p:txBody>
          <a:bodyPr/>
          <a:lstStyle/>
          <a:p>
            <a:r>
              <a:rPr lang="zh-CN" altLang="en-US" dirty="0" smtClean="0"/>
              <a:t>最小乘积路径？</a:t>
            </a:r>
            <a:endParaRPr lang="en-US" altLang="zh-CN" dirty="0" smtClean="0"/>
          </a:p>
          <a:p>
            <a:r>
              <a:rPr lang="zh-CN" altLang="en-US" dirty="0" smtClean="0"/>
              <a:t>最小乘积生成树</a:t>
            </a:r>
            <a:endParaRPr lang="en-US" altLang="zh-CN" dirty="0" smtClean="0"/>
          </a:p>
          <a:p>
            <a:r>
              <a:rPr lang="zh-CN" altLang="en-US" dirty="0" smtClean="0"/>
              <a:t>二分图最小乘积匹配</a:t>
            </a:r>
            <a:endParaRPr lang="en-US" altLang="zh-CN" dirty="0" smtClean="0"/>
          </a:p>
          <a:p>
            <a:r>
              <a:rPr lang="zh-CN" altLang="en-US" dirty="0" smtClean="0"/>
              <a:t>最小乘积割</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112041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a:t>
            </a:r>
            <a:r>
              <a:rPr lang="zh-CN" altLang="en-US" dirty="0" smtClean="0"/>
              <a:t>有特殊作用的分治</a:t>
            </a:r>
            <a:endParaRPr lang="zh-CN" altLang="en-US" dirty="0"/>
          </a:p>
        </p:txBody>
      </p:sp>
      <p:sp>
        <p:nvSpPr>
          <p:cNvPr id="3" name="内容占位符 2"/>
          <p:cNvSpPr>
            <a:spLocks noGrp="1"/>
          </p:cNvSpPr>
          <p:nvPr>
            <p:ph idx="1"/>
          </p:nvPr>
        </p:nvSpPr>
        <p:spPr/>
        <p:txBody>
          <a:bodyPr/>
          <a:lstStyle/>
          <a:p>
            <a:r>
              <a:rPr lang="zh-CN" altLang="en-US" dirty="0" smtClean="0"/>
              <a:t>将不可预处理变为可预处理（在线转离线）</a:t>
            </a:r>
            <a:endParaRPr lang="en-US" altLang="zh-CN" dirty="0" smtClean="0"/>
          </a:p>
          <a:p>
            <a:pPr lvl="1"/>
            <a:r>
              <a:rPr lang="en-US" altLang="zh-CN" dirty="0" smtClean="0"/>
              <a:t>cdq</a:t>
            </a:r>
            <a:r>
              <a:rPr lang="zh-CN" altLang="en-US" dirty="0" smtClean="0"/>
              <a:t>分治系列</a:t>
            </a:r>
            <a:endParaRPr lang="en-US" altLang="zh-CN" dirty="0" smtClean="0"/>
          </a:p>
          <a:p>
            <a:pPr lvl="1"/>
            <a:r>
              <a:rPr lang="zh-CN" altLang="en-US" dirty="0"/>
              <a:t>降</a:t>
            </a:r>
            <a:r>
              <a:rPr lang="zh-CN" altLang="en-US" dirty="0" smtClean="0"/>
              <a:t>维</a:t>
            </a:r>
            <a:endParaRPr lang="en-US" altLang="zh-CN" dirty="0" smtClean="0"/>
          </a:p>
          <a:p>
            <a:pPr lvl="1"/>
            <a:r>
              <a:rPr lang="en-US" altLang="zh-CN" dirty="0" smtClean="0"/>
              <a:t>FFT</a:t>
            </a:r>
            <a:r>
              <a:rPr lang="zh-CN" altLang="en-US" dirty="0" smtClean="0"/>
              <a:t>相关</a:t>
            </a:r>
            <a:endParaRPr lang="en-US" altLang="zh-CN" dirty="0" smtClean="0"/>
          </a:p>
          <a:p>
            <a:pPr lvl="1"/>
            <a:r>
              <a:rPr lang="zh-CN" altLang="en-US" dirty="0" smtClean="0"/>
              <a:t>强制在线</a:t>
            </a:r>
            <a:endParaRPr lang="en-US" altLang="zh-CN" dirty="0" smtClean="0"/>
          </a:p>
          <a:p>
            <a:r>
              <a:rPr lang="zh-CN" altLang="en-US" dirty="0" smtClean="0"/>
              <a:t>将不可删除变为可删除</a:t>
            </a:r>
            <a:endParaRPr lang="en-US" altLang="zh-CN" dirty="0" smtClean="0"/>
          </a:p>
          <a:p>
            <a:r>
              <a:rPr lang="zh-CN" altLang="en-US" dirty="0" smtClean="0"/>
              <a:t>分治与决策单调的</a:t>
            </a:r>
            <a:r>
              <a:rPr lang="en-US" altLang="zh-CN" dirty="0" smtClean="0"/>
              <a:t>DP</a:t>
            </a:r>
            <a:r>
              <a:rPr lang="zh-CN" altLang="en-US" dirty="0"/>
              <a:t>优化</a:t>
            </a:r>
            <a:endParaRPr lang="en-US" altLang="zh-CN" dirty="0" smtClean="0"/>
          </a:p>
          <a:p>
            <a:endParaRPr lang="zh-CN" altLang="en-US" dirty="0"/>
          </a:p>
        </p:txBody>
      </p:sp>
    </p:spTree>
    <p:extLst>
      <p:ext uri="{BB962C8B-B14F-4D97-AF65-F5344CB8AC3E}">
        <p14:creationId xmlns:p14="http://schemas.microsoft.com/office/powerpoint/2010/main" val="2587802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在线转离线</a:t>
            </a:r>
            <a:r>
              <a:rPr lang="en-US" altLang="zh-CN" dirty="0" smtClean="0"/>
              <a:t/>
            </a:r>
            <a:br>
              <a:rPr lang="en-US" altLang="zh-CN" dirty="0" smtClean="0"/>
            </a:br>
            <a:r>
              <a:rPr lang="zh-CN" altLang="zh-CN" dirty="0" smtClean="0"/>
              <a:t>货币兑换</a:t>
            </a:r>
            <a:endParaRPr lang="zh-CN" altLang="en-US" dirty="0"/>
          </a:p>
        </p:txBody>
      </p:sp>
      <p:sp>
        <p:nvSpPr>
          <p:cNvPr id="3" name="内容占位符 2"/>
          <p:cNvSpPr>
            <a:spLocks noGrp="1"/>
          </p:cNvSpPr>
          <p:nvPr>
            <p:ph idx="1"/>
          </p:nvPr>
        </p:nvSpPr>
        <p:spPr/>
        <p:txBody>
          <a:bodyPr/>
          <a:lstStyle/>
          <a:p>
            <a:r>
              <a:rPr lang="zh-CN" altLang="en-US" dirty="0" smtClean="0"/>
              <a:t>有两种证券，</a:t>
            </a:r>
            <a:r>
              <a:rPr lang="en-US" altLang="zh-CN" dirty="0" smtClean="0"/>
              <a:t>A</a:t>
            </a:r>
            <a:r>
              <a:rPr lang="zh-CN" altLang="en-US" dirty="0" smtClean="0"/>
              <a:t>券和</a:t>
            </a:r>
            <a:r>
              <a:rPr lang="en-US" altLang="zh-CN" dirty="0" smtClean="0"/>
              <a:t>B</a:t>
            </a:r>
            <a:r>
              <a:rPr lang="zh-CN" altLang="en-US" dirty="0" smtClean="0"/>
              <a:t>券，一共有</a:t>
            </a:r>
            <a:r>
              <a:rPr lang="en-US" altLang="zh-CN" dirty="0" smtClean="0"/>
              <a:t>n</a:t>
            </a:r>
            <a:r>
              <a:rPr lang="zh-CN" altLang="en-US" dirty="0" smtClean="0"/>
              <a:t>天。</a:t>
            </a:r>
            <a:endParaRPr lang="en-US" altLang="zh-CN" dirty="0" smtClean="0"/>
          </a:p>
          <a:p>
            <a:r>
              <a:rPr lang="zh-CN" altLang="en-US" dirty="0" smtClean="0"/>
              <a:t>第</a:t>
            </a:r>
            <a:r>
              <a:rPr lang="en-US" altLang="zh-CN" dirty="0" smtClean="0"/>
              <a:t>i</a:t>
            </a:r>
            <a:r>
              <a:rPr lang="zh-CN" altLang="en-US" dirty="0" smtClean="0"/>
              <a:t>天</a:t>
            </a:r>
            <a:r>
              <a:rPr lang="en-US" altLang="zh-CN" dirty="0" smtClean="0"/>
              <a:t>A,B</a:t>
            </a:r>
            <a:r>
              <a:rPr lang="zh-CN" altLang="en-US" dirty="0" smtClean="0"/>
              <a:t>券的单价分别为</a:t>
            </a:r>
            <a:r>
              <a:rPr lang="en-US" altLang="zh-CN" dirty="0" smtClean="0"/>
              <a:t>ai</a:t>
            </a:r>
            <a:r>
              <a:rPr lang="zh-CN" altLang="en-US" dirty="0" smtClean="0"/>
              <a:t>和</a:t>
            </a:r>
            <a:r>
              <a:rPr lang="en-US" altLang="zh-CN" dirty="0" smtClean="0"/>
              <a:t>bi</a:t>
            </a:r>
            <a:r>
              <a:rPr lang="zh-CN" altLang="en-US" dirty="0" smtClean="0"/>
              <a:t>，同时每天有一个买进比例</a:t>
            </a:r>
            <a:r>
              <a:rPr lang="en-US" altLang="zh-CN" dirty="0" smtClean="0"/>
              <a:t>Ri</a:t>
            </a:r>
            <a:r>
              <a:rPr lang="zh-CN" altLang="en-US" dirty="0" smtClean="0"/>
              <a:t>。</a:t>
            </a:r>
            <a:endParaRPr lang="en-US" altLang="zh-CN" dirty="0" smtClean="0"/>
          </a:p>
          <a:p>
            <a:r>
              <a:rPr lang="zh-CN" altLang="en-US" dirty="0" smtClean="0"/>
              <a:t>有两种交易方法。</a:t>
            </a:r>
            <a:endParaRPr lang="en-US" altLang="zh-CN" dirty="0" smtClean="0"/>
          </a:p>
          <a:p>
            <a:pPr lvl="1"/>
            <a:r>
              <a:rPr lang="en-US" altLang="zh-CN" dirty="0" smtClean="0"/>
              <a:t>1.</a:t>
            </a:r>
            <a:r>
              <a:rPr lang="zh-CN" altLang="en-US" dirty="0" smtClean="0"/>
              <a:t>卖出，由你提出一个比例</a:t>
            </a:r>
            <a:r>
              <a:rPr lang="en-US" altLang="zh-CN" dirty="0" smtClean="0"/>
              <a:t>x%</a:t>
            </a:r>
            <a:r>
              <a:rPr lang="zh-CN" altLang="en-US" dirty="0" smtClean="0"/>
              <a:t>，然后将持有的</a:t>
            </a:r>
            <a:r>
              <a:rPr lang="en-US" altLang="zh-CN" dirty="0" smtClean="0"/>
              <a:t>x%A</a:t>
            </a:r>
            <a:r>
              <a:rPr lang="zh-CN" altLang="en-US" dirty="0" smtClean="0"/>
              <a:t>券和</a:t>
            </a:r>
            <a:r>
              <a:rPr lang="en-US" altLang="zh-CN" dirty="0" smtClean="0"/>
              <a:t>B</a:t>
            </a:r>
            <a:r>
              <a:rPr lang="zh-CN" altLang="en-US" dirty="0" smtClean="0"/>
              <a:t>券换成现金</a:t>
            </a:r>
            <a:endParaRPr lang="en-US" altLang="zh-CN" dirty="0" smtClean="0"/>
          </a:p>
          <a:p>
            <a:pPr lvl="1"/>
            <a:r>
              <a:rPr lang="en-US" altLang="zh-CN" dirty="0" smtClean="0"/>
              <a:t>2.</a:t>
            </a:r>
            <a:r>
              <a:rPr lang="zh-CN" altLang="en-US" dirty="0" smtClean="0"/>
              <a:t>买进，你支付</a:t>
            </a:r>
            <a:r>
              <a:rPr lang="en-US" altLang="zh-CN" dirty="0" smtClean="0"/>
              <a:t>y</a:t>
            </a:r>
            <a:r>
              <a:rPr lang="zh-CN" altLang="en-US" dirty="0" smtClean="0"/>
              <a:t>元现金，其中</a:t>
            </a:r>
            <a:r>
              <a:rPr lang="en-US" altLang="zh-CN" dirty="0" smtClean="0"/>
              <a:t>1/(1+Ri)</a:t>
            </a:r>
            <a:r>
              <a:rPr lang="zh-CN" altLang="en-US" dirty="0" smtClean="0"/>
              <a:t>换成</a:t>
            </a:r>
            <a:r>
              <a:rPr lang="en-US" altLang="zh-CN" dirty="0" smtClean="0"/>
              <a:t>A</a:t>
            </a:r>
            <a:r>
              <a:rPr lang="zh-CN" altLang="en-US" dirty="0" smtClean="0"/>
              <a:t>券，</a:t>
            </a:r>
            <a:r>
              <a:rPr lang="en-US" altLang="zh-CN" dirty="0" smtClean="0"/>
              <a:t>Ri/(1+Ri)</a:t>
            </a:r>
            <a:r>
              <a:rPr lang="zh-CN" altLang="en-US" dirty="0" smtClean="0"/>
              <a:t>换成</a:t>
            </a:r>
            <a:r>
              <a:rPr lang="en-US" altLang="zh-CN" dirty="0" smtClean="0"/>
              <a:t>B</a:t>
            </a:r>
            <a:r>
              <a:rPr lang="zh-CN" altLang="en-US" dirty="0" smtClean="0"/>
              <a:t>券</a:t>
            </a:r>
            <a:endParaRPr lang="en-US" altLang="zh-CN" dirty="0" smtClean="0"/>
          </a:p>
          <a:p>
            <a:r>
              <a:rPr lang="zh-CN" altLang="en-US" dirty="0" smtClean="0"/>
              <a:t>初始你拥有</a:t>
            </a:r>
            <a:r>
              <a:rPr lang="en-US" altLang="zh-CN" dirty="0" smtClean="0"/>
              <a:t>s</a:t>
            </a:r>
            <a:r>
              <a:rPr lang="zh-CN" altLang="en-US" dirty="0" smtClean="0"/>
              <a:t>元，</a:t>
            </a:r>
            <a:r>
              <a:rPr lang="en-US" altLang="zh-CN" dirty="0" smtClean="0"/>
              <a:t>n</a:t>
            </a:r>
            <a:r>
              <a:rPr lang="zh-CN" altLang="en-US" dirty="0" smtClean="0"/>
              <a:t>天后你最多能获得多少钱。</a:t>
            </a:r>
            <a:endParaRPr lang="en-US" altLang="zh-CN" dirty="0" smtClean="0"/>
          </a:p>
          <a:p>
            <a:r>
              <a:rPr lang="en-US" altLang="zh-CN" dirty="0" smtClean="0"/>
              <a:t>n&lt;=10^5</a:t>
            </a:r>
          </a:p>
          <a:p>
            <a:endParaRPr lang="en-US" altLang="zh-CN" dirty="0" smtClean="0"/>
          </a:p>
          <a:p>
            <a:r>
              <a:rPr lang="en-US" altLang="zh-CN" dirty="0" smtClean="0"/>
              <a:t>NOI2007</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在线转离线</a:t>
            </a:r>
            <a:r>
              <a:rPr lang="en-US" altLang="zh-CN" dirty="0" smtClean="0"/>
              <a:t/>
            </a:r>
            <a:br>
              <a:rPr lang="en-US" altLang="zh-CN" dirty="0" smtClean="0"/>
            </a:br>
            <a:r>
              <a:rPr lang="zh-CN" altLang="zh-CN" dirty="0" smtClean="0"/>
              <a:t>货币兑换</a:t>
            </a:r>
            <a:endParaRPr lang="zh-CN" altLang="en-US" dirty="0"/>
          </a:p>
        </p:txBody>
      </p:sp>
      <p:sp>
        <p:nvSpPr>
          <p:cNvPr id="3" name="内容占位符 2"/>
          <p:cNvSpPr>
            <a:spLocks noGrp="1"/>
          </p:cNvSpPr>
          <p:nvPr>
            <p:ph idx="1"/>
          </p:nvPr>
        </p:nvSpPr>
        <p:spPr/>
        <p:txBody>
          <a:bodyPr/>
          <a:lstStyle/>
          <a:p>
            <a:r>
              <a:rPr lang="zh-CN" altLang="en-US" dirty="0" smtClean="0"/>
              <a:t>很显然，如果在某天买入一定会买入所有的钱，卖出同理。</a:t>
            </a:r>
            <a:endParaRPr lang="en-US" altLang="zh-CN" dirty="0" smtClean="0"/>
          </a:p>
          <a:p>
            <a:r>
              <a:rPr lang="zh-CN" altLang="en-US" dirty="0" smtClean="0"/>
              <a:t>令</a:t>
            </a:r>
            <a:r>
              <a:rPr lang="en-US" altLang="zh-CN" dirty="0" smtClean="0"/>
              <a:t>fi</a:t>
            </a:r>
            <a:r>
              <a:rPr lang="zh-CN" altLang="en-US" dirty="0" smtClean="0"/>
              <a:t>表示第</a:t>
            </a:r>
            <a:r>
              <a:rPr lang="en-US" altLang="zh-CN" dirty="0" smtClean="0"/>
              <a:t>i</a:t>
            </a:r>
            <a:r>
              <a:rPr lang="zh-CN" altLang="en-US" dirty="0" smtClean="0"/>
              <a:t>天能得到的最多的钱数，</a:t>
            </a:r>
            <a:r>
              <a:rPr lang="en-US" altLang="zh-CN" dirty="0" smtClean="0"/>
              <a:t>xi,yi</a:t>
            </a:r>
            <a:r>
              <a:rPr lang="zh-CN" altLang="en-US" dirty="0" smtClean="0"/>
              <a:t>分别是将所得的钱换成</a:t>
            </a:r>
            <a:r>
              <a:rPr lang="en-US" altLang="zh-CN" dirty="0" smtClean="0"/>
              <a:t>A,B</a:t>
            </a:r>
            <a:r>
              <a:rPr lang="zh-CN" altLang="en-US" dirty="0" smtClean="0"/>
              <a:t>券最多能换多少。有</a:t>
            </a:r>
            <a:endParaRPr lang="en-US" altLang="zh-CN" dirty="0" smtClean="0"/>
          </a:p>
          <a:p>
            <a:r>
              <a:rPr lang="en-US" altLang="zh-CN" dirty="0" smtClean="0"/>
              <a:t>f[i] </a:t>
            </a:r>
            <a:r>
              <a:rPr lang="en-US" altLang="zh-CN" smtClean="0"/>
              <a:t>= min{x[j</a:t>
            </a:r>
            <a:r>
              <a:rPr lang="en-US" altLang="zh-CN" dirty="0" smtClean="0"/>
              <a:t>]*a[i] + y[j] * </a:t>
            </a:r>
            <a:r>
              <a:rPr lang="en-US" altLang="zh-CN" smtClean="0"/>
              <a:t>b[i]}</a:t>
            </a:r>
            <a:endParaRPr lang="en-US" altLang="zh-CN" dirty="0" smtClean="0"/>
          </a:p>
          <a:p>
            <a:r>
              <a:rPr lang="zh-CN" altLang="en-US" dirty="0" smtClean="0"/>
              <a:t>两个决策</a:t>
            </a:r>
            <a:r>
              <a:rPr lang="en-US" altLang="zh-CN" dirty="0" smtClean="0"/>
              <a:t>j&lt;k</a:t>
            </a:r>
            <a:r>
              <a:rPr lang="zh-CN" altLang="en-US" dirty="0" smtClean="0"/>
              <a:t>，</a:t>
            </a:r>
            <a:r>
              <a:rPr lang="en-US" altLang="zh-CN" dirty="0" smtClean="0"/>
              <a:t>j</a:t>
            </a:r>
            <a:r>
              <a:rPr lang="zh-CN" altLang="en-US" dirty="0" smtClean="0"/>
              <a:t>优于</a:t>
            </a:r>
            <a:r>
              <a:rPr lang="en-US" altLang="zh-CN" dirty="0" smtClean="0"/>
              <a:t>k</a:t>
            </a:r>
            <a:r>
              <a:rPr lang="zh-CN" altLang="en-US" dirty="0" smtClean="0"/>
              <a:t>的条件是：</a:t>
            </a:r>
            <a:endParaRPr lang="en-US" altLang="zh-CN" dirty="0" smtClean="0"/>
          </a:p>
          <a:p>
            <a:r>
              <a:rPr lang="en-US" altLang="zh-CN" dirty="0" smtClean="0"/>
              <a:t>x[j]*a[i]+y[j]*b[i]&gt;x[k]*a[i]+y[k]*b[i]</a:t>
            </a:r>
          </a:p>
          <a:p>
            <a:r>
              <a:rPr lang="en-US" altLang="zh-CN" dirty="0" smtClean="0"/>
              <a:t>(x[j]-x[k])*a[i]&gt;(y[k]-y[j])*b[i]</a:t>
            </a:r>
          </a:p>
          <a:p>
            <a:r>
              <a:rPr lang="en-US" altLang="zh-CN" dirty="0" smtClean="0"/>
              <a:t>(x[j]-x[k])/(y[j]-y[k])&lt;-a[i]/b[i]</a:t>
            </a:r>
          </a:p>
          <a:p>
            <a:r>
              <a:rPr lang="zh-CN" altLang="en-US" dirty="0" smtClean="0"/>
              <a:t>不妨将</a:t>
            </a:r>
            <a:r>
              <a:rPr lang="en-US" altLang="zh-CN" dirty="0" smtClean="0"/>
              <a:t>(x[i], y[i])</a:t>
            </a:r>
            <a:r>
              <a:rPr lang="zh-CN" altLang="en-US" dirty="0" smtClean="0"/>
              <a:t>看做一个点，那么上面的条件就是他们的斜率了。</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在线转离线</a:t>
            </a:r>
            <a:r>
              <a:rPr lang="en-US" altLang="zh-CN" dirty="0" smtClean="0"/>
              <a:t/>
            </a:r>
            <a:br>
              <a:rPr lang="en-US" altLang="zh-CN" dirty="0" smtClean="0"/>
            </a:br>
            <a:r>
              <a:rPr lang="zh-CN" altLang="zh-CN" dirty="0" smtClean="0"/>
              <a:t>货币兑换</a:t>
            </a:r>
            <a:endParaRPr lang="zh-CN" altLang="en-US" dirty="0"/>
          </a:p>
        </p:txBody>
      </p:sp>
      <p:sp>
        <p:nvSpPr>
          <p:cNvPr id="3" name="内容占位符 2"/>
          <p:cNvSpPr>
            <a:spLocks noGrp="1"/>
          </p:cNvSpPr>
          <p:nvPr>
            <p:ph idx="1"/>
          </p:nvPr>
        </p:nvSpPr>
        <p:spPr/>
        <p:txBody>
          <a:bodyPr/>
          <a:lstStyle/>
          <a:p>
            <a:r>
              <a:rPr lang="zh-CN" altLang="en-US" dirty="0" smtClean="0"/>
              <a:t>我们用平衡树维护</a:t>
            </a:r>
            <a:r>
              <a:rPr lang="en-US" altLang="zh-CN" dirty="0" smtClean="0"/>
              <a:t>(x[i],y[i])</a:t>
            </a:r>
            <a:r>
              <a:rPr lang="zh-CN" altLang="en-US" dirty="0" smtClean="0"/>
              <a:t>的凸壳，每次查询斜率不超过</a:t>
            </a:r>
            <a:r>
              <a:rPr lang="en-US" altLang="zh-CN" dirty="0" smtClean="0"/>
              <a:t>-a[i]/b[i]</a:t>
            </a:r>
            <a:r>
              <a:rPr lang="zh-CN" altLang="en-US" dirty="0" smtClean="0"/>
              <a:t>的最大的斜率就行。 这就是最基础的</a:t>
            </a:r>
            <a:r>
              <a:rPr lang="en-US" altLang="zh-CN" dirty="0" smtClean="0"/>
              <a:t>dp</a:t>
            </a:r>
            <a:r>
              <a:rPr lang="zh-CN" altLang="en-US" dirty="0" smtClean="0"/>
              <a:t>优化。</a:t>
            </a:r>
            <a:endParaRPr lang="en-US" altLang="zh-CN" dirty="0" smtClean="0"/>
          </a:p>
          <a:p>
            <a:r>
              <a:rPr lang="zh-CN" altLang="en-US" dirty="0" smtClean="0"/>
              <a:t>考虑采用分治。</a:t>
            </a:r>
            <a:endParaRPr lang="en-US" altLang="zh-CN" dirty="0" smtClean="0"/>
          </a:p>
          <a:p>
            <a:r>
              <a:rPr lang="zh-CN" altLang="en-US" dirty="0" smtClean="0"/>
              <a:t>每次给左边的点建立凸包，利用右边的点查询。</a:t>
            </a:r>
            <a:endParaRPr lang="en-US" altLang="zh-CN" dirty="0" smtClean="0"/>
          </a:p>
          <a:p>
            <a:r>
              <a:rPr lang="zh-CN" altLang="en-US" dirty="0" smtClean="0"/>
              <a:t>由于是离线的，凸包可以利用水平序等算法建立，代码复杂度远远低于平衡树。</a:t>
            </a:r>
            <a:endParaRPr lang="en-US" altLang="zh-CN" dirty="0" smtClean="0"/>
          </a:p>
          <a:p>
            <a:r>
              <a:rPr lang="zh-CN" altLang="en-US" dirty="0" smtClean="0"/>
              <a:t>同时可以用归并排序保证复杂度。</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在线转离线</a:t>
            </a:r>
            <a:r>
              <a:rPr lang="en-US" altLang="zh-CN" dirty="0" smtClean="0"/>
              <a:t/>
            </a:r>
            <a:br>
              <a:rPr lang="en-US" altLang="zh-CN" dirty="0" smtClean="0"/>
            </a:br>
            <a:r>
              <a:rPr lang="zh-CN" altLang="en-US" dirty="0" smtClean="0"/>
              <a:t>共点圆</a:t>
            </a:r>
            <a:endParaRPr lang="zh-CN" altLang="en-US" dirty="0"/>
          </a:p>
        </p:txBody>
      </p:sp>
      <p:sp>
        <p:nvSpPr>
          <p:cNvPr id="3" name="内容占位符 2"/>
          <p:cNvSpPr>
            <a:spLocks noGrp="1"/>
          </p:cNvSpPr>
          <p:nvPr>
            <p:ph idx="1"/>
          </p:nvPr>
        </p:nvSpPr>
        <p:spPr/>
        <p:txBody>
          <a:bodyPr/>
          <a:lstStyle/>
          <a:p>
            <a:r>
              <a:rPr lang="zh-CN" altLang="en-US" dirty="0" smtClean="0"/>
              <a:t>给出一个平面直角坐标系，你需要完成</a:t>
            </a:r>
            <a:r>
              <a:rPr lang="en-US" altLang="zh-CN" dirty="0" smtClean="0"/>
              <a:t>n</a:t>
            </a:r>
            <a:r>
              <a:rPr lang="zh-CN" altLang="en-US" dirty="0" smtClean="0"/>
              <a:t>次操作</a:t>
            </a:r>
            <a:endParaRPr lang="en-US" altLang="zh-CN" dirty="0" smtClean="0"/>
          </a:p>
          <a:p>
            <a:r>
              <a:rPr lang="en-US" altLang="zh-CN" dirty="0" smtClean="0"/>
              <a:t>1.</a:t>
            </a:r>
            <a:r>
              <a:rPr lang="zh-CN" altLang="en-US" dirty="0" smtClean="0"/>
              <a:t>增加一个圆心为</a:t>
            </a:r>
            <a:r>
              <a:rPr lang="en-US" altLang="zh-CN" dirty="0" smtClean="0"/>
              <a:t>(x,y)</a:t>
            </a:r>
            <a:r>
              <a:rPr lang="zh-CN" altLang="en-US" dirty="0" smtClean="0"/>
              <a:t>且过原点的圆。</a:t>
            </a:r>
            <a:endParaRPr lang="en-US" altLang="zh-CN" dirty="0" smtClean="0"/>
          </a:p>
          <a:p>
            <a:r>
              <a:rPr lang="en-US" altLang="zh-CN" dirty="0" smtClean="0"/>
              <a:t>2.</a:t>
            </a:r>
            <a:r>
              <a:rPr lang="zh-CN" altLang="en-US" dirty="0" smtClean="0"/>
              <a:t>询问点</a:t>
            </a:r>
            <a:r>
              <a:rPr lang="en-US" altLang="zh-CN" dirty="0" smtClean="0"/>
              <a:t>(x,y)</a:t>
            </a:r>
            <a:r>
              <a:rPr lang="zh-CN" altLang="en-US" dirty="0" smtClean="0"/>
              <a:t>是否在所有圆内部。</a:t>
            </a:r>
            <a:endParaRPr lang="en-US" altLang="zh-CN" dirty="0" smtClean="0"/>
          </a:p>
          <a:p>
            <a:r>
              <a:rPr lang="en-US" altLang="zh-CN" dirty="0" smtClean="0"/>
              <a:t>n&lt;=5*10^5</a:t>
            </a:r>
          </a:p>
          <a:p>
            <a:endParaRPr lang="en-US" altLang="zh-CN" dirty="0" smtClean="0"/>
          </a:p>
          <a:p>
            <a:endParaRPr lang="en-US" altLang="zh-CN" dirty="0" smtClean="0"/>
          </a:p>
          <a:p>
            <a:endParaRPr lang="en-US" altLang="zh-CN" dirty="0" smtClean="0"/>
          </a:p>
          <a:p>
            <a:r>
              <a:rPr lang="zh-CN" altLang="en-US" dirty="0" smtClean="0"/>
              <a:t>中国国家队清华集训 </a:t>
            </a:r>
            <a:r>
              <a:rPr lang="en-US" altLang="zh-CN" dirty="0" smtClean="0"/>
              <a:t>2012-2013 </a:t>
            </a:r>
            <a:r>
              <a:rPr lang="zh-CN" altLang="en-US" dirty="0" smtClean="0"/>
              <a:t>第二天</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在线转离线</a:t>
            </a:r>
            <a:r>
              <a:rPr lang="en-US" altLang="zh-CN" dirty="0" smtClean="0"/>
              <a:t/>
            </a:r>
            <a:br>
              <a:rPr lang="en-US" altLang="zh-CN" dirty="0" smtClean="0"/>
            </a:br>
            <a:r>
              <a:rPr lang="zh-CN" altLang="en-US" dirty="0" smtClean="0"/>
              <a:t>共点圆</a:t>
            </a:r>
            <a:endParaRPr lang="zh-CN" altLang="en-US" dirty="0"/>
          </a:p>
        </p:txBody>
      </p:sp>
      <p:sp>
        <p:nvSpPr>
          <p:cNvPr id="3" name="内容占位符 2"/>
          <p:cNvSpPr>
            <a:spLocks noGrp="1"/>
          </p:cNvSpPr>
          <p:nvPr>
            <p:ph idx="1"/>
          </p:nvPr>
        </p:nvSpPr>
        <p:spPr/>
        <p:txBody>
          <a:bodyPr/>
          <a:lstStyle/>
          <a:p>
            <a:r>
              <a:rPr lang="zh-CN" altLang="en-US" dirty="0" smtClean="0"/>
              <a:t>都经过圆心  </a:t>
            </a:r>
            <a:r>
              <a:rPr lang="en-US" altLang="zh-CN" dirty="0" smtClean="0"/>
              <a:t>-&gt; </a:t>
            </a:r>
            <a:r>
              <a:rPr lang="zh-CN" altLang="en-US" dirty="0" smtClean="0"/>
              <a:t>进行反演。</a:t>
            </a:r>
            <a:endParaRPr lang="en-US" altLang="zh-CN" dirty="0" smtClean="0"/>
          </a:p>
          <a:p>
            <a:r>
              <a:rPr lang="zh-CN" altLang="en-US" dirty="0" smtClean="0"/>
              <a:t>反演后经过圆心的圆是一条直线，并且在圆内的点将位于直线的一侧。</a:t>
            </a:r>
            <a:endParaRPr lang="en-US" altLang="zh-CN" dirty="0" smtClean="0"/>
          </a:p>
          <a:p>
            <a:r>
              <a:rPr lang="zh-CN" altLang="en-US" dirty="0" smtClean="0"/>
              <a:t>那么询问等价于点是否在所有半平面的交之中。</a:t>
            </a:r>
            <a:endParaRPr lang="en-US" altLang="zh-CN" dirty="0" smtClean="0"/>
          </a:p>
          <a:p>
            <a:r>
              <a:rPr lang="zh-CN" altLang="en-US" dirty="0" smtClean="0"/>
              <a:t>同样分治弄出半平面交，判断点是否在凸包内即可。</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在线转离线</a:t>
            </a:r>
            <a:r>
              <a:rPr lang="en-US" altLang="zh-CN" dirty="0" smtClean="0"/>
              <a:t/>
            </a:r>
            <a:br>
              <a:rPr lang="en-US" altLang="zh-CN" dirty="0" smtClean="0"/>
            </a:br>
            <a:r>
              <a:rPr lang="en-US" altLang="zh-CN" dirty="0" smtClean="0"/>
              <a:t>MOKIA</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10^6*10^6</a:t>
            </a:r>
            <a:r>
              <a:rPr lang="zh-CN" altLang="en-US" dirty="0" smtClean="0"/>
              <a:t>的矩阵，要求维护两种操作</a:t>
            </a:r>
            <a:endParaRPr lang="en-US" altLang="zh-CN" dirty="0" smtClean="0"/>
          </a:p>
          <a:p>
            <a:r>
              <a:rPr lang="zh-CN" altLang="en-US" dirty="0" smtClean="0"/>
              <a:t>给某个点加上</a:t>
            </a:r>
            <a:r>
              <a:rPr lang="en-US" altLang="zh-CN" dirty="0" smtClean="0"/>
              <a:t>x</a:t>
            </a:r>
            <a:r>
              <a:rPr lang="zh-CN" altLang="en-US" dirty="0" smtClean="0"/>
              <a:t>。</a:t>
            </a:r>
            <a:endParaRPr lang="en-US" altLang="zh-CN" dirty="0" smtClean="0"/>
          </a:p>
          <a:p>
            <a:r>
              <a:rPr lang="zh-CN" altLang="en-US" dirty="0" smtClean="0"/>
              <a:t>询问一个矩形中所有数之和。</a:t>
            </a:r>
            <a:endParaRPr lang="en-US" altLang="zh-CN" dirty="0" smtClean="0"/>
          </a:p>
          <a:p>
            <a:r>
              <a:rPr lang="zh-CN" altLang="en-US" dirty="0" smtClean="0"/>
              <a:t>操作数不超过</a:t>
            </a:r>
            <a:r>
              <a:rPr lang="en-US" altLang="zh-CN" dirty="0" smtClean="0"/>
              <a:t>10^5</a:t>
            </a:r>
          </a:p>
          <a:p>
            <a:endParaRPr lang="en-US" altLang="zh-CN" dirty="0" smtClean="0"/>
          </a:p>
          <a:p>
            <a:endParaRPr lang="en-US" altLang="zh-CN" dirty="0" smtClean="0"/>
          </a:p>
          <a:p>
            <a:endParaRPr lang="en-US" altLang="zh-CN" dirty="0" smtClean="0"/>
          </a:p>
          <a:p>
            <a:r>
              <a:rPr lang="en-US" altLang="zh-CN" dirty="0" smtClean="0"/>
              <a:t>BOI 2007</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Pashmak and Parmida's problem</a:t>
            </a:r>
            <a:endParaRPr lang="zh-CN" altLang="en-US" dirty="0"/>
          </a:p>
        </p:txBody>
      </p:sp>
      <p:sp>
        <p:nvSpPr>
          <p:cNvPr id="3" name="内容占位符 2"/>
          <p:cNvSpPr>
            <a:spLocks noGrp="1"/>
          </p:cNvSpPr>
          <p:nvPr>
            <p:ph idx="1"/>
          </p:nvPr>
        </p:nvSpPr>
        <p:spPr/>
        <p:txBody>
          <a:bodyPr/>
          <a:lstStyle/>
          <a:p>
            <a:r>
              <a:rPr lang="en-US" altLang="zh-CN" dirty="0" smtClean="0"/>
              <a:t>f(1,i,ai)&amp;f(j,n,aj)</a:t>
            </a:r>
            <a:r>
              <a:rPr lang="zh-CN" altLang="en-US" dirty="0" smtClean="0"/>
              <a:t>均可预处理。</a:t>
            </a:r>
            <a:endParaRPr lang="en-US" altLang="zh-CN" dirty="0" smtClean="0"/>
          </a:p>
          <a:p>
            <a:r>
              <a:rPr lang="zh-CN" altLang="en-US" dirty="0" smtClean="0"/>
              <a:t>那么问题变成了求逆序对。</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在线转离线</a:t>
            </a:r>
            <a:r>
              <a:rPr lang="en-US" altLang="zh-CN" dirty="0" smtClean="0"/>
              <a:t/>
            </a:r>
            <a:br>
              <a:rPr lang="en-US" altLang="zh-CN" dirty="0" smtClean="0"/>
            </a:br>
            <a:r>
              <a:rPr lang="en-US" altLang="zh-CN" dirty="0" smtClean="0"/>
              <a:t>MOKIA</a:t>
            </a:r>
            <a:endParaRPr lang="zh-CN" altLang="en-US" dirty="0"/>
          </a:p>
        </p:txBody>
      </p:sp>
      <p:sp>
        <p:nvSpPr>
          <p:cNvPr id="3" name="内容占位符 2"/>
          <p:cNvSpPr>
            <a:spLocks noGrp="1"/>
          </p:cNvSpPr>
          <p:nvPr>
            <p:ph idx="1"/>
          </p:nvPr>
        </p:nvSpPr>
        <p:spPr/>
        <p:txBody>
          <a:bodyPr/>
          <a:lstStyle/>
          <a:p>
            <a:r>
              <a:rPr lang="zh-CN" altLang="en-US" dirty="0" smtClean="0"/>
              <a:t>树套树肯定都不靠谱辣。。。</a:t>
            </a:r>
            <a:endParaRPr lang="en-US" altLang="zh-CN" dirty="0" smtClean="0"/>
          </a:p>
          <a:p>
            <a:r>
              <a:rPr lang="zh-CN" altLang="en-US" dirty="0" smtClean="0"/>
              <a:t>考虑如果是离线，我们可以用扫描线</a:t>
            </a:r>
            <a:r>
              <a:rPr lang="en-US" altLang="zh-CN" dirty="0" smtClean="0"/>
              <a:t>+</a:t>
            </a:r>
            <a:r>
              <a:rPr lang="zh-CN" altLang="en-US" dirty="0" smtClean="0"/>
              <a:t>树状数组就能维护出答案。。</a:t>
            </a:r>
            <a:endParaRPr lang="en-US" altLang="zh-CN" dirty="0" smtClean="0"/>
          </a:p>
          <a:p>
            <a:r>
              <a:rPr lang="zh-CN" altLang="en-US" dirty="0" smtClean="0"/>
              <a:t>那么分治就好了。</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在线转离线</a:t>
            </a:r>
            <a:r>
              <a:rPr lang="en-US" altLang="zh-CN" dirty="0" smtClean="0"/>
              <a:t/>
            </a:r>
            <a:br>
              <a:rPr lang="en-US" altLang="zh-CN" dirty="0" smtClean="0"/>
            </a:br>
            <a:r>
              <a:rPr lang="zh-CN" altLang="en-US" dirty="0" smtClean="0"/>
              <a:t>天使玩偶</a:t>
            </a:r>
            <a:endParaRPr lang="zh-CN" altLang="en-US" dirty="0"/>
          </a:p>
        </p:txBody>
      </p:sp>
      <p:sp>
        <p:nvSpPr>
          <p:cNvPr id="3" name="内容占位符 2"/>
          <p:cNvSpPr>
            <a:spLocks noGrp="1"/>
          </p:cNvSpPr>
          <p:nvPr>
            <p:ph idx="1"/>
          </p:nvPr>
        </p:nvSpPr>
        <p:spPr/>
        <p:txBody>
          <a:bodyPr/>
          <a:lstStyle/>
          <a:p>
            <a:r>
              <a:rPr lang="zh-CN" altLang="en-US" dirty="0" smtClean="0"/>
              <a:t>你需要维护两种操作</a:t>
            </a:r>
            <a:endParaRPr lang="en-US" altLang="zh-CN" dirty="0" smtClean="0"/>
          </a:p>
          <a:p>
            <a:r>
              <a:rPr lang="en-US" altLang="zh-CN" dirty="0" smtClean="0"/>
              <a:t>1.</a:t>
            </a:r>
            <a:r>
              <a:rPr lang="zh-CN" altLang="en-US" dirty="0" smtClean="0"/>
              <a:t>加入一个点</a:t>
            </a:r>
            <a:r>
              <a:rPr lang="en-US" altLang="zh-CN" dirty="0" smtClean="0"/>
              <a:t>(x,y)</a:t>
            </a:r>
          </a:p>
          <a:p>
            <a:r>
              <a:rPr lang="en-US" altLang="zh-CN" dirty="0" smtClean="0"/>
              <a:t>2.</a:t>
            </a:r>
            <a:r>
              <a:rPr lang="zh-CN" altLang="en-US" dirty="0" smtClean="0"/>
              <a:t>给定</a:t>
            </a:r>
            <a:r>
              <a:rPr lang="en-US" altLang="zh-CN" dirty="0" smtClean="0"/>
              <a:t>(x,y)</a:t>
            </a:r>
            <a:r>
              <a:rPr lang="zh-CN" altLang="en-US" dirty="0" smtClean="0"/>
              <a:t>，询问距其曼哈顿距离最短的点</a:t>
            </a:r>
            <a:endParaRPr lang="en-US" altLang="zh-CN" dirty="0" smtClean="0"/>
          </a:p>
          <a:p>
            <a:r>
              <a:rPr lang="zh-CN" altLang="en-US" dirty="0" smtClean="0"/>
              <a:t>操作数不超过</a:t>
            </a:r>
            <a:r>
              <a:rPr lang="en-US" altLang="zh-CN" dirty="0" smtClean="0"/>
              <a:t>3*10^5</a:t>
            </a:r>
          </a:p>
          <a:p>
            <a:endParaRPr lang="en-US" altLang="zh-CN" dirty="0" smtClean="0"/>
          </a:p>
          <a:p>
            <a:endParaRPr lang="en-US" altLang="zh-CN" dirty="0" smtClean="0"/>
          </a:p>
          <a:p>
            <a:endParaRPr lang="en-US" altLang="zh-CN" dirty="0" smtClean="0"/>
          </a:p>
          <a:p>
            <a:r>
              <a:rPr lang="en-US" altLang="zh-CN" dirty="0" smtClean="0"/>
              <a:t>Violet III</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在线转离线</a:t>
            </a:r>
            <a:r>
              <a:rPr lang="en-US" altLang="zh-CN" dirty="0" smtClean="0"/>
              <a:t/>
            </a:r>
            <a:br>
              <a:rPr lang="en-US" altLang="zh-CN" dirty="0" smtClean="0"/>
            </a:br>
            <a:r>
              <a:rPr lang="zh-CN" altLang="en-US" dirty="0" smtClean="0"/>
              <a:t>天使玩偶</a:t>
            </a:r>
            <a:endParaRPr lang="zh-CN" altLang="en-US" dirty="0"/>
          </a:p>
        </p:txBody>
      </p:sp>
      <p:sp>
        <p:nvSpPr>
          <p:cNvPr id="3" name="内容占位符 2"/>
          <p:cNvSpPr>
            <a:spLocks noGrp="1"/>
          </p:cNvSpPr>
          <p:nvPr>
            <p:ph idx="1"/>
          </p:nvPr>
        </p:nvSpPr>
        <p:spPr/>
        <p:txBody>
          <a:bodyPr/>
          <a:lstStyle/>
          <a:p>
            <a:r>
              <a:rPr lang="en-US" altLang="zh-CN" dirty="0" smtClean="0"/>
              <a:t>k-d</a:t>
            </a:r>
            <a:r>
              <a:rPr lang="zh-CN" altLang="en-US" dirty="0" smtClean="0"/>
              <a:t>树肯定不靠谱（</a:t>
            </a:r>
            <a:r>
              <a:rPr lang="en-US" altLang="zh-CN" dirty="0" smtClean="0"/>
              <a:t>k-d</a:t>
            </a:r>
            <a:r>
              <a:rPr lang="zh-CN" altLang="en-US" dirty="0" smtClean="0"/>
              <a:t>树本来就不靠谱。。。</a:t>
            </a:r>
            <a:endParaRPr lang="en-US" altLang="zh-CN" dirty="0" smtClean="0"/>
          </a:p>
          <a:p>
            <a:r>
              <a:rPr lang="zh-CN" altLang="en-US" dirty="0" smtClean="0"/>
              <a:t>不妨考虑离线算法</a:t>
            </a:r>
            <a:endParaRPr lang="en-US" altLang="zh-CN" dirty="0" smtClean="0"/>
          </a:p>
          <a:p>
            <a:r>
              <a:rPr lang="zh-CN" altLang="en-US" dirty="0" smtClean="0"/>
              <a:t>分情况把绝对值拆开就行了，当然不需要二维数据结构，排序</a:t>
            </a:r>
            <a:r>
              <a:rPr lang="en-US" altLang="zh-CN" dirty="0" smtClean="0"/>
              <a:t>+</a:t>
            </a:r>
            <a:r>
              <a:rPr lang="zh-CN" altLang="en-US" dirty="0" smtClean="0"/>
              <a:t>树状数组就能解决问题。</a:t>
            </a:r>
            <a:endParaRPr lang="en-US" altLang="zh-CN" dirty="0" smtClean="0"/>
          </a:p>
          <a:p>
            <a:r>
              <a:rPr lang="zh-CN" altLang="en-US" dirty="0" smtClean="0"/>
              <a:t>剩下的事就是分治。</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在线转离线</a:t>
            </a:r>
            <a:r>
              <a:rPr lang="en-US" altLang="zh-CN" dirty="0" smtClean="0"/>
              <a:t/>
            </a:r>
            <a:br>
              <a:rPr lang="en-US" altLang="zh-CN" dirty="0" smtClean="0"/>
            </a:br>
            <a:r>
              <a:rPr lang="zh-CN" altLang="en-US" dirty="0" smtClean="0"/>
              <a:t>抓企鹅（张闻涛） </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只企鹅，每只在</a:t>
            </a:r>
            <a:r>
              <a:rPr lang="en-US" altLang="zh-CN" dirty="0" smtClean="0"/>
              <a:t>ti</a:t>
            </a:r>
            <a:r>
              <a:rPr lang="zh-CN" altLang="en-US" dirty="0" smtClean="0"/>
              <a:t>时出现在</a:t>
            </a:r>
            <a:r>
              <a:rPr lang="en-US" altLang="zh-CN" dirty="0" smtClean="0"/>
              <a:t>(xi,yi,zi)</a:t>
            </a:r>
            <a:r>
              <a:rPr lang="zh-CN" altLang="en-US" dirty="0" smtClean="0"/>
              <a:t>，然后就一直留着原地</a:t>
            </a:r>
            <a:endParaRPr lang="en-US" altLang="zh-CN" dirty="0" smtClean="0"/>
          </a:p>
          <a:p>
            <a:r>
              <a:rPr lang="zh-CN" altLang="en-US" dirty="0" smtClean="0"/>
              <a:t>有</a:t>
            </a:r>
            <a:r>
              <a:rPr lang="en-US" altLang="zh-CN" dirty="0" smtClean="0"/>
              <a:t>m</a:t>
            </a:r>
            <a:r>
              <a:rPr lang="zh-CN" altLang="en-US" dirty="0" smtClean="0"/>
              <a:t>个次询问，每个询问在</a:t>
            </a:r>
            <a:r>
              <a:rPr lang="en-US" altLang="zh-CN" dirty="0" smtClean="0"/>
              <a:t>qi</a:t>
            </a:r>
            <a:r>
              <a:rPr lang="zh-CN" altLang="en-US" dirty="0" smtClean="0"/>
              <a:t>时问</a:t>
            </a:r>
            <a:r>
              <a:rPr lang="en-US" altLang="zh-CN" dirty="0" smtClean="0"/>
              <a:t>(0,0,0)</a:t>
            </a:r>
            <a:r>
              <a:rPr lang="zh-CN" altLang="en-US" dirty="0" smtClean="0"/>
              <a:t>到</a:t>
            </a:r>
            <a:r>
              <a:rPr lang="en-US" altLang="zh-CN" dirty="0" smtClean="0"/>
              <a:t>(ai,bi,ci)</a:t>
            </a:r>
            <a:r>
              <a:rPr lang="zh-CN" altLang="en-US" dirty="0" smtClean="0"/>
              <a:t>这个长方体中企鹅的个数。</a:t>
            </a:r>
            <a:endParaRPr lang="en-US" altLang="zh-CN" dirty="0" smtClean="0"/>
          </a:p>
          <a:p>
            <a:r>
              <a:rPr lang="en-US" altLang="zh-CN" dirty="0" smtClean="0"/>
              <a:t>n,q&lt;=30000</a:t>
            </a:r>
          </a:p>
          <a:p>
            <a:endParaRPr lang="en-US" altLang="zh-CN" dirty="0" smtClean="0"/>
          </a:p>
          <a:p>
            <a:endParaRPr lang="en-US" altLang="zh-CN" dirty="0" smtClean="0"/>
          </a:p>
          <a:p>
            <a:endParaRPr lang="en-US" altLang="zh-CN" dirty="0" smtClean="0"/>
          </a:p>
          <a:p>
            <a:r>
              <a:rPr lang="en-US" altLang="zh-CN" dirty="0" smtClean="0"/>
              <a:t>2013</a:t>
            </a:r>
            <a:r>
              <a:rPr lang="zh-CN" altLang="en-US" dirty="0" smtClean="0"/>
              <a:t>中国国家集训队论文答辩</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B </a:t>
            </a:r>
            <a:r>
              <a:rPr lang="zh-CN" altLang="en-US" dirty="0" smtClean="0"/>
              <a:t>在线转离线</a:t>
            </a:r>
            <a:r>
              <a:rPr lang="en-US" altLang="zh-CN" dirty="0" smtClean="0"/>
              <a:t/>
            </a:r>
            <a:br>
              <a:rPr lang="en-US" altLang="zh-CN" dirty="0" smtClean="0"/>
            </a:br>
            <a:r>
              <a:rPr lang="zh-CN" altLang="en-US" dirty="0" smtClean="0"/>
              <a:t>抓企鹅（张闻涛） </a:t>
            </a:r>
            <a:endParaRPr lang="zh-CN" altLang="en-US" dirty="0"/>
          </a:p>
        </p:txBody>
      </p:sp>
      <p:sp>
        <p:nvSpPr>
          <p:cNvPr id="3" name="内容占位符 2"/>
          <p:cNvSpPr>
            <a:spLocks noGrp="1"/>
          </p:cNvSpPr>
          <p:nvPr>
            <p:ph idx="1"/>
          </p:nvPr>
        </p:nvSpPr>
        <p:spPr/>
        <p:txBody>
          <a:bodyPr/>
          <a:lstStyle/>
          <a:p>
            <a:r>
              <a:rPr lang="zh-CN" altLang="en-US" dirty="0" smtClean="0"/>
              <a:t>其实是要我们维护一个四元组</a:t>
            </a:r>
            <a:r>
              <a:rPr lang="en-US" altLang="zh-CN" dirty="0" smtClean="0"/>
              <a:t>(xi, yi, zi, ti)</a:t>
            </a:r>
            <a:r>
              <a:rPr lang="zh-CN" altLang="en-US" dirty="0" smtClean="0"/>
              <a:t>，再询问</a:t>
            </a:r>
            <a:r>
              <a:rPr lang="en-US" altLang="zh-CN" dirty="0" smtClean="0"/>
              <a:t>(0,0,0,0)</a:t>
            </a:r>
            <a:r>
              <a:rPr lang="zh-CN" altLang="en-US" dirty="0" smtClean="0"/>
              <a:t>到</a:t>
            </a:r>
            <a:r>
              <a:rPr lang="en-US" altLang="zh-CN" dirty="0" smtClean="0"/>
              <a:t>(ai,bi,ci,ti)</a:t>
            </a:r>
            <a:r>
              <a:rPr lang="zh-CN" altLang="en-US" dirty="0" smtClean="0"/>
              <a:t>中有多少点。</a:t>
            </a:r>
            <a:endParaRPr lang="en-US" altLang="zh-CN" dirty="0" smtClean="0"/>
          </a:p>
          <a:p>
            <a:r>
              <a:rPr lang="zh-CN" altLang="en-US" dirty="0" smtClean="0"/>
              <a:t>和上面的题目类似的，我们用分治</a:t>
            </a:r>
            <a:r>
              <a:rPr lang="en-US" altLang="zh-CN" dirty="0" smtClean="0"/>
              <a:t>+</a:t>
            </a:r>
            <a:r>
              <a:rPr lang="zh-CN" altLang="en-US" dirty="0" smtClean="0"/>
              <a:t>排序降维</a:t>
            </a:r>
            <a:endParaRPr lang="en-US" altLang="zh-CN" dirty="0" smtClean="0"/>
          </a:p>
          <a:p>
            <a:r>
              <a:rPr lang="zh-CN" altLang="en-US" dirty="0" smtClean="0"/>
              <a:t>之后维护树状数组套平衡树就行了。</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C </a:t>
            </a:r>
            <a:r>
              <a:rPr lang="zh-CN" altLang="en-US" dirty="0" smtClean="0"/>
              <a:t>在线转离线</a:t>
            </a:r>
            <a:r>
              <a:rPr lang="en-US" altLang="zh-CN" dirty="0" smtClean="0"/>
              <a:t/>
            </a:r>
            <a:br>
              <a:rPr lang="en-US" altLang="zh-CN" dirty="0" smtClean="0"/>
            </a:br>
            <a:r>
              <a:rPr lang="zh-CN" altLang="en-US" dirty="0" smtClean="0"/>
              <a:t>城市规划（胡渊鸣）</a:t>
            </a:r>
            <a:endParaRPr lang="zh-CN" altLang="en-US" dirty="0"/>
          </a:p>
        </p:txBody>
      </p:sp>
      <p:sp>
        <p:nvSpPr>
          <p:cNvPr id="3" name="内容占位符 2"/>
          <p:cNvSpPr>
            <a:spLocks noGrp="1"/>
          </p:cNvSpPr>
          <p:nvPr>
            <p:ph idx="1"/>
          </p:nvPr>
        </p:nvSpPr>
        <p:spPr/>
        <p:txBody>
          <a:bodyPr/>
          <a:lstStyle/>
          <a:p>
            <a:r>
              <a:rPr lang="zh-CN" altLang="en-US" dirty="0" smtClean="0"/>
              <a:t> 求</a:t>
            </a:r>
            <a:r>
              <a:rPr lang="en-US" altLang="zh-CN" dirty="0" smtClean="0"/>
              <a:t>n</a:t>
            </a:r>
            <a:r>
              <a:rPr lang="zh-CN" altLang="en-US" dirty="0" smtClean="0"/>
              <a:t>个点的简单</a:t>
            </a:r>
            <a:r>
              <a:rPr lang="en-US" altLang="zh-CN" dirty="0" smtClean="0"/>
              <a:t>(</a:t>
            </a:r>
            <a:r>
              <a:rPr lang="zh-CN" altLang="en-US" dirty="0" smtClean="0"/>
              <a:t>无重边无自环</a:t>
            </a:r>
            <a:r>
              <a:rPr lang="en-US" altLang="zh-CN" dirty="0" smtClean="0"/>
              <a:t>)</a:t>
            </a:r>
            <a:r>
              <a:rPr lang="zh-CN" altLang="en-US" dirty="0" smtClean="0"/>
              <a:t>无向连通图数目。</a:t>
            </a:r>
            <a:endParaRPr lang="en-US" altLang="zh-CN" dirty="0" smtClean="0"/>
          </a:p>
          <a:p>
            <a:r>
              <a:rPr lang="en-US" altLang="zh-CN" dirty="0" smtClean="0"/>
              <a:t>n&lt;=130000</a:t>
            </a:r>
          </a:p>
          <a:p>
            <a:r>
              <a:rPr lang="zh-CN" altLang="en-US" dirty="0" smtClean="0"/>
              <a:t>答案对</a:t>
            </a:r>
            <a:r>
              <a:rPr lang="en-US" altLang="zh-CN" dirty="0" smtClean="0"/>
              <a:t>1004535809</a:t>
            </a:r>
            <a:r>
              <a:rPr lang="zh-CN" altLang="en-US" smtClean="0"/>
              <a:t>取模</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2013</a:t>
            </a:r>
            <a:r>
              <a:rPr lang="zh-CN" altLang="en-US" dirty="0" smtClean="0"/>
              <a:t>中国国家集训队第二次作业</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C </a:t>
            </a:r>
            <a:r>
              <a:rPr lang="zh-CN" altLang="en-US" dirty="0" smtClean="0"/>
              <a:t>在线转离线</a:t>
            </a:r>
            <a:r>
              <a:rPr lang="en-US" altLang="zh-CN" dirty="0" smtClean="0"/>
              <a:t/>
            </a:r>
            <a:br>
              <a:rPr lang="en-US" altLang="zh-CN" dirty="0" smtClean="0"/>
            </a:br>
            <a:r>
              <a:rPr lang="zh-CN" altLang="en-US" dirty="0" smtClean="0"/>
              <a:t>城市规划（胡渊鸣）</a:t>
            </a:r>
            <a:endParaRPr lang="zh-CN" altLang="en-US" dirty="0"/>
          </a:p>
        </p:txBody>
      </p:sp>
      <p:sp>
        <p:nvSpPr>
          <p:cNvPr id="3" name="内容占位符 2"/>
          <p:cNvSpPr>
            <a:spLocks noGrp="1"/>
          </p:cNvSpPr>
          <p:nvPr>
            <p:ph idx="1"/>
          </p:nvPr>
        </p:nvSpPr>
        <p:spPr/>
        <p:txBody>
          <a:bodyPr/>
          <a:lstStyle/>
          <a:p>
            <a:r>
              <a:rPr lang="zh-CN" altLang="en-US" dirty="0" smtClean="0"/>
              <a:t>令</a:t>
            </a:r>
            <a:r>
              <a:rPr lang="en-US" altLang="zh-CN" dirty="0" smtClean="0"/>
              <a:t>f[i]</a:t>
            </a:r>
            <a:r>
              <a:rPr lang="zh-CN" altLang="en-US" dirty="0" smtClean="0"/>
              <a:t>表示</a:t>
            </a:r>
            <a:r>
              <a:rPr lang="en-US" altLang="zh-CN" dirty="0" smtClean="0"/>
              <a:t>i</a:t>
            </a:r>
            <a:r>
              <a:rPr lang="zh-CN" altLang="en-US" dirty="0" smtClean="0"/>
              <a:t>个点的无向连通图个数，利用补集转化思想。</a:t>
            </a:r>
            <a:endParaRPr lang="en-US" altLang="zh-CN" dirty="0" smtClean="0"/>
          </a:p>
          <a:p>
            <a:r>
              <a:rPr lang="en-US" altLang="zh-CN" dirty="0" smtClean="0"/>
              <a:t>f[i]=g[i]-</a:t>
            </a:r>
            <a:r>
              <a:rPr lang="zh-CN" altLang="en-US" dirty="0" smtClean="0"/>
              <a:t>∑</a:t>
            </a:r>
            <a:r>
              <a:rPr lang="en-US" altLang="zh-CN" dirty="0" smtClean="0"/>
              <a:t>c(i, j)*f[j]*g[i-j]</a:t>
            </a:r>
          </a:p>
          <a:p>
            <a:r>
              <a:rPr lang="en-US" altLang="zh-CN" dirty="0" smtClean="0"/>
              <a:t>g[i]</a:t>
            </a:r>
            <a:r>
              <a:rPr lang="zh-CN" altLang="en-US" dirty="0" smtClean="0"/>
              <a:t>即</a:t>
            </a:r>
            <a:r>
              <a:rPr lang="en-US" altLang="zh-CN" dirty="0" smtClean="0"/>
              <a:t>i</a:t>
            </a:r>
            <a:r>
              <a:rPr lang="zh-CN" altLang="en-US" dirty="0" smtClean="0"/>
              <a:t>个点的无向图个数，有</a:t>
            </a:r>
            <a:r>
              <a:rPr lang="en-US" altLang="zh-CN" dirty="0" smtClean="0"/>
              <a:t>g[i]=2^(i*(i-2)/2).</a:t>
            </a:r>
          </a:p>
          <a:p>
            <a:r>
              <a:rPr lang="zh-CN" altLang="en-US" dirty="0" smtClean="0"/>
              <a:t>这是一个</a:t>
            </a:r>
            <a:r>
              <a:rPr lang="en-US" altLang="zh-CN" dirty="0" smtClean="0"/>
              <a:t>n^2</a:t>
            </a:r>
            <a:r>
              <a:rPr lang="zh-CN" altLang="en-US" dirty="0" smtClean="0"/>
              <a:t>的</a:t>
            </a:r>
            <a:r>
              <a:rPr lang="en-US" altLang="zh-CN" dirty="0" smtClean="0"/>
              <a:t>dp</a:t>
            </a:r>
            <a:r>
              <a:rPr lang="zh-CN" altLang="en-US" dirty="0" smtClean="0"/>
              <a:t>，考虑用分治来优化他。</a:t>
            </a:r>
            <a:endParaRPr lang="en-US" altLang="zh-CN" dirty="0" smtClean="0"/>
          </a:p>
          <a:p>
            <a:r>
              <a:rPr lang="en-US" altLang="zh-CN" dirty="0" smtClean="0"/>
              <a:t>-&gt;f[i]=g[i] - fac(i) * </a:t>
            </a:r>
            <a:r>
              <a:rPr lang="zh-CN" altLang="en-US" dirty="0" smtClean="0"/>
              <a:t>∑</a:t>
            </a:r>
            <a:r>
              <a:rPr lang="en-US" altLang="zh-CN" dirty="0" smtClean="0"/>
              <a:t>(f[j] /fac(j)) *(g[i-j] /fac(i-j))</a:t>
            </a:r>
          </a:p>
          <a:p>
            <a:r>
              <a:rPr lang="en-US" altLang="zh-CN" dirty="0" smtClean="0"/>
              <a:t>dp</a:t>
            </a:r>
            <a:r>
              <a:rPr lang="zh-CN" altLang="en-US" dirty="0" smtClean="0"/>
              <a:t>方程被我们写成了卷积形式，就可以使用</a:t>
            </a:r>
            <a:r>
              <a:rPr lang="en-US" altLang="zh-CN" dirty="0" smtClean="0"/>
              <a:t>FFT</a:t>
            </a:r>
            <a:r>
              <a:rPr lang="zh-CN" altLang="en-US" dirty="0" smtClean="0"/>
              <a:t>辣。</a:t>
            </a:r>
            <a:endParaRPr lang="en-US" altLang="zh-CN" dirty="0" smtClean="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C </a:t>
            </a:r>
            <a:r>
              <a:rPr lang="zh-CN" altLang="en-US" dirty="0" smtClean="0"/>
              <a:t>在线转离线</a:t>
            </a:r>
            <a:r>
              <a:rPr lang="en-US" altLang="zh-CN" dirty="0" smtClean="0"/>
              <a:t/>
            </a:r>
            <a:br>
              <a:rPr lang="en-US" altLang="zh-CN" dirty="0" smtClean="0"/>
            </a:br>
            <a:r>
              <a:rPr lang="en-US" altLang="zh-CN" dirty="0" smtClean="0"/>
              <a:t>Fione</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n</a:t>
            </a:r>
            <a:r>
              <a:rPr lang="zh-CN" altLang="en-US" dirty="0" smtClean="0"/>
              <a:t>次函数</a:t>
            </a:r>
            <a:r>
              <a:rPr lang="en-US" altLang="zh-CN" dirty="0" smtClean="0"/>
              <a:t>F</a:t>
            </a:r>
            <a:r>
              <a:rPr lang="zh-CN" altLang="en-US" dirty="0" smtClean="0"/>
              <a:t>。</a:t>
            </a:r>
            <a:endParaRPr lang="en-US" altLang="zh-CN" dirty="0" smtClean="0"/>
          </a:p>
          <a:p>
            <a:r>
              <a:rPr lang="zh-CN" altLang="en-US" dirty="0" smtClean="0"/>
              <a:t>给出</a:t>
            </a:r>
            <a:r>
              <a:rPr lang="en-US" altLang="zh-CN" dirty="0" smtClean="0"/>
              <a:t>F(0),F(1),…,F(n)</a:t>
            </a:r>
            <a:r>
              <a:rPr lang="zh-CN" altLang="en-US" dirty="0" smtClean="0"/>
              <a:t>。</a:t>
            </a:r>
            <a:endParaRPr lang="en-US" altLang="zh-CN" dirty="0" smtClean="0"/>
          </a:p>
          <a:p>
            <a:r>
              <a:rPr lang="zh-CN" altLang="en-US" dirty="0" smtClean="0"/>
              <a:t>求</a:t>
            </a:r>
            <a:r>
              <a:rPr lang="en-US" altLang="zh-CN" dirty="0" smtClean="0"/>
              <a:t>F</a:t>
            </a:r>
            <a:r>
              <a:rPr lang="zh-CN" altLang="en-US" dirty="0" smtClean="0"/>
              <a:t>的各项系数。</a:t>
            </a:r>
            <a:endParaRPr lang="en-US" altLang="zh-CN" dirty="0" smtClean="0"/>
          </a:p>
          <a:p>
            <a:r>
              <a:rPr lang="en-US" altLang="zh-CN" dirty="0" smtClean="0"/>
              <a:t>n&lt;=10^5</a:t>
            </a:r>
          </a:p>
          <a:p>
            <a:endParaRPr lang="en-US" altLang="zh-CN" dirty="0" smtClean="0"/>
          </a:p>
          <a:p>
            <a:endParaRPr lang="en-US" altLang="zh-CN" dirty="0" smtClean="0"/>
          </a:p>
          <a:p>
            <a:endParaRPr lang="en-US" altLang="zh-CN" dirty="0" smtClean="0"/>
          </a:p>
          <a:p>
            <a:r>
              <a:rPr lang="zh-CN" altLang="en-US" dirty="0" smtClean="0"/>
              <a:t>经典问题</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C </a:t>
            </a:r>
            <a:r>
              <a:rPr lang="zh-CN" altLang="en-US" dirty="0" smtClean="0"/>
              <a:t>在线转离线</a:t>
            </a:r>
            <a:r>
              <a:rPr lang="en-US" altLang="zh-CN" dirty="0" smtClean="0"/>
              <a:t/>
            </a:r>
            <a:br>
              <a:rPr lang="en-US" altLang="zh-CN" dirty="0" smtClean="0"/>
            </a:br>
            <a:r>
              <a:rPr lang="en-US" altLang="zh-CN" dirty="0" smtClean="0"/>
              <a:t>Fione</a:t>
            </a:r>
            <a:endParaRPr lang="zh-CN" altLang="en-US" dirty="0"/>
          </a:p>
        </p:txBody>
      </p:sp>
      <p:sp>
        <p:nvSpPr>
          <p:cNvPr id="3" name="内容占位符 2"/>
          <p:cNvSpPr>
            <a:spLocks noGrp="1"/>
          </p:cNvSpPr>
          <p:nvPr>
            <p:ph idx="1"/>
          </p:nvPr>
        </p:nvSpPr>
        <p:spPr/>
        <p:txBody>
          <a:bodyPr/>
          <a:lstStyle/>
          <a:p>
            <a:r>
              <a:rPr lang="en-US" altLang="zh-CN" dirty="0" smtClean="0"/>
              <a:t>n^3</a:t>
            </a:r>
            <a:r>
              <a:rPr lang="zh-CN" altLang="en-US" dirty="0" smtClean="0"/>
              <a:t>可以暴力解方程。</a:t>
            </a:r>
            <a:endParaRPr lang="en-US" altLang="zh-CN" dirty="0" smtClean="0"/>
          </a:p>
          <a:p>
            <a:r>
              <a:rPr lang="zh-CN" altLang="en-US" dirty="0" smtClean="0"/>
              <a:t>考虑插值：</a:t>
            </a:r>
            <a:r>
              <a:rPr lang="en-US" altLang="zh-CN" dirty="0" smtClean="0"/>
              <a:t>F(x)=∑F(k)*(∏(x-j)|j!=k)/(∏(k-j)|j!=k)</a:t>
            </a:r>
          </a:p>
          <a:p>
            <a:r>
              <a:rPr lang="zh-CN" altLang="en-US" dirty="0" smtClean="0"/>
              <a:t>直接展开还是</a:t>
            </a:r>
            <a:r>
              <a:rPr lang="en-US" altLang="zh-CN" dirty="0" smtClean="0"/>
              <a:t>n^3</a:t>
            </a:r>
            <a:r>
              <a:rPr lang="zh-CN" altLang="en-US" dirty="0" smtClean="0"/>
              <a:t>的</a:t>
            </a:r>
            <a:endParaRPr lang="en-US" altLang="zh-CN" dirty="0" smtClean="0"/>
          </a:p>
          <a:p>
            <a:r>
              <a:rPr lang="zh-CN" altLang="en-US" dirty="0" smtClean="0"/>
              <a:t>不妨将</a:t>
            </a:r>
            <a:r>
              <a:rPr lang="en-US" altLang="zh-CN" dirty="0" smtClean="0"/>
              <a:t>F(x)</a:t>
            </a:r>
            <a:r>
              <a:rPr lang="zh-CN" altLang="en-US" dirty="0" smtClean="0"/>
              <a:t>看做∑</a:t>
            </a:r>
            <a:r>
              <a:rPr lang="en-US" altLang="zh-CN" dirty="0" smtClean="0"/>
              <a:t>F(k)*A(k)/B(k)</a:t>
            </a:r>
            <a:r>
              <a:rPr lang="zh-CN" altLang="en-US" dirty="0" smtClean="0"/>
              <a:t>，可以发现</a:t>
            </a:r>
            <a:r>
              <a:rPr lang="en-US" altLang="zh-CN" dirty="0" smtClean="0"/>
              <a:t>A(k)=(∏(x-j))/(x-k)</a:t>
            </a:r>
            <a:r>
              <a:rPr lang="zh-CN" altLang="en-US" dirty="0" smtClean="0"/>
              <a:t>。</a:t>
            </a:r>
            <a:endParaRPr lang="en-US" altLang="zh-CN" dirty="0" smtClean="0"/>
          </a:p>
          <a:p>
            <a:r>
              <a:rPr lang="zh-CN" altLang="en-US" dirty="0" smtClean="0"/>
              <a:t>用分治来算就很简单了。</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C </a:t>
            </a:r>
            <a:r>
              <a:rPr lang="zh-CN" altLang="en-US" dirty="0" smtClean="0"/>
              <a:t>在线转离线</a:t>
            </a:r>
            <a:r>
              <a:rPr lang="en-US" altLang="zh-CN" dirty="0" smtClean="0"/>
              <a:t/>
            </a:r>
            <a:br>
              <a:rPr lang="en-US" altLang="zh-CN" dirty="0" smtClean="0"/>
            </a:br>
            <a:r>
              <a:rPr lang="en-US" altLang="zh-CN" dirty="0" smtClean="0"/>
              <a:t>Eris</a:t>
            </a:r>
            <a:endParaRPr lang="zh-CN" altLang="en-US" dirty="0"/>
          </a:p>
        </p:txBody>
      </p:sp>
      <p:sp>
        <p:nvSpPr>
          <p:cNvPr id="3" name="内容占位符 2"/>
          <p:cNvSpPr>
            <a:spLocks noGrp="1"/>
          </p:cNvSpPr>
          <p:nvPr>
            <p:ph idx="1"/>
          </p:nvPr>
        </p:nvSpPr>
        <p:spPr/>
        <p:txBody>
          <a:bodyPr/>
          <a:lstStyle/>
          <a:p>
            <a:r>
              <a:rPr lang="en-US" altLang="zh-CN" dirty="0" smtClean="0"/>
              <a:t>f[i][j]=f[i-1][j-1]*i+f[i-1][j]</a:t>
            </a:r>
          </a:p>
          <a:p>
            <a:r>
              <a:rPr lang="en-US" altLang="zh-CN" dirty="0" smtClean="0"/>
              <a:t>f[0][0]=1</a:t>
            </a:r>
          </a:p>
          <a:p>
            <a:r>
              <a:rPr lang="zh-CN" altLang="en-US" dirty="0" smtClean="0"/>
              <a:t>求</a:t>
            </a:r>
            <a:r>
              <a:rPr lang="en-US" altLang="zh-CN" dirty="0" smtClean="0"/>
              <a:t>f[n]</a:t>
            </a:r>
            <a:r>
              <a:rPr lang="zh-CN" altLang="en-US" dirty="0" smtClean="0"/>
              <a:t>的每一项。</a:t>
            </a:r>
            <a:endParaRPr lang="en-US" altLang="zh-CN" dirty="0" smtClean="0"/>
          </a:p>
          <a:p>
            <a:r>
              <a:rPr lang="en-US" altLang="zh-CN" dirty="0" smtClean="0"/>
              <a:t>n&lt;=10^5</a:t>
            </a:r>
          </a:p>
          <a:p>
            <a:endParaRPr lang="en-US" altLang="zh-CN" dirty="0" smtClean="0"/>
          </a:p>
          <a:p>
            <a:endParaRPr lang="en-US" altLang="zh-CN" dirty="0" smtClean="0"/>
          </a:p>
          <a:p>
            <a:endParaRPr lang="en-US" altLang="zh-CN" dirty="0" smtClean="0"/>
          </a:p>
          <a:p>
            <a:r>
              <a:rPr lang="zh-CN" altLang="en-US" dirty="0" smtClean="0"/>
              <a:t>窝</a:t>
            </a:r>
            <a:r>
              <a:rPr lang="en-US" altLang="zh-CN" dirty="0" smtClean="0"/>
              <a:t>YY</a:t>
            </a:r>
            <a:r>
              <a:rPr lang="zh-CN" altLang="en-US" dirty="0" smtClean="0"/>
              <a:t>的。</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zh-CN" altLang="en-US" dirty="0" smtClean="0"/>
              <a:t>友好点</a:t>
            </a:r>
            <a:endParaRPr lang="zh-CN" altLang="en-US" dirty="0"/>
          </a:p>
        </p:txBody>
      </p:sp>
      <p:sp>
        <p:nvSpPr>
          <p:cNvPr id="3" name="内容占位符 2"/>
          <p:cNvSpPr>
            <a:spLocks noGrp="1"/>
          </p:cNvSpPr>
          <p:nvPr>
            <p:ph idx="1"/>
          </p:nvPr>
        </p:nvSpPr>
        <p:spPr/>
        <p:txBody>
          <a:bodyPr/>
          <a:lstStyle/>
          <a:p>
            <a:r>
              <a:rPr lang="zh-CN" altLang="en-US" dirty="0" smtClean="0"/>
              <a:t>平面上有</a:t>
            </a:r>
            <a:r>
              <a:rPr lang="en-US" altLang="zh-CN" dirty="0" smtClean="0"/>
              <a:t>n</a:t>
            </a:r>
            <a:r>
              <a:rPr lang="zh-CN" altLang="en-US" dirty="0" smtClean="0"/>
              <a:t>个不同的点。</a:t>
            </a:r>
            <a:endParaRPr lang="en-US" altLang="zh-CN" dirty="0" smtClean="0"/>
          </a:p>
          <a:p>
            <a:r>
              <a:rPr lang="zh-CN" altLang="en-US" dirty="0" smtClean="0"/>
              <a:t>如果一个矩形只包含（包括边界）这两个点，则称其为友好点。</a:t>
            </a:r>
          </a:p>
          <a:p>
            <a:r>
              <a:rPr lang="zh-CN" altLang="en-US" dirty="0" smtClean="0"/>
              <a:t>求有多少对友好点。</a:t>
            </a:r>
            <a:endParaRPr lang="en-US" altLang="zh-CN" dirty="0" smtClean="0"/>
          </a:p>
          <a:p>
            <a:r>
              <a:rPr lang="en-US" altLang="zh-CN" dirty="0" smtClean="0"/>
              <a:t>n&lt;=10^5</a:t>
            </a:r>
          </a:p>
          <a:p>
            <a:endParaRPr lang="en-US" altLang="zh-CN" dirty="0" smtClean="0"/>
          </a:p>
          <a:p>
            <a:endParaRPr lang="en-US" altLang="zh-CN" dirty="0" smtClean="0"/>
          </a:p>
          <a:p>
            <a:endParaRPr lang="en-US" altLang="zh-CN" dirty="0" smtClean="0"/>
          </a:p>
          <a:p>
            <a:r>
              <a:rPr lang="zh-CN" altLang="en-US" dirty="0" smtClean="0"/>
              <a:t>经典问题</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C </a:t>
            </a:r>
            <a:r>
              <a:rPr lang="zh-CN" altLang="en-US" dirty="0" smtClean="0"/>
              <a:t>在线转离线</a:t>
            </a:r>
            <a:r>
              <a:rPr lang="en-US" altLang="zh-CN" dirty="0" smtClean="0"/>
              <a:t/>
            </a:r>
            <a:br>
              <a:rPr lang="en-US" altLang="zh-CN" dirty="0" smtClean="0"/>
            </a:br>
            <a:r>
              <a:rPr lang="en-US" altLang="zh-CN" dirty="0" smtClean="0"/>
              <a:t>Eris</a:t>
            </a:r>
            <a:endParaRPr lang="zh-CN" altLang="en-US" dirty="0"/>
          </a:p>
        </p:txBody>
      </p:sp>
      <p:sp>
        <p:nvSpPr>
          <p:cNvPr id="3" name="内容占位符 2"/>
          <p:cNvSpPr>
            <a:spLocks noGrp="1"/>
          </p:cNvSpPr>
          <p:nvPr>
            <p:ph idx="1"/>
          </p:nvPr>
        </p:nvSpPr>
        <p:spPr/>
        <p:txBody>
          <a:bodyPr/>
          <a:lstStyle/>
          <a:p>
            <a:r>
              <a:rPr lang="zh-CN" altLang="en-US" dirty="0" smtClean="0"/>
              <a:t>如果将</a:t>
            </a:r>
            <a:r>
              <a:rPr lang="en-US" altLang="zh-CN" dirty="0" smtClean="0"/>
              <a:t>f[i]</a:t>
            </a:r>
            <a:r>
              <a:rPr lang="zh-CN" altLang="en-US" dirty="0" smtClean="0"/>
              <a:t>看做一个</a:t>
            </a:r>
            <a:r>
              <a:rPr lang="en-US" altLang="zh-CN" dirty="0" smtClean="0"/>
              <a:t>i</a:t>
            </a:r>
            <a:r>
              <a:rPr lang="zh-CN" altLang="en-US" dirty="0" smtClean="0"/>
              <a:t>次多项式。</a:t>
            </a:r>
            <a:endParaRPr lang="en-US" altLang="zh-CN" dirty="0" smtClean="0"/>
          </a:p>
          <a:p>
            <a:r>
              <a:rPr lang="zh-CN" altLang="en-US" dirty="0" smtClean="0"/>
              <a:t>考虑从</a:t>
            </a:r>
            <a:r>
              <a:rPr lang="en-US" altLang="zh-CN" dirty="0" smtClean="0"/>
              <a:t>f[i] -&gt; f[i+1]</a:t>
            </a:r>
            <a:r>
              <a:rPr lang="zh-CN" altLang="en-US" dirty="0" smtClean="0"/>
              <a:t>，实际有：</a:t>
            </a:r>
            <a:endParaRPr lang="en-US" altLang="zh-CN" dirty="0" smtClean="0"/>
          </a:p>
          <a:p>
            <a:r>
              <a:rPr lang="en-US" altLang="zh-CN" dirty="0" smtClean="0"/>
              <a:t>f[i+1]=f[i]*(x+i)</a:t>
            </a:r>
          </a:p>
          <a:p>
            <a:r>
              <a:rPr lang="zh-CN" altLang="en-US" dirty="0" smtClean="0"/>
              <a:t>那么</a:t>
            </a:r>
            <a:r>
              <a:rPr lang="en-US" altLang="zh-CN" dirty="0" smtClean="0"/>
              <a:t>f[n]=(x+1)*(x+2)*…*(x+n)</a:t>
            </a:r>
          </a:p>
          <a:p>
            <a:r>
              <a:rPr lang="zh-CN" altLang="en-US" dirty="0" smtClean="0"/>
              <a:t>用分治</a:t>
            </a:r>
            <a:r>
              <a:rPr lang="en-US" altLang="zh-CN" dirty="0" smtClean="0"/>
              <a:t>+FFT</a:t>
            </a:r>
            <a:r>
              <a:rPr lang="zh-CN" altLang="en-US" dirty="0" smtClean="0"/>
              <a:t>计算后面那个多项式即可。</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D </a:t>
            </a:r>
            <a:r>
              <a:rPr lang="zh-CN" altLang="en-US" dirty="0" smtClean="0"/>
              <a:t>在线转离线</a:t>
            </a:r>
            <a:r>
              <a:rPr lang="en-US" altLang="zh-CN" dirty="0" smtClean="0"/>
              <a:t/>
            </a:r>
            <a:br>
              <a:rPr lang="en-US" altLang="zh-CN" dirty="0" smtClean="0"/>
            </a:br>
            <a:r>
              <a:rPr lang="zh-CN" altLang="en-US" dirty="0" smtClean="0"/>
              <a:t>紫荆花之恋</a:t>
            </a:r>
            <a:endParaRPr lang="zh-CN" altLang="en-US" dirty="0"/>
          </a:p>
        </p:txBody>
      </p:sp>
      <p:sp>
        <p:nvSpPr>
          <p:cNvPr id="3" name="内容占位符 2"/>
          <p:cNvSpPr>
            <a:spLocks noGrp="1"/>
          </p:cNvSpPr>
          <p:nvPr>
            <p:ph idx="1"/>
          </p:nvPr>
        </p:nvSpPr>
        <p:spPr/>
        <p:txBody>
          <a:bodyPr/>
          <a:lstStyle/>
          <a:p>
            <a:r>
              <a:rPr lang="zh-CN" altLang="en-US" dirty="0" smtClean="0"/>
              <a:t>给出一个初始只有</a:t>
            </a:r>
            <a:r>
              <a:rPr lang="en-US" altLang="zh-CN" dirty="0" smtClean="0"/>
              <a:t>1</a:t>
            </a:r>
            <a:r>
              <a:rPr lang="zh-CN" altLang="en-US" dirty="0" smtClean="0"/>
              <a:t>个点的带权树。</a:t>
            </a:r>
            <a:endParaRPr lang="en-US" altLang="zh-CN" dirty="0" smtClean="0"/>
          </a:p>
          <a:p>
            <a:r>
              <a:rPr lang="zh-CN" altLang="en-US" dirty="0" smtClean="0"/>
              <a:t>每个点有个范围</a:t>
            </a:r>
            <a:r>
              <a:rPr lang="en-US" altLang="zh-CN" dirty="0" smtClean="0"/>
              <a:t>Ri</a:t>
            </a:r>
            <a:r>
              <a:rPr lang="zh-CN" altLang="en-US" dirty="0" smtClean="0"/>
              <a:t>，如果两个点满足</a:t>
            </a:r>
            <a:r>
              <a:rPr lang="en-US" altLang="zh-CN" dirty="0" smtClean="0"/>
              <a:t>Dis(i,j)&lt;=Ri+Rj</a:t>
            </a:r>
            <a:r>
              <a:rPr lang="zh-CN" altLang="en-US" dirty="0" smtClean="0"/>
              <a:t>，则他们是朋友。</a:t>
            </a:r>
            <a:endParaRPr lang="en-US" altLang="zh-CN" dirty="0" smtClean="0"/>
          </a:p>
          <a:p>
            <a:r>
              <a:rPr lang="zh-CN" altLang="en-US" dirty="0" smtClean="0"/>
              <a:t>每次可以添加</a:t>
            </a:r>
            <a:r>
              <a:rPr lang="en-US" altLang="zh-CN" dirty="0" smtClean="0"/>
              <a:t>1</a:t>
            </a:r>
            <a:r>
              <a:rPr lang="zh-CN" altLang="en-US" dirty="0" smtClean="0"/>
              <a:t>个叶节点，并询问此时树中有多少朋友。</a:t>
            </a:r>
            <a:endParaRPr lang="en-US" altLang="zh-CN" dirty="0" smtClean="0"/>
          </a:p>
          <a:p>
            <a:r>
              <a:rPr lang="en-US" altLang="zh-CN" dirty="0" smtClean="0"/>
              <a:t>n&lt;=10^5   </a:t>
            </a:r>
            <a:r>
              <a:rPr lang="zh-CN" altLang="en-US" dirty="0" smtClean="0"/>
              <a:t>强制在线。</a:t>
            </a:r>
            <a:endParaRPr lang="en-US" altLang="zh-CN" dirty="0" smtClean="0"/>
          </a:p>
          <a:p>
            <a:endParaRPr lang="en-US" altLang="zh-CN" dirty="0" smtClean="0"/>
          </a:p>
          <a:p>
            <a:endParaRPr lang="en-US" altLang="zh-CN" dirty="0" smtClean="0"/>
          </a:p>
          <a:p>
            <a:endParaRPr lang="en-US" altLang="zh-CN" dirty="0" smtClean="0"/>
          </a:p>
          <a:p>
            <a:r>
              <a:rPr lang="en-US" altLang="zh-CN" dirty="0" smtClean="0"/>
              <a:t>WC 2014</a:t>
            </a:r>
          </a:p>
          <a:p>
            <a:endParaRPr lang="zh-CN" altLang="en-US" dirty="0" smtClean="0"/>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D </a:t>
            </a:r>
            <a:r>
              <a:rPr lang="zh-CN" altLang="en-US" dirty="0" smtClean="0"/>
              <a:t>在线转离线</a:t>
            </a:r>
            <a:r>
              <a:rPr lang="en-US" altLang="zh-CN" dirty="0" smtClean="0"/>
              <a:t/>
            </a:r>
            <a:br>
              <a:rPr lang="en-US" altLang="zh-CN" dirty="0" smtClean="0"/>
            </a:br>
            <a:r>
              <a:rPr lang="zh-CN" altLang="en-US" dirty="0" smtClean="0"/>
              <a:t>紫荆花之恋</a:t>
            </a:r>
            <a:endParaRPr lang="zh-CN" altLang="en-US" dirty="0"/>
          </a:p>
        </p:txBody>
      </p:sp>
      <p:sp>
        <p:nvSpPr>
          <p:cNvPr id="3" name="内容占位符 2"/>
          <p:cNvSpPr>
            <a:spLocks noGrp="1"/>
          </p:cNvSpPr>
          <p:nvPr>
            <p:ph idx="1"/>
          </p:nvPr>
        </p:nvSpPr>
        <p:spPr/>
        <p:txBody>
          <a:bodyPr/>
          <a:lstStyle/>
          <a:p>
            <a:r>
              <a:rPr lang="zh-CN" altLang="en-US" dirty="0" smtClean="0"/>
              <a:t>考虑分治，但是姿势比较特殊。</a:t>
            </a:r>
            <a:endParaRPr lang="en-US" altLang="zh-CN" dirty="0" smtClean="0"/>
          </a:p>
          <a:p>
            <a:r>
              <a:rPr lang="zh-CN" altLang="en-US" dirty="0" smtClean="0"/>
              <a:t>考虑当一个分治区间满的时候，将两个子区间删除，重新建立这个区间。</a:t>
            </a:r>
            <a:endParaRPr lang="en-US" altLang="zh-CN" dirty="0" smtClean="0"/>
          </a:p>
          <a:p>
            <a:r>
              <a:rPr lang="zh-CN" altLang="en-US" dirty="0" smtClean="0"/>
              <a:t>对每个区间建立虚树并且维护虚树的树分治结构。</a:t>
            </a:r>
            <a:endParaRPr lang="en-US" altLang="zh-CN" dirty="0" smtClean="0"/>
          </a:p>
          <a:p>
            <a:r>
              <a:rPr lang="zh-CN" altLang="en-US" dirty="0" smtClean="0"/>
              <a:t>新加入一个点就将该合并的区间合并，在其他区间里进行查询。</a:t>
            </a:r>
            <a:endParaRPr lang="en-US" altLang="zh-CN" dirty="0" smtClean="0"/>
          </a:p>
          <a:p>
            <a:r>
              <a:rPr lang="zh-CN" altLang="en-US" dirty="0" smtClean="0"/>
              <a:t>理论上复杂度和陈老师一样，并且更靠谱（替罪羊树的平衡因子太奇怪）</a:t>
            </a:r>
            <a:endParaRPr lang="en-US" altLang="zh-CN" dirty="0" smtClean="0"/>
          </a:p>
          <a:p>
            <a:r>
              <a:rPr lang="zh-CN" altLang="en-US" dirty="0" smtClean="0"/>
              <a:t>写起来估计非常鬼畜。</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D </a:t>
            </a:r>
            <a:r>
              <a:rPr lang="zh-CN" altLang="en-US" dirty="0" smtClean="0"/>
              <a:t>在线转离线</a:t>
            </a:r>
            <a:r>
              <a:rPr lang="en-US" altLang="zh-CN" dirty="0" smtClean="0"/>
              <a:t/>
            </a:r>
            <a:br>
              <a:rPr lang="en-US" altLang="zh-CN" dirty="0" smtClean="0"/>
            </a:br>
            <a:r>
              <a:rPr lang="zh-CN" altLang="en-US" dirty="0" smtClean="0"/>
              <a:t>向量集</a:t>
            </a:r>
            <a:endParaRPr lang="zh-CN" altLang="en-US" dirty="0"/>
          </a:p>
        </p:txBody>
      </p:sp>
      <p:sp>
        <p:nvSpPr>
          <p:cNvPr id="3" name="内容占位符 2"/>
          <p:cNvSpPr>
            <a:spLocks noGrp="1"/>
          </p:cNvSpPr>
          <p:nvPr>
            <p:ph idx="1"/>
          </p:nvPr>
        </p:nvSpPr>
        <p:spPr/>
        <p:txBody>
          <a:bodyPr/>
          <a:lstStyle/>
          <a:p>
            <a:r>
              <a:rPr lang="zh-CN" altLang="en-US" dirty="0" smtClean="0"/>
              <a:t>维护一个向量集合，在线支持以下操作：</a:t>
            </a:r>
            <a:endParaRPr lang="en-US" altLang="zh-CN" dirty="0" smtClean="0"/>
          </a:p>
          <a:p>
            <a:r>
              <a:rPr lang="en-US" altLang="zh-CN" dirty="0" smtClean="0"/>
              <a:t>1.</a:t>
            </a:r>
            <a:r>
              <a:rPr lang="zh-CN" altLang="en-US" dirty="0" smtClean="0"/>
              <a:t>加入一个向量</a:t>
            </a:r>
            <a:r>
              <a:rPr lang="en-US" altLang="zh-CN" dirty="0" smtClean="0"/>
              <a:t>(x,y)</a:t>
            </a:r>
          </a:p>
          <a:p>
            <a:r>
              <a:rPr lang="en-US" altLang="zh-CN" dirty="0" smtClean="0"/>
              <a:t>2.</a:t>
            </a:r>
            <a:r>
              <a:rPr lang="zh-CN" altLang="en-US" dirty="0" smtClean="0"/>
              <a:t>询问加入的第</a:t>
            </a:r>
            <a:r>
              <a:rPr lang="en-US" altLang="zh-CN" dirty="0" smtClean="0"/>
              <a:t>L</a:t>
            </a:r>
            <a:r>
              <a:rPr lang="zh-CN" altLang="en-US" dirty="0" smtClean="0"/>
              <a:t>个到第</a:t>
            </a:r>
            <a:r>
              <a:rPr lang="en-US" altLang="zh-CN" dirty="0" smtClean="0"/>
              <a:t>R</a:t>
            </a:r>
            <a:r>
              <a:rPr lang="zh-CN" altLang="en-US" dirty="0" smtClean="0"/>
              <a:t>个向量中与</a:t>
            </a:r>
            <a:r>
              <a:rPr lang="en-US" altLang="zh-CN" dirty="0" smtClean="0"/>
              <a:t>(a,b)</a:t>
            </a:r>
            <a:r>
              <a:rPr lang="zh-CN" altLang="en-US" dirty="0" smtClean="0"/>
              <a:t>点积最大值。</a:t>
            </a:r>
            <a:endParaRPr lang="en-US" altLang="zh-CN" dirty="0" smtClean="0"/>
          </a:p>
          <a:p>
            <a:r>
              <a:rPr lang="zh-CN" altLang="en-US" dirty="0" smtClean="0"/>
              <a:t>强制在线。</a:t>
            </a:r>
            <a:endParaRPr lang="en-US" altLang="zh-CN" dirty="0" smtClean="0"/>
          </a:p>
          <a:p>
            <a:r>
              <a:rPr lang="en-US" altLang="zh-CN" dirty="0" smtClean="0"/>
              <a:t>n&lt;= 4*10^5</a:t>
            </a:r>
          </a:p>
          <a:p>
            <a:endParaRPr lang="en-US" altLang="zh-CN" dirty="0" smtClean="0"/>
          </a:p>
          <a:p>
            <a:endParaRPr lang="en-US" altLang="zh-CN" dirty="0" smtClean="0"/>
          </a:p>
          <a:p>
            <a:r>
              <a:rPr lang="en-US" altLang="zh-CN" dirty="0" smtClean="0"/>
              <a:t>SDOI2014</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D </a:t>
            </a:r>
            <a:r>
              <a:rPr lang="zh-CN" altLang="en-US" dirty="0" smtClean="0"/>
              <a:t>在线转离线</a:t>
            </a:r>
            <a:r>
              <a:rPr lang="en-US" altLang="zh-CN" dirty="0" smtClean="0"/>
              <a:t/>
            </a:r>
            <a:br>
              <a:rPr lang="en-US" altLang="zh-CN" dirty="0" smtClean="0"/>
            </a:br>
            <a:r>
              <a:rPr lang="zh-CN" altLang="en-US" dirty="0" smtClean="0"/>
              <a:t>向量集</a:t>
            </a:r>
            <a:endParaRPr lang="zh-CN" altLang="en-US" dirty="0"/>
          </a:p>
        </p:txBody>
      </p:sp>
      <p:sp>
        <p:nvSpPr>
          <p:cNvPr id="3" name="内容占位符 2"/>
          <p:cNvSpPr>
            <a:spLocks noGrp="1"/>
          </p:cNvSpPr>
          <p:nvPr>
            <p:ph idx="1"/>
          </p:nvPr>
        </p:nvSpPr>
        <p:spPr/>
        <p:txBody>
          <a:bodyPr/>
          <a:lstStyle/>
          <a:p>
            <a:r>
              <a:rPr lang="zh-CN" altLang="en-US" dirty="0" smtClean="0"/>
              <a:t>和刚刚嘴巴的题差不多，也是</a:t>
            </a:r>
            <a:r>
              <a:rPr lang="en-US" altLang="zh-CN" dirty="0" smtClean="0"/>
              <a:t>BFS</a:t>
            </a:r>
            <a:r>
              <a:rPr lang="zh-CN" altLang="en-US" dirty="0" smtClean="0"/>
              <a:t>似的分治。</a:t>
            </a:r>
            <a:endParaRPr lang="en-US" altLang="zh-CN" dirty="0" smtClean="0"/>
          </a:p>
          <a:p>
            <a:r>
              <a:rPr lang="zh-CN" altLang="en-US" dirty="0" smtClean="0"/>
              <a:t>只不过这里需要保留所有的分治结构。</a:t>
            </a:r>
            <a:endParaRPr lang="en-US" altLang="zh-CN" dirty="0" smtClean="0"/>
          </a:p>
          <a:p>
            <a:r>
              <a:rPr lang="zh-CN" altLang="en-US" dirty="0" smtClean="0"/>
              <a:t>查询的时候查询</a:t>
            </a:r>
            <a:r>
              <a:rPr lang="en-US" altLang="zh-CN" dirty="0" smtClean="0"/>
              <a:t>logn</a:t>
            </a:r>
            <a:r>
              <a:rPr lang="zh-CN" altLang="en-US" dirty="0" smtClean="0"/>
              <a:t>个分治结构就行了。。。</a:t>
            </a:r>
            <a:endParaRPr lang="en-US" altLang="zh-CN" dirty="0" smtClean="0"/>
          </a:p>
          <a:p>
            <a:endParaRPr lang="en-US" altLang="zh-CN" dirty="0" smtClean="0"/>
          </a:p>
          <a:p>
            <a:endParaRPr lang="en-US" altLang="zh-CN" dirty="0" smtClean="0"/>
          </a:p>
          <a:p>
            <a:r>
              <a:rPr lang="zh-CN" altLang="en-US" dirty="0" smtClean="0"/>
              <a:t>然而你会发现。。。</a:t>
            </a:r>
            <a:endParaRPr lang="en-US" altLang="zh-CN" dirty="0" smtClean="0"/>
          </a:p>
          <a:p>
            <a:r>
              <a:rPr lang="zh-CN" altLang="en-US" dirty="0" smtClean="0"/>
              <a:t>这就是线段树。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a:t>
            </a:r>
            <a:endParaRPr lang="zh-CN" altLang="en-US" dirty="0"/>
          </a:p>
        </p:txBody>
      </p:sp>
      <p:sp>
        <p:nvSpPr>
          <p:cNvPr id="3" name="内容占位符 2"/>
          <p:cNvSpPr>
            <a:spLocks noGrp="1"/>
          </p:cNvSpPr>
          <p:nvPr>
            <p:ph idx="1"/>
          </p:nvPr>
        </p:nvSpPr>
        <p:spPr/>
        <p:txBody>
          <a:bodyPr/>
          <a:lstStyle/>
          <a:p>
            <a:r>
              <a:rPr lang="zh-CN" altLang="en-US" dirty="0" smtClean="0"/>
              <a:t>本质上其实还是一维点对问题</a:t>
            </a:r>
            <a:endParaRPr lang="en-US" altLang="zh-CN" dirty="0" smtClean="0"/>
          </a:p>
          <a:p>
            <a:r>
              <a:rPr lang="zh-CN" altLang="en-US" dirty="0" smtClean="0"/>
              <a:t>处理方法大概是分治之后对左边的点建立数据结构方便右边的询问进行查询。</a:t>
            </a:r>
            <a:r>
              <a:rPr lang="en-US" altLang="zh-CN" dirty="0" smtClean="0"/>
              <a:t>(a)</a:t>
            </a:r>
          </a:p>
          <a:p>
            <a:r>
              <a:rPr lang="zh-CN" altLang="en-US" dirty="0" smtClean="0"/>
              <a:t>需要满足的条件是：修改操作互不影响（或者是操作可加</a:t>
            </a:r>
            <a:endParaRPr lang="en-US" altLang="zh-CN" dirty="0" smtClean="0"/>
          </a:p>
          <a:p>
            <a:r>
              <a:rPr lang="zh-CN" altLang="en-US" dirty="0" smtClean="0"/>
              <a:t>如果在</a:t>
            </a:r>
            <a:r>
              <a:rPr lang="en-US" altLang="zh-CN" dirty="0" smtClean="0"/>
              <a:t>(a)</a:t>
            </a:r>
            <a:r>
              <a:rPr lang="zh-CN" altLang="en-US" dirty="0" smtClean="0"/>
              <a:t>过程中询问可以不必离线，那么可以存储下分治结构以支持强制在线，此时整个结构</a:t>
            </a:r>
            <a:endParaRPr lang="en-US" altLang="zh-CN" dirty="0" smtClean="0"/>
          </a:p>
          <a:p>
            <a:r>
              <a:rPr lang="zh-CN" altLang="en-US" dirty="0" smtClean="0"/>
              <a:t>于是很多“数据结构”题都能这么做了</a:t>
            </a:r>
            <a:endParaRPr lang="en-US" altLang="zh-CN" dirty="0" smtClean="0"/>
          </a:p>
          <a:p>
            <a:r>
              <a:rPr lang="zh-CN" altLang="en-US" dirty="0" smtClean="0"/>
              <a:t>具体可以参见</a:t>
            </a:r>
            <a:r>
              <a:rPr lang="en-US" altLang="zh-CN" dirty="0" smtClean="0"/>
              <a:t>sillycross</a:t>
            </a:r>
            <a:r>
              <a:rPr lang="zh-CN" altLang="en-US" dirty="0" smtClean="0"/>
              <a:t>的集训队论文</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可删除</a:t>
            </a:r>
            <a:r>
              <a:rPr lang="en-US" altLang="zh-CN" dirty="0" smtClean="0"/>
              <a:t/>
            </a:r>
            <a:br>
              <a:rPr lang="en-US" altLang="zh-CN" dirty="0" smtClean="0"/>
            </a:br>
            <a:r>
              <a:rPr lang="zh-CN" altLang="en-US" dirty="0" smtClean="0"/>
              <a:t>动态图问题</a:t>
            </a:r>
            <a:endParaRPr lang="zh-CN" altLang="en-US" dirty="0"/>
          </a:p>
        </p:txBody>
      </p:sp>
      <p:sp>
        <p:nvSpPr>
          <p:cNvPr id="3" name="内容占位符 2"/>
          <p:cNvSpPr>
            <a:spLocks noGrp="1"/>
          </p:cNvSpPr>
          <p:nvPr>
            <p:ph idx="1"/>
          </p:nvPr>
        </p:nvSpPr>
        <p:spPr/>
        <p:txBody>
          <a:bodyPr/>
          <a:lstStyle/>
          <a:p>
            <a:r>
              <a:rPr lang="zh-CN" altLang="en-US" dirty="0" smtClean="0"/>
              <a:t>给出一张</a:t>
            </a:r>
            <a:r>
              <a:rPr lang="en-US" altLang="zh-CN" dirty="0" smtClean="0"/>
              <a:t>n</a:t>
            </a:r>
            <a:r>
              <a:rPr lang="zh-CN" altLang="en-US" dirty="0" smtClean="0"/>
              <a:t>个点</a:t>
            </a:r>
            <a:r>
              <a:rPr lang="en-US" altLang="zh-CN" dirty="0" smtClean="0"/>
              <a:t>m</a:t>
            </a:r>
            <a:r>
              <a:rPr lang="zh-CN" altLang="en-US" dirty="0" smtClean="0"/>
              <a:t>条边的图。</a:t>
            </a:r>
            <a:endParaRPr lang="en-US" altLang="zh-CN" dirty="0" smtClean="0"/>
          </a:p>
          <a:p>
            <a:r>
              <a:rPr lang="zh-CN" altLang="en-US" dirty="0" smtClean="0"/>
              <a:t>有</a:t>
            </a:r>
            <a:r>
              <a:rPr lang="en-US" altLang="zh-CN" dirty="0" smtClean="0"/>
              <a:t>q</a:t>
            </a:r>
            <a:r>
              <a:rPr lang="zh-CN" altLang="en-US" dirty="0" smtClean="0"/>
              <a:t>个操作，每次可以删掉一条边，加入一条边，询问两点是否连通。</a:t>
            </a:r>
            <a:endParaRPr lang="en-US" altLang="zh-CN" dirty="0" smtClean="0"/>
          </a:p>
          <a:p>
            <a:r>
              <a:rPr lang="en-US" altLang="zh-CN" dirty="0" smtClean="0"/>
              <a:t>n,m,q&lt;=10^5</a:t>
            </a:r>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经典问题</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可删除</a:t>
            </a:r>
            <a:r>
              <a:rPr lang="en-US" altLang="zh-CN" dirty="0" smtClean="0"/>
              <a:t/>
            </a:r>
            <a:br>
              <a:rPr lang="en-US" altLang="zh-CN" dirty="0" smtClean="0"/>
            </a:br>
            <a:r>
              <a:rPr lang="zh-CN" altLang="en-US" dirty="0" smtClean="0"/>
              <a:t>动态图问题</a:t>
            </a:r>
            <a:endParaRPr lang="zh-CN" altLang="en-US" dirty="0"/>
          </a:p>
        </p:txBody>
      </p:sp>
      <p:sp>
        <p:nvSpPr>
          <p:cNvPr id="3" name="内容占位符 2"/>
          <p:cNvSpPr>
            <a:spLocks noGrp="1"/>
          </p:cNvSpPr>
          <p:nvPr>
            <p:ph idx="1"/>
          </p:nvPr>
        </p:nvSpPr>
        <p:spPr/>
        <p:txBody>
          <a:bodyPr/>
          <a:lstStyle/>
          <a:p>
            <a:r>
              <a:rPr lang="zh-CN" altLang="en-US" dirty="0" smtClean="0"/>
              <a:t>考虑对询问分治。</a:t>
            </a:r>
            <a:endParaRPr lang="en-US" altLang="zh-CN" dirty="0" smtClean="0"/>
          </a:p>
          <a:p>
            <a:r>
              <a:rPr lang="zh-CN" altLang="en-US" dirty="0" smtClean="0"/>
              <a:t>对于</a:t>
            </a:r>
            <a:r>
              <a:rPr lang="en-US" altLang="zh-CN" dirty="0" smtClean="0"/>
              <a:t>[L,R]</a:t>
            </a:r>
            <a:r>
              <a:rPr lang="zh-CN" altLang="en-US" dirty="0" smtClean="0"/>
              <a:t>，将没出现在这段询问区间的边全部缩起来。</a:t>
            </a:r>
            <a:endParaRPr lang="en-US" altLang="zh-CN" dirty="0" smtClean="0"/>
          </a:p>
          <a:p>
            <a:r>
              <a:rPr lang="zh-CN" altLang="en-US" dirty="0" smtClean="0"/>
              <a:t>缩点之后回答度为</a:t>
            </a:r>
            <a:r>
              <a:rPr lang="en-US" altLang="zh-CN" dirty="0" smtClean="0"/>
              <a:t>0</a:t>
            </a:r>
            <a:r>
              <a:rPr lang="zh-CN" altLang="en-US" dirty="0" smtClean="0"/>
              <a:t>的点的询问并将他们删除。</a:t>
            </a:r>
            <a:endParaRPr lang="en-US" altLang="zh-CN" dirty="0" smtClean="0"/>
          </a:p>
          <a:p>
            <a:r>
              <a:rPr lang="zh-CN" altLang="en-US" dirty="0" smtClean="0"/>
              <a:t>这样点数</a:t>
            </a:r>
            <a:r>
              <a:rPr lang="en-US" altLang="zh-CN" dirty="0" smtClean="0"/>
              <a:t>/</a:t>
            </a:r>
            <a:r>
              <a:rPr lang="zh-CN" altLang="en-US" dirty="0" smtClean="0"/>
              <a:t>边数规模都在</a:t>
            </a:r>
            <a:r>
              <a:rPr lang="en-US" altLang="zh-CN" dirty="0" smtClean="0"/>
              <a:t>O(R-L)</a:t>
            </a:r>
          </a:p>
          <a:p>
            <a:r>
              <a:rPr lang="zh-CN" altLang="en-US" dirty="0" smtClean="0"/>
              <a:t>继续分治处理即可。</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可删除</a:t>
            </a:r>
            <a:r>
              <a:rPr lang="en-US" altLang="zh-CN" dirty="0" smtClean="0"/>
              <a:t/>
            </a:r>
            <a:br>
              <a:rPr lang="en-US" altLang="zh-CN" dirty="0" smtClean="0"/>
            </a:br>
            <a:r>
              <a:rPr lang="zh-CN" altLang="en-US" dirty="0" smtClean="0"/>
              <a:t>动态二分图图问题</a:t>
            </a:r>
            <a:endParaRPr lang="zh-CN" altLang="en-US" dirty="0"/>
          </a:p>
        </p:txBody>
      </p:sp>
      <p:sp>
        <p:nvSpPr>
          <p:cNvPr id="3" name="内容占位符 2"/>
          <p:cNvSpPr>
            <a:spLocks noGrp="1"/>
          </p:cNvSpPr>
          <p:nvPr>
            <p:ph idx="1"/>
          </p:nvPr>
        </p:nvSpPr>
        <p:spPr/>
        <p:txBody>
          <a:bodyPr/>
          <a:lstStyle/>
          <a:p>
            <a:r>
              <a:rPr lang="zh-CN" altLang="en-US" dirty="0" smtClean="0"/>
              <a:t>给出一张</a:t>
            </a:r>
            <a:r>
              <a:rPr lang="en-US" altLang="zh-CN" dirty="0" smtClean="0"/>
              <a:t>n</a:t>
            </a:r>
            <a:r>
              <a:rPr lang="zh-CN" altLang="en-US" dirty="0" smtClean="0"/>
              <a:t>个点</a:t>
            </a:r>
            <a:r>
              <a:rPr lang="en-US" altLang="zh-CN" dirty="0" smtClean="0"/>
              <a:t>m</a:t>
            </a:r>
            <a:r>
              <a:rPr lang="zh-CN" altLang="en-US" dirty="0" smtClean="0"/>
              <a:t>条边的图。</a:t>
            </a:r>
            <a:endParaRPr lang="en-US" altLang="zh-CN" dirty="0" smtClean="0"/>
          </a:p>
          <a:p>
            <a:r>
              <a:rPr lang="zh-CN" altLang="en-US" dirty="0" smtClean="0"/>
              <a:t>有</a:t>
            </a:r>
            <a:r>
              <a:rPr lang="en-US" altLang="zh-CN" dirty="0" smtClean="0"/>
              <a:t>q</a:t>
            </a:r>
            <a:r>
              <a:rPr lang="zh-CN" altLang="en-US" dirty="0" smtClean="0"/>
              <a:t>个操作，每次可以删掉一条边，加入一条边，询问这张图是否是二分图。</a:t>
            </a:r>
            <a:endParaRPr lang="en-US" altLang="zh-CN" dirty="0" smtClean="0"/>
          </a:p>
          <a:p>
            <a:r>
              <a:rPr lang="en-US" altLang="zh-CN" dirty="0" smtClean="0"/>
              <a:t>n,m,q&lt;=10^5</a:t>
            </a:r>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经典问题</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可删除</a:t>
            </a:r>
            <a:r>
              <a:rPr lang="en-US" altLang="zh-CN" dirty="0" smtClean="0"/>
              <a:t/>
            </a:r>
            <a:br>
              <a:rPr lang="en-US" altLang="zh-CN" dirty="0" smtClean="0"/>
            </a:br>
            <a:r>
              <a:rPr lang="zh-CN" altLang="en-US" dirty="0" smtClean="0"/>
              <a:t>动态二分图图问题</a:t>
            </a:r>
            <a:endParaRPr lang="zh-CN" altLang="en-US" dirty="0"/>
          </a:p>
        </p:txBody>
      </p:sp>
      <p:sp>
        <p:nvSpPr>
          <p:cNvPr id="3" name="内容占位符 2"/>
          <p:cNvSpPr>
            <a:spLocks noGrp="1"/>
          </p:cNvSpPr>
          <p:nvPr>
            <p:ph idx="1"/>
          </p:nvPr>
        </p:nvSpPr>
        <p:spPr/>
        <p:txBody>
          <a:bodyPr/>
          <a:lstStyle/>
          <a:p>
            <a:r>
              <a:rPr lang="zh-CN" altLang="en-US" dirty="0" smtClean="0"/>
              <a:t>和上题过程类似，不同在于缩点。</a:t>
            </a:r>
            <a:endParaRPr lang="en-US" altLang="zh-CN" dirty="0" smtClean="0"/>
          </a:p>
          <a:p>
            <a:r>
              <a:rPr lang="zh-CN" altLang="en-US" dirty="0" smtClean="0"/>
              <a:t>既然是二分图，就把相同集合的点缩起来就行了。</a:t>
            </a:r>
            <a:endParaRPr lang="en-US" altLang="zh-CN" dirty="0" smtClean="0"/>
          </a:p>
          <a:p>
            <a:r>
              <a:rPr lang="zh-CN" altLang="en-US" dirty="0" smtClean="0"/>
              <a:t>其他过程不变。</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zh-CN" altLang="en-US" dirty="0" smtClean="0"/>
              <a:t>友好点</a:t>
            </a:r>
            <a:endParaRPr lang="zh-CN" altLang="en-US" dirty="0"/>
          </a:p>
        </p:txBody>
      </p:sp>
      <p:sp>
        <p:nvSpPr>
          <p:cNvPr id="3" name="内容占位符 2"/>
          <p:cNvSpPr>
            <a:spLocks noGrp="1"/>
          </p:cNvSpPr>
          <p:nvPr>
            <p:ph idx="1"/>
          </p:nvPr>
        </p:nvSpPr>
        <p:spPr/>
        <p:txBody>
          <a:bodyPr/>
          <a:lstStyle/>
          <a:p>
            <a:r>
              <a:rPr lang="zh-CN" altLang="en-US" dirty="0" smtClean="0"/>
              <a:t>考虑将点按横坐标排序之后分治。</a:t>
            </a:r>
            <a:endParaRPr lang="en-US" altLang="zh-CN" dirty="0" smtClean="0"/>
          </a:p>
          <a:p>
            <a:r>
              <a:rPr lang="zh-CN" altLang="en-US" dirty="0" smtClean="0"/>
              <a:t>由于对称性，不妨单独考虑左下角在左侧，右上角在右侧的情况。</a:t>
            </a:r>
            <a:endParaRPr lang="en-US" altLang="zh-CN" dirty="0" smtClean="0"/>
          </a:p>
          <a:p>
            <a:r>
              <a:rPr lang="zh-CN" altLang="en-US" dirty="0" smtClean="0"/>
              <a:t>考虑固定左侧的某个点，那么右侧能选择的点则是一个上升序列，区间由左侧的点决定。</a:t>
            </a:r>
            <a:endParaRPr lang="en-US" altLang="zh-CN" dirty="0" smtClean="0"/>
          </a:p>
          <a:p>
            <a:r>
              <a:rPr lang="zh-CN" altLang="en-US" dirty="0" smtClean="0"/>
              <a:t>分别对左右的点维护单调栈即可解决问题。</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可删除</a:t>
            </a:r>
            <a:r>
              <a:rPr lang="en-US" altLang="zh-CN" dirty="0" smtClean="0"/>
              <a:t/>
            </a:r>
            <a:br>
              <a:rPr lang="en-US" altLang="zh-CN" dirty="0" smtClean="0"/>
            </a:br>
            <a:r>
              <a:rPr lang="zh-CN" altLang="en-US" dirty="0" smtClean="0"/>
              <a:t>动态最小生成树</a:t>
            </a:r>
            <a:endParaRPr lang="zh-CN" altLang="en-US" dirty="0"/>
          </a:p>
        </p:txBody>
      </p:sp>
      <p:sp>
        <p:nvSpPr>
          <p:cNvPr id="3" name="内容占位符 2"/>
          <p:cNvSpPr>
            <a:spLocks noGrp="1"/>
          </p:cNvSpPr>
          <p:nvPr>
            <p:ph idx="1"/>
          </p:nvPr>
        </p:nvSpPr>
        <p:spPr/>
        <p:txBody>
          <a:bodyPr/>
          <a:lstStyle/>
          <a:p>
            <a:r>
              <a:rPr lang="zh-CN" altLang="en-US" dirty="0" smtClean="0"/>
              <a:t>给出一张</a:t>
            </a:r>
            <a:r>
              <a:rPr lang="en-US" altLang="zh-CN" dirty="0" smtClean="0"/>
              <a:t>n</a:t>
            </a:r>
            <a:r>
              <a:rPr lang="zh-CN" altLang="en-US" dirty="0" smtClean="0"/>
              <a:t>个点</a:t>
            </a:r>
            <a:r>
              <a:rPr lang="en-US" altLang="zh-CN" dirty="0" smtClean="0"/>
              <a:t>m</a:t>
            </a:r>
            <a:r>
              <a:rPr lang="zh-CN" altLang="en-US" dirty="0" smtClean="0"/>
              <a:t>条边的图。</a:t>
            </a:r>
            <a:endParaRPr lang="en-US" altLang="zh-CN" dirty="0" smtClean="0"/>
          </a:p>
          <a:p>
            <a:r>
              <a:rPr lang="zh-CN" altLang="en-US" dirty="0" smtClean="0"/>
              <a:t>有</a:t>
            </a:r>
            <a:r>
              <a:rPr lang="en-US" altLang="zh-CN" dirty="0" smtClean="0"/>
              <a:t>q</a:t>
            </a:r>
            <a:r>
              <a:rPr lang="zh-CN" altLang="en-US" dirty="0" smtClean="0"/>
              <a:t>个操作，每次可以删掉一条边，加入一条边，询问这张图的</a:t>
            </a:r>
            <a:r>
              <a:rPr lang="en-US" altLang="zh-CN" dirty="0" smtClean="0"/>
              <a:t>MST</a:t>
            </a:r>
            <a:r>
              <a:rPr lang="zh-CN" altLang="en-US" dirty="0" smtClean="0"/>
              <a:t>。</a:t>
            </a:r>
            <a:endParaRPr lang="en-US" altLang="zh-CN" dirty="0" smtClean="0"/>
          </a:p>
          <a:p>
            <a:r>
              <a:rPr lang="en-US" altLang="zh-CN" dirty="0" smtClean="0"/>
              <a:t>n,m,q&lt;=10^5</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HNOI 2010</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可删除</a:t>
            </a:r>
            <a:r>
              <a:rPr lang="en-US" altLang="zh-CN" dirty="0" smtClean="0"/>
              <a:t/>
            </a:r>
            <a:br>
              <a:rPr lang="en-US" altLang="zh-CN" dirty="0" smtClean="0"/>
            </a:br>
            <a:r>
              <a:rPr lang="zh-CN" altLang="en-US" dirty="0" smtClean="0"/>
              <a:t>动态最小生成树</a:t>
            </a:r>
            <a:endParaRPr lang="zh-CN" altLang="en-US" dirty="0"/>
          </a:p>
        </p:txBody>
      </p:sp>
      <p:sp>
        <p:nvSpPr>
          <p:cNvPr id="3" name="内容占位符 2"/>
          <p:cNvSpPr>
            <a:spLocks noGrp="1"/>
          </p:cNvSpPr>
          <p:nvPr>
            <p:ph idx="1"/>
          </p:nvPr>
        </p:nvSpPr>
        <p:spPr/>
        <p:txBody>
          <a:bodyPr/>
          <a:lstStyle/>
          <a:p>
            <a:r>
              <a:rPr lang="zh-CN" altLang="en-US" dirty="0" smtClean="0"/>
              <a:t>同样还是对询问分治。</a:t>
            </a:r>
            <a:endParaRPr lang="en-US" altLang="zh-CN" dirty="0" smtClean="0"/>
          </a:p>
          <a:p>
            <a:r>
              <a:rPr lang="zh-CN" altLang="en-US" dirty="0" smtClean="0"/>
              <a:t>考虑将点数和边数都缩小至</a:t>
            </a:r>
            <a:r>
              <a:rPr lang="en-US" altLang="zh-CN" dirty="0" smtClean="0"/>
              <a:t>O(R-L)</a:t>
            </a:r>
            <a:r>
              <a:rPr lang="zh-CN" altLang="en-US" dirty="0" smtClean="0"/>
              <a:t>，不妨称询问涉及的边为询问边。</a:t>
            </a:r>
            <a:endParaRPr lang="en-US" altLang="zh-CN" dirty="0" smtClean="0"/>
          </a:p>
          <a:p>
            <a:r>
              <a:rPr lang="zh-CN" altLang="en-US" dirty="0" smtClean="0"/>
              <a:t>定义</a:t>
            </a:r>
            <a:r>
              <a:rPr lang="en-US" altLang="zh-CN" dirty="0" smtClean="0"/>
              <a:t>R</a:t>
            </a:r>
            <a:r>
              <a:rPr lang="zh-CN" altLang="en-US" dirty="0" smtClean="0"/>
              <a:t>操作，即去掉非询问边中不可能在</a:t>
            </a:r>
            <a:r>
              <a:rPr lang="en-US" altLang="zh-CN" dirty="0" smtClean="0"/>
              <a:t>MST</a:t>
            </a:r>
            <a:r>
              <a:rPr lang="zh-CN" altLang="en-US" dirty="0" smtClean="0"/>
              <a:t>中的边。</a:t>
            </a:r>
            <a:endParaRPr lang="en-US" altLang="zh-CN" dirty="0" smtClean="0"/>
          </a:p>
          <a:p>
            <a:r>
              <a:rPr lang="en-US" altLang="zh-CN" dirty="0" smtClean="0"/>
              <a:t>-&gt;</a:t>
            </a:r>
            <a:r>
              <a:rPr lang="zh-CN" altLang="en-US" dirty="0" smtClean="0"/>
              <a:t>将询问边的权值设成</a:t>
            </a:r>
            <a:r>
              <a:rPr lang="en-US" altLang="zh-CN" dirty="0" smtClean="0"/>
              <a:t>-inf</a:t>
            </a:r>
            <a:r>
              <a:rPr lang="zh-CN" altLang="en-US" dirty="0" smtClean="0"/>
              <a:t>，再做</a:t>
            </a:r>
            <a:r>
              <a:rPr lang="en-US" altLang="zh-CN" dirty="0" smtClean="0"/>
              <a:t>MST</a:t>
            </a:r>
            <a:r>
              <a:rPr lang="zh-CN" altLang="en-US" dirty="0" smtClean="0"/>
              <a:t>，不在</a:t>
            </a:r>
            <a:r>
              <a:rPr lang="en-US" altLang="zh-CN" dirty="0" smtClean="0"/>
              <a:t>MST</a:t>
            </a:r>
            <a:r>
              <a:rPr lang="zh-CN" altLang="en-US" dirty="0" smtClean="0"/>
              <a:t>中的非询问边删除。</a:t>
            </a:r>
            <a:endParaRPr lang="en-US" altLang="zh-CN" dirty="0" smtClean="0"/>
          </a:p>
          <a:p>
            <a:r>
              <a:rPr lang="zh-CN" altLang="en-US" dirty="0" smtClean="0"/>
              <a:t>定义</a:t>
            </a:r>
            <a:r>
              <a:rPr lang="en-US" altLang="zh-CN" dirty="0" smtClean="0"/>
              <a:t>C</a:t>
            </a:r>
            <a:r>
              <a:rPr lang="zh-CN" altLang="en-US" dirty="0" smtClean="0"/>
              <a:t>操作，即将一定在</a:t>
            </a:r>
            <a:r>
              <a:rPr lang="en-US" altLang="zh-CN" dirty="0" smtClean="0"/>
              <a:t>MST</a:t>
            </a:r>
            <a:r>
              <a:rPr lang="zh-CN" altLang="en-US" dirty="0" smtClean="0"/>
              <a:t>中的边连起来。</a:t>
            </a:r>
            <a:endParaRPr lang="en-US" altLang="zh-CN" dirty="0" smtClean="0"/>
          </a:p>
          <a:p>
            <a:r>
              <a:rPr lang="en-US" altLang="zh-CN" dirty="0" smtClean="0"/>
              <a:t>-&gt;</a:t>
            </a:r>
            <a:r>
              <a:rPr lang="zh-CN" altLang="en-US" dirty="0" smtClean="0"/>
              <a:t>将询问边设为</a:t>
            </a:r>
            <a:r>
              <a:rPr lang="en-US" altLang="zh-CN" dirty="0" smtClean="0"/>
              <a:t>inf</a:t>
            </a:r>
            <a:r>
              <a:rPr lang="zh-CN" altLang="en-US" dirty="0" smtClean="0"/>
              <a:t>，做</a:t>
            </a:r>
            <a:r>
              <a:rPr lang="en-US" altLang="zh-CN" dirty="0" smtClean="0"/>
              <a:t>MST</a:t>
            </a:r>
            <a:r>
              <a:rPr lang="zh-CN" altLang="en-US" dirty="0" smtClean="0"/>
              <a:t>，将所有在</a:t>
            </a:r>
            <a:r>
              <a:rPr lang="en-US" altLang="zh-CN" dirty="0" smtClean="0"/>
              <a:t>MST</a:t>
            </a:r>
            <a:r>
              <a:rPr lang="zh-CN" altLang="en-US" dirty="0" smtClean="0"/>
              <a:t>中的非询问边连成的点缩成一个点</a:t>
            </a:r>
            <a:endParaRPr lang="en-US" altLang="zh-CN" dirty="0" smtClean="0"/>
          </a:p>
          <a:p>
            <a:r>
              <a:rPr lang="zh-CN" altLang="en-US" dirty="0" smtClean="0"/>
              <a:t>对于每个区间执行</a:t>
            </a:r>
            <a:r>
              <a:rPr lang="en-US" altLang="zh-CN" dirty="0" smtClean="0"/>
              <a:t>R-C-R</a:t>
            </a:r>
            <a:r>
              <a:rPr lang="zh-CN" altLang="en-US" dirty="0" smtClean="0"/>
              <a:t>操作即可。</a:t>
            </a:r>
            <a:endParaRPr lang="en-US" altLang="zh-CN" dirty="0" smtClean="0"/>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 </a:t>
            </a:r>
            <a:r>
              <a:rPr lang="zh-CN" altLang="en-US" dirty="0" smtClean="0"/>
              <a:t>可删除</a:t>
            </a:r>
            <a:r>
              <a:rPr lang="en-US" altLang="zh-CN" dirty="0" smtClean="0"/>
              <a:t/>
            </a:r>
            <a:br>
              <a:rPr lang="en-US" altLang="zh-CN" dirty="0" smtClean="0"/>
            </a:br>
            <a:r>
              <a:rPr lang="zh-CN" altLang="en-US" dirty="0" smtClean="0"/>
              <a:t>动态背包</a:t>
            </a:r>
            <a:endParaRPr lang="zh-CN" altLang="en-US" dirty="0"/>
          </a:p>
        </p:txBody>
      </p:sp>
      <p:sp>
        <p:nvSpPr>
          <p:cNvPr id="3" name="内容占位符 2"/>
          <p:cNvSpPr>
            <a:spLocks noGrp="1"/>
          </p:cNvSpPr>
          <p:nvPr>
            <p:ph idx="1"/>
          </p:nvPr>
        </p:nvSpPr>
        <p:spPr/>
        <p:txBody>
          <a:bodyPr/>
          <a:lstStyle/>
          <a:p>
            <a:r>
              <a:rPr lang="zh-CN" altLang="en-US" dirty="0" smtClean="0"/>
              <a:t>你需要维护一些物品。</a:t>
            </a:r>
            <a:endParaRPr lang="en-US" altLang="zh-CN" dirty="0" smtClean="0"/>
          </a:p>
          <a:p>
            <a:r>
              <a:rPr lang="zh-CN" altLang="en-US" dirty="0" smtClean="0"/>
              <a:t>有</a:t>
            </a:r>
            <a:r>
              <a:rPr lang="en-US" altLang="zh-CN" dirty="0" smtClean="0"/>
              <a:t>q</a:t>
            </a:r>
            <a:r>
              <a:rPr lang="zh-CN" altLang="en-US" dirty="0" smtClean="0"/>
              <a:t>次操作。</a:t>
            </a:r>
            <a:endParaRPr lang="en-US" altLang="zh-CN" dirty="0" smtClean="0"/>
          </a:p>
          <a:p>
            <a:r>
              <a:rPr lang="en-US" altLang="zh-CN" dirty="0" smtClean="0"/>
              <a:t>1.</a:t>
            </a:r>
            <a:r>
              <a:rPr lang="zh-CN" altLang="en-US" dirty="0" smtClean="0"/>
              <a:t>新增</a:t>
            </a:r>
            <a:r>
              <a:rPr lang="en-US" altLang="zh-CN" dirty="0" smtClean="0"/>
              <a:t>/</a:t>
            </a:r>
            <a:r>
              <a:rPr lang="zh-CN" altLang="en-US" dirty="0" smtClean="0"/>
              <a:t>删除一个</a:t>
            </a:r>
            <a:r>
              <a:rPr lang="en-US" altLang="zh-CN" dirty="0" smtClean="0"/>
              <a:t>(vi,wi)</a:t>
            </a:r>
            <a:r>
              <a:rPr lang="zh-CN" altLang="en-US" dirty="0" smtClean="0"/>
              <a:t>的物品。</a:t>
            </a:r>
            <a:endParaRPr lang="en-US" altLang="zh-CN" dirty="0" smtClean="0"/>
          </a:p>
          <a:p>
            <a:r>
              <a:rPr lang="en-US" altLang="zh-CN" dirty="0" smtClean="0"/>
              <a:t>2.</a:t>
            </a:r>
            <a:r>
              <a:rPr lang="zh-CN" altLang="en-US" dirty="0" smtClean="0"/>
              <a:t>询问空间为</a:t>
            </a:r>
            <a:r>
              <a:rPr lang="en-US" altLang="zh-CN" dirty="0" smtClean="0"/>
              <a:t>x</a:t>
            </a:r>
            <a:r>
              <a:rPr lang="zh-CN" altLang="en-US" dirty="0" smtClean="0"/>
              <a:t>的背包最多能获得的收益。</a:t>
            </a:r>
            <a:endParaRPr lang="en-US" altLang="zh-CN" dirty="0" smtClean="0"/>
          </a:p>
          <a:p>
            <a:r>
              <a:rPr lang="en-US" altLang="zh-CN" dirty="0" smtClean="0"/>
              <a:t>q,x&lt;=5000</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a:t>
            </a:r>
            <a:endParaRPr lang="zh-CN" altLang="en-US" dirty="0"/>
          </a:p>
        </p:txBody>
      </p:sp>
      <p:sp>
        <p:nvSpPr>
          <p:cNvPr id="3" name="内容占位符 2"/>
          <p:cNvSpPr>
            <a:spLocks noGrp="1"/>
          </p:cNvSpPr>
          <p:nvPr>
            <p:ph idx="1"/>
          </p:nvPr>
        </p:nvSpPr>
        <p:spPr/>
        <p:txBody>
          <a:bodyPr/>
          <a:lstStyle/>
          <a:p>
            <a:r>
              <a:rPr lang="zh-CN" altLang="en-US" dirty="0" smtClean="0"/>
              <a:t>比较像分治的本质，即不断缩小问题规模</a:t>
            </a:r>
            <a:endParaRPr lang="en-US" altLang="zh-CN" dirty="0" smtClean="0"/>
          </a:p>
          <a:p>
            <a:r>
              <a:rPr lang="zh-CN" altLang="en-US" dirty="0" smtClean="0"/>
              <a:t>其实不局限于图的问题，所有方便插入但不方便删除的问题都可以用这种类似的分治解决。</a:t>
            </a:r>
            <a:endParaRPr lang="en-US" altLang="zh-CN" dirty="0" smtClean="0"/>
          </a:p>
          <a:p>
            <a:r>
              <a:rPr lang="zh-CN" altLang="en-US" dirty="0" smtClean="0"/>
              <a:t>笔者在</a:t>
            </a:r>
            <a:r>
              <a:rPr lang="en-US" altLang="zh-CN" dirty="0" smtClean="0"/>
              <a:t>2015</a:t>
            </a:r>
            <a:r>
              <a:rPr lang="zh-CN" altLang="en-US" dirty="0" smtClean="0"/>
              <a:t>的</a:t>
            </a:r>
            <a:r>
              <a:rPr lang="en-US" altLang="zh-CN" dirty="0" smtClean="0"/>
              <a:t>ctsc</a:t>
            </a:r>
            <a:r>
              <a:rPr lang="zh-CN" altLang="en-US" dirty="0" smtClean="0"/>
              <a:t>就干过这样的事情（虽然事实证明删除也不难</a:t>
            </a:r>
            <a:endParaRPr lang="en-US" altLang="zh-CN" dirty="0" smtClean="0"/>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a:t>
            </a:r>
            <a:r>
              <a:rPr lang="zh-CN" altLang="en-US" dirty="0" smtClean="0"/>
              <a:t>决策单调性</a:t>
            </a:r>
            <a:endParaRPr lang="zh-CN" altLang="en-US" dirty="0"/>
          </a:p>
        </p:txBody>
      </p:sp>
      <p:sp>
        <p:nvSpPr>
          <p:cNvPr id="3" name="内容占位符 2"/>
          <p:cNvSpPr>
            <a:spLocks noGrp="1"/>
          </p:cNvSpPr>
          <p:nvPr>
            <p:ph idx="1"/>
          </p:nvPr>
        </p:nvSpPr>
        <p:spPr/>
        <p:txBody>
          <a:bodyPr/>
          <a:lstStyle/>
          <a:p>
            <a:r>
              <a:rPr lang="zh-CN" altLang="en-US" dirty="0" smtClean="0"/>
              <a:t>决策单调性就是指</a:t>
            </a:r>
            <a:r>
              <a:rPr lang="en-US" altLang="zh-CN" dirty="0" smtClean="0"/>
              <a:t>DP</a:t>
            </a:r>
            <a:r>
              <a:rPr lang="zh-CN" altLang="en-US" dirty="0" smtClean="0"/>
              <a:t>的时候当前状态的决策一定比上一个靠前</a:t>
            </a:r>
            <a:r>
              <a:rPr lang="en-US" altLang="zh-CN" dirty="0" smtClean="0"/>
              <a:t>/</a:t>
            </a:r>
            <a:r>
              <a:rPr lang="zh-CN" altLang="en-US" dirty="0" smtClean="0"/>
              <a:t>靠后</a:t>
            </a:r>
            <a:endParaRPr lang="en-US" altLang="zh-CN" dirty="0" smtClean="0"/>
          </a:p>
          <a:p>
            <a:r>
              <a:rPr lang="zh-CN" altLang="en-US" dirty="0" smtClean="0"/>
              <a:t>比较明显的特点就是转移函数是凸函数。</a:t>
            </a:r>
            <a:endParaRPr lang="en-US" altLang="zh-CN" dirty="0" smtClean="0"/>
          </a:p>
          <a:p>
            <a:r>
              <a:rPr lang="zh-CN" altLang="en-US" dirty="0" smtClean="0"/>
              <a:t>可以用比较经典的方法：二分决策区间解决</a:t>
            </a:r>
            <a:endParaRPr lang="en-US" altLang="zh-CN" dirty="0" smtClean="0"/>
          </a:p>
          <a:p>
            <a:r>
              <a:rPr lang="zh-CN" altLang="en-US" dirty="0" smtClean="0"/>
              <a:t>但分治也不失为一个不错的解法。</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a:t>
            </a:r>
            <a:r>
              <a:rPr lang="zh-CN" altLang="en-US" dirty="0" smtClean="0"/>
              <a:t>决策单调性</a:t>
            </a:r>
            <a:r>
              <a:rPr lang="en-US" altLang="zh-CN" dirty="0" smtClean="0"/>
              <a:t/>
            </a:r>
            <a:br>
              <a:rPr lang="en-US" altLang="zh-CN" dirty="0" smtClean="0"/>
            </a:br>
            <a:r>
              <a:rPr lang="en-US" altLang="zh-CN" dirty="0" smtClean="0"/>
              <a:t>Ciel and Gondolas</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个人排成一队，你需要将他们分为连续的</a:t>
            </a:r>
            <a:r>
              <a:rPr lang="en-US" altLang="zh-CN" dirty="0" smtClean="0"/>
              <a:t>k</a:t>
            </a:r>
            <a:r>
              <a:rPr lang="zh-CN" altLang="en-US" dirty="0" smtClean="0"/>
              <a:t>段。</a:t>
            </a:r>
            <a:endParaRPr lang="en-US" altLang="zh-CN" dirty="0" smtClean="0"/>
          </a:p>
          <a:p>
            <a:r>
              <a:rPr lang="zh-CN" altLang="en-US" dirty="0" smtClean="0"/>
              <a:t>他们两两之间有不熟悉值。</a:t>
            </a:r>
            <a:endParaRPr lang="en-US" altLang="zh-CN" dirty="0" smtClean="0"/>
          </a:p>
          <a:p>
            <a:r>
              <a:rPr lang="zh-CN" altLang="en-US" dirty="0" smtClean="0"/>
              <a:t>一段的不熟悉值是在这个段中的人两两不熟悉值之和。</a:t>
            </a:r>
            <a:endParaRPr lang="en-US" altLang="zh-CN" dirty="0" smtClean="0"/>
          </a:p>
          <a:p>
            <a:r>
              <a:rPr lang="zh-CN" altLang="en-US" dirty="0" smtClean="0"/>
              <a:t>要求所有段不熟悉值之和最小。</a:t>
            </a:r>
            <a:endParaRPr lang="en-US" altLang="zh-CN" dirty="0" smtClean="0"/>
          </a:p>
          <a:p>
            <a:r>
              <a:rPr lang="en-US" altLang="zh-CN" dirty="0" smtClean="0"/>
              <a:t>n&lt;=4000,k&lt;=800</a:t>
            </a:r>
          </a:p>
          <a:p>
            <a:endParaRPr lang="en-US" altLang="zh-CN" dirty="0"/>
          </a:p>
          <a:p>
            <a:endParaRPr lang="en-US" altLang="zh-CN" dirty="0" smtClean="0"/>
          </a:p>
          <a:p>
            <a:r>
              <a:rPr lang="en-US" altLang="zh-CN" dirty="0" err="1" smtClean="0"/>
              <a:t>Codeforces</a:t>
            </a:r>
            <a:r>
              <a:rPr lang="en-US" altLang="zh-CN" dirty="0" smtClean="0"/>
              <a:t> Round #190 E</a:t>
            </a:r>
            <a:endParaRPr lang="zh-CN" altLang="en-US" dirty="0"/>
          </a:p>
        </p:txBody>
      </p:sp>
    </p:spTree>
    <p:extLst>
      <p:ext uri="{BB962C8B-B14F-4D97-AF65-F5344CB8AC3E}">
        <p14:creationId xmlns:p14="http://schemas.microsoft.com/office/powerpoint/2010/main" val="690576082"/>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a:t>
            </a:r>
            <a:r>
              <a:rPr lang="zh-CN" altLang="en-US" dirty="0" smtClean="0"/>
              <a:t>决策单调性</a:t>
            </a:r>
            <a:r>
              <a:rPr lang="en-US" altLang="zh-CN" dirty="0" smtClean="0"/>
              <a:t/>
            </a:r>
            <a:br>
              <a:rPr lang="en-US" altLang="zh-CN" dirty="0" smtClean="0"/>
            </a:br>
            <a:r>
              <a:rPr lang="en-US" altLang="zh-CN" dirty="0" smtClean="0"/>
              <a:t>Ciel and Gondolas</a:t>
            </a:r>
            <a:endParaRPr lang="zh-CN" altLang="en-US" dirty="0"/>
          </a:p>
        </p:txBody>
      </p:sp>
      <p:sp>
        <p:nvSpPr>
          <p:cNvPr id="3" name="内容占位符 2"/>
          <p:cNvSpPr>
            <a:spLocks noGrp="1"/>
          </p:cNvSpPr>
          <p:nvPr>
            <p:ph idx="1"/>
          </p:nvPr>
        </p:nvSpPr>
        <p:spPr/>
        <p:txBody>
          <a:bodyPr/>
          <a:lstStyle/>
          <a:p>
            <a:r>
              <a:rPr lang="zh-CN" altLang="en-US" dirty="0" smtClean="0"/>
              <a:t>令</a:t>
            </a:r>
            <a:r>
              <a:rPr lang="en-US" altLang="zh-CN" dirty="0" smtClean="0"/>
              <a:t>f[i][j]</a:t>
            </a:r>
            <a:r>
              <a:rPr lang="zh-CN" altLang="en-US" dirty="0" smtClean="0"/>
              <a:t>表示前</a:t>
            </a:r>
            <a:r>
              <a:rPr lang="en-US" altLang="zh-CN" dirty="0" smtClean="0"/>
              <a:t>j</a:t>
            </a:r>
            <a:r>
              <a:rPr lang="zh-CN" altLang="en-US" dirty="0" smtClean="0"/>
              <a:t>个人分成了</a:t>
            </a:r>
            <a:r>
              <a:rPr lang="en-US" altLang="zh-CN" dirty="0" smtClean="0"/>
              <a:t>i</a:t>
            </a:r>
            <a:r>
              <a:rPr lang="zh-CN" altLang="en-US" dirty="0" smtClean="0"/>
              <a:t>组，很容易写出</a:t>
            </a:r>
            <a:r>
              <a:rPr lang="en-US" altLang="zh-CN" dirty="0" smtClean="0"/>
              <a:t>dp</a:t>
            </a:r>
            <a:r>
              <a:rPr lang="zh-CN" altLang="en-US" dirty="0" smtClean="0"/>
              <a:t>方程。</a:t>
            </a:r>
            <a:endParaRPr lang="en-US" altLang="zh-CN" dirty="0" smtClean="0"/>
          </a:p>
          <a:p>
            <a:r>
              <a:rPr lang="en-US" altLang="zh-CN" dirty="0" smtClean="0"/>
              <a:t>f[i][j]=min(f[i-1][k] + w(k,j))</a:t>
            </a:r>
          </a:p>
          <a:p>
            <a:r>
              <a:rPr lang="zh-CN" altLang="en-US" dirty="0" smtClean="0"/>
              <a:t>观察</a:t>
            </a:r>
            <a:r>
              <a:rPr lang="en-US" altLang="zh-CN" dirty="0" smtClean="0"/>
              <a:t>w</a:t>
            </a:r>
            <a:r>
              <a:rPr lang="zh-CN" altLang="en-US" dirty="0" smtClean="0"/>
              <a:t>函数，很容易发现这是一个凸函数。</a:t>
            </a:r>
            <a:endParaRPr lang="en-US" altLang="zh-CN" dirty="0" smtClean="0"/>
          </a:p>
          <a:p>
            <a:r>
              <a:rPr lang="zh-CN" altLang="en-US" dirty="0" smtClean="0"/>
              <a:t>那么就有决策单调性，即</a:t>
            </a:r>
            <a:r>
              <a:rPr lang="en-US" altLang="zh-CN" dirty="0" smtClean="0"/>
              <a:t>f[i][j]</a:t>
            </a:r>
            <a:r>
              <a:rPr lang="zh-CN" altLang="en-US" dirty="0" smtClean="0"/>
              <a:t>取到最优值的</a:t>
            </a:r>
            <a:r>
              <a:rPr lang="en-US" altLang="zh-CN" dirty="0" smtClean="0"/>
              <a:t>k</a:t>
            </a:r>
            <a:r>
              <a:rPr lang="zh-CN" altLang="en-US" dirty="0" smtClean="0"/>
              <a:t>一定比</a:t>
            </a:r>
            <a:r>
              <a:rPr lang="en-US" altLang="zh-CN" dirty="0" smtClean="0"/>
              <a:t>f[i][j+1]</a:t>
            </a:r>
            <a:r>
              <a:rPr lang="zh-CN" altLang="en-US" dirty="0" smtClean="0"/>
              <a:t>的</a:t>
            </a:r>
            <a:r>
              <a:rPr lang="en-US" altLang="zh-CN" dirty="0" smtClean="0"/>
              <a:t>k</a:t>
            </a:r>
            <a:r>
              <a:rPr lang="zh-CN" altLang="en-US" dirty="0" smtClean="0"/>
              <a:t>小。</a:t>
            </a:r>
            <a:endParaRPr lang="en-US" altLang="zh-CN" dirty="0" smtClean="0"/>
          </a:p>
          <a:p>
            <a:r>
              <a:rPr lang="zh-CN" altLang="en-US" dirty="0" smtClean="0"/>
              <a:t>这样我们就能够分治，比如我要计算</a:t>
            </a:r>
            <a:r>
              <a:rPr lang="en-US" altLang="zh-CN" dirty="0" smtClean="0"/>
              <a:t>f[i][1]..f[i][n]</a:t>
            </a:r>
            <a:r>
              <a:rPr lang="zh-CN" altLang="en-US" dirty="0" smtClean="0"/>
              <a:t>，不妨先计算</a:t>
            </a:r>
            <a:r>
              <a:rPr lang="en-US" altLang="zh-CN" dirty="0" smtClean="0"/>
              <a:t>f[i][n/2]</a:t>
            </a:r>
            <a:r>
              <a:rPr lang="zh-CN" altLang="en-US" dirty="0" smtClean="0"/>
              <a:t>的决策</a:t>
            </a:r>
            <a:r>
              <a:rPr lang="en-US" altLang="zh-CN" dirty="0" smtClean="0"/>
              <a:t>k</a:t>
            </a:r>
            <a:r>
              <a:rPr lang="zh-CN" altLang="en-US" dirty="0" smtClean="0"/>
              <a:t>。</a:t>
            </a:r>
            <a:endParaRPr lang="en-US" altLang="zh-CN" dirty="0" smtClean="0"/>
          </a:p>
          <a:p>
            <a:r>
              <a:rPr lang="zh-CN" altLang="en-US" dirty="0" smtClean="0"/>
              <a:t>那么</a:t>
            </a:r>
            <a:r>
              <a:rPr lang="en-US" altLang="zh-CN" dirty="0" smtClean="0"/>
              <a:t>f[i][1..n/2]</a:t>
            </a:r>
            <a:r>
              <a:rPr lang="zh-CN" altLang="en-US" dirty="0" smtClean="0"/>
              <a:t>的决策区间就会在</a:t>
            </a:r>
            <a:r>
              <a:rPr lang="en-US" altLang="zh-CN" dirty="0" smtClean="0"/>
              <a:t>[1..k]</a:t>
            </a:r>
            <a:r>
              <a:rPr lang="zh-CN" altLang="en-US" dirty="0" smtClean="0"/>
              <a:t>，</a:t>
            </a:r>
            <a:r>
              <a:rPr lang="en-US" altLang="zh-CN" dirty="0" smtClean="0"/>
              <a:t>f[i][n/2..n]</a:t>
            </a:r>
            <a:r>
              <a:rPr lang="zh-CN" altLang="en-US" dirty="0" smtClean="0"/>
              <a:t>的决策区间就会在</a:t>
            </a:r>
            <a:r>
              <a:rPr lang="en-US" altLang="zh-CN" dirty="0" smtClean="0"/>
              <a:t>[k..n]</a:t>
            </a:r>
          </a:p>
          <a:p>
            <a:r>
              <a:rPr lang="zh-CN" altLang="en-US" dirty="0" smtClean="0"/>
              <a:t>问题便圆满解决。</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a:t>
            </a:r>
            <a:r>
              <a:rPr lang="zh-CN" altLang="en-US" dirty="0" smtClean="0"/>
              <a:t>决策单调性</a:t>
            </a:r>
            <a:r>
              <a:rPr lang="en-US" altLang="zh-CN" dirty="0" smtClean="0"/>
              <a:t/>
            </a:r>
            <a:br>
              <a:rPr lang="en-US" altLang="zh-CN" dirty="0" smtClean="0"/>
            </a:br>
            <a:r>
              <a:rPr lang="en-US" altLang="zh-CN" dirty="0" smtClean="0"/>
              <a:t>Wombats</a:t>
            </a:r>
            <a:endParaRPr lang="zh-CN" altLang="en-US" dirty="0"/>
          </a:p>
        </p:txBody>
      </p:sp>
      <p:sp>
        <p:nvSpPr>
          <p:cNvPr id="3" name="内容占位符 2"/>
          <p:cNvSpPr>
            <a:spLocks noGrp="1"/>
          </p:cNvSpPr>
          <p:nvPr>
            <p:ph idx="1"/>
          </p:nvPr>
        </p:nvSpPr>
        <p:spPr/>
        <p:txBody>
          <a:bodyPr/>
          <a:lstStyle/>
          <a:p>
            <a:r>
              <a:rPr lang="zh-CN" altLang="en-US" dirty="0" smtClean="0"/>
              <a:t>有个</a:t>
            </a:r>
            <a:r>
              <a:rPr lang="en-US" altLang="zh-CN" dirty="0" smtClean="0"/>
              <a:t>n*m</a:t>
            </a:r>
            <a:r>
              <a:rPr lang="zh-CN" altLang="en-US" dirty="0" smtClean="0"/>
              <a:t>的网格，竖边只能由上到下通行，横边是双向的。</a:t>
            </a:r>
            <a:endParaRPr lang="en-US" altLang="zh-CN" dirty="0" smtClean="0"/>
          </a:p>
          <a:p>
            <a:r>
              <a:rPr lang="zh-CN" altLang="en-US" dirty="0" smtClean="0"/>
              <a:t>每条边都有权值。</a:t>
            </a:r>
            <a:endParaRPr lang="en-US" altLang="zh-CN" dirty="0" smtClean="0"/>
          </a:p>
          <a:p>
            <a:r>
              <a:rPr lang="zh-CN" altLang="en-US" dirty="0" smtClean="0"/>
              <a:t>有</a:t>
            </a:r>
            <a:r>
              <a:rPr lang="en-US" altLang="zh-CN" dirty="0" smtClean="0"/>
              <a:t>q</a:t>
            </a:r>
            <a:r>
              <a:rPr lang="zh-CN" altLang="en-US" dirty="0" smtClean="0"/>
              <a:t>个操作</a:t>
            </a:r>
            <a:endParaRPr lang="en-US" altLang="zh-CN" dirty="0" smtClean="0"/>
          </a:p>
          <a:p>
            <a:pPr lvl="1"/>
            <a:r>
              <a:rPr lang="zh-CN" altLang="en-US" dirty="0" smtClean="0"/>
              <a:t>修改一条边的权值</a:t>
            </a:r>
            <a:endParaRPr lang="en-US" altLang="zh-CN" dirty="0" smtClean="0"/>
          </a:p>
          <a:p>
            <a:pPr lvl="1"/>
            <a:r>
              <a:rPr lang="zh-CN" altLang="en-US" dirty="0" smtClean="0"/>
              <a:t>询问网格最上方某点到最下方某点的最短路</a:t>
            </a:r>
            <a:endParaRPr lang="en-US" altLang="zh-CN" dirty="0" smtClean="0"/>
          </a:p>
          <a:p>
            <a:r>
              <a:rPr lang="en-US" altLang="zh-CN" dirty="0" smtClean="0"/>
              <a:t>n&lt;=5000,m&lt;=200,</a:t>
            </a:r>
            <a:r>
              <a:rPr lang="zh-CN" altLang="en-US" dirty="0" smtClean="0"/>
              <a:t>修改</a:t>
            </a:r>
            <a:r>
              <a:rPr lang="en-US" altLang="zh-CN" dirty="0" smtClean="0"/>
              <a:t>&lt;=500,</a:t>
            </a:r>
            <a:r>
              <a:rPr lang="zh-CN" altLang="en-US" dirty="0" smtClean="0"/>
              <a:t>询问</a:t>
            </a:r>
            <a:r>
              <a:rPr lang="en-US" altLang="zh-CN" dirty="0" smtClean="0"/>
              <a:t>&lt;=2*10^5</a:t>
            </a:r>
          </a:p>
          <a:p>
            <a:endParaRPr lang="en-US" altLang="zh-CN" dirty="0" smtClean="0"/>
          </a:p>
          <a:p>
            <a:endParaRPr lang="en-US" altLang="zh-CN" dirty="0" smtClean="0"/>
          </a:p>
          <a:p>
            <a:r>
              <a:rPr lang="en-US" altLang="zh-CN" dirty="0" smtClean="0"/>
              <a:t>IOI2013</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a:t>
            </a:r>
            <a:r>
              <a:rPr lang="zh-CN" altLang="en-US" dirty="0" smtClean="0"/>
              <a:t>决策单调性</a:t>
            </a:r>
            <a:r>
              <a:rPr lang="en-US" altLang="zh-CN" dirty="0" smtClean="0"/>
              <a:t/>
            </a:r>
            <a:br>
              <a:rPr lang="en-US" altLang="zh-CN" dirty="0" smtClean="0"/>
            </a:br>
            <a:r>
              <a:rPr lang="en-US" altLang="zh-CN" dirty="0" smtClean="0"/>
              <a:t>Wombats</a:t>
            </a:r>
            <a:endParaRPr lang="zh-CN" altLang="en-US" dirty="0"/>
          </a:p>
        </p:txBody>
      </p:sp>
      <p:sp>
        <p:nvSpPr>
          <p:cNvPr id="3" name="内容占位符 2"/>
          <p:cNvSpPr>
            <a:spLocks noGrp="1"/>
          </p:cNvSpPr>
          <p:nvPr>
            <p:ph idx="1"/>
          </p:nvPr>
        </p:nvSpPr>
        <p:spPr/>
        <p:txBody>
          <a:bodyPr/>
          <a:lstStyle/>
          <a:p>
            <a:r>
              <a:rPr lang="zh-CN" altLang="en-US" dirty="0" smtClean="0"/>
              <a:t>考虑用线段树维护行，那么每个区间维护</a:t>
            </a:r>
            <a:r>
              <a:rPr lang="en-US" altLang="zh-CN" dirty="0" smtClean="0"/>
              <a:t>w[i][j]</a:t>
            </a:r>
            <a:r>
              <a:rPr lang="zh-CN" altLang="en-US" dirty="0" smtClean="0"/>
              <a:t>表示从</a:t>
            </a:r>
            <a:r>
              <a:rPr lang="en-US" altLang="zh-CN" dirty="0" smtClean="0"/>
              <a:t>(l,i)</a:t>
            </a:r>
            <a:r>
              <a:rPr lang="zh-CN" altLang="en-US" dirty="0" smtClean="0"/>
              <a:t>到</a:t>
            </a:r>
            <a:r>
              <a:rPr lang="en-US" altLang="zh-CN" dirty="0" smtClean="0"/>
              <a:t>(r,j)</a:t>
            </a:r>
            <a:r>
              <a:rPr lang="zh-CN" altLang="en-US" dirty="0" smtClean="0"/>
              <a:t>的最短路。</a:t>
            </a:r>
            <a:endParaRPr lang="en-US" altLang="zh-CN" dirty="0" smtClean="0"/>
          </a:p>
          <a:p>
            <a:r>
              <a:rPr lang="zh-CN" altLang="en-US" dirty="0" smtClean="0"/>
              <a:t>暴力合并是</a:t>
            </a:r>
            <a:r>
              <a:rPr lang="en-US" altLang="zh-CN" dirty="0" smtClean="0"/>
              <a:t>m^3</a:t>
            </a:r>
            <a:r>
              <a:rPr lang="zh-CN" altLang="en-US" dirty="0" smtClean="0"/>
              <a:t>的。</a:t>
            </a:r>
            <a:endParaRPr lang="en-US" altLang="zh-CN" dirty="0" smtClean="0"/>
          </a:p>
          <a:p>
            <a:r>
              <a:rPr lang="zh-CN" altLang="en-US" dirty="0" smtClean="0"/>
              <a:t>考虑用类似的单调性，分治即可。</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a:t>
            </a:r>
            <a:r>
              <a:rPr lang="zh-CN" altLang="en-US" dirty="0" smtClean="0"/>
              <a:t>决策单调性</a:t>
            </a:r>
            <a:r>
              <a:rPr lang="en-US" altLang="zh-CN" dirty="0" smtClean="0"/>
              <a:t/>
            </a:r>
            <a:br>
              <a:rPr lang="en-US" altLang="zh-CN" dirty="0" smtClean="0"/>
            </a:br>
            <a:r>
              <a:rPr lang="en-US" altLang="zh-CN" dirty="0" smtClean="0"/>
              <a:t>Holiday</a:t>
            </a:r>
            <a:endParaRPr lang="zh-CN" altLang="en-US" dirty="0"/>
          </a:p>
        </p:txBody>
      </p:sp>
      <p:sp>
        <p:nvSpPr>
          <p:cNvPr id="3" name="内容占位符 2"/>
          <p:cNvSpPr>
            <a:spLocks noGrp="1"/>
          </p:cNvSpPr>
          <p:nvPr>
            <p:ph idx="1"/>
          </p:nvPr>
        </p:nvSpPr>
        <p:spPr/>
        <p:txBody>
          <a:bodyPr/>
          <a:lstStyle/>
          <a:p>
            <a:r>
              <a:rPr lang="zh-CN" altLang="en-US" dirty="0" smtClean="0"/>
              <a:t>一个线段上有</a:t>
            </a:r>
            <a:r>
              <a:rPr lang="en-US" altLang="zh-CN" dirty="0" smtClean="0"/>
              <a:t>n</a:t>
            </a:r>
            <a:r>
              <a:rPr lang="zh-CN" altLang="en-US" dirty="0" smtClean="0"/>
              <a:t>个城市，他左右的点被视为与之相邻。</a:t>
            </a:r>
            <a:endParaRPr lang="en-US" altLang="zh-CN" dirty="0" smtClean="0"/>
          </a:p>
          <a:p>
            <a:r>
              <a:rPr lang="zh-CN" altLang="en-US" dirty="0" smtClean="0"/>
              <a:t>每个城市里有</a:t>
            </a:r>
            <a:r>
              <a:rPr lang="en-US" altLang="zh-CN" dirty="0" smtClean="0"/>
              <a:t>ai</a:t>
            </a:r>
            <a:r>
              <a:rPr lang="zh-CN" altLang="en-US" dirty="0" smtClean="0"/>
              <a:t>个景点。</a:t>
            </a:r>
            <a:endParaRPr lang="en-US" altLang="zh-CN" dirty="0" smtClean="0"/>
          </a:p>
          <a:p>
            <a:r>
              <a:rPr lang="zh-CN" altLang="en-US" dirty="0" smtClean="0"/>
              <a:t>你有</a:t>
            </a:r>
            <a:r>
              <a:rPr lang="en-US" altLang="zh-CN" dirty="0" smtClean="0"/>
              <a:t>d</a:t>
            </a:r>
            <a:r>
              <a:rPr lang="zh-CN" altLang="en-US" dirty="0" smtClean="0"/>
              <a:t>天时间，每天你可以移动到相邻的城市或者游览这个城市里所有的景点。</a:t>
            </a:r>
            <a:endParaRPr lang="en-US" altLang="zh-CN" dirty="0" smtClean="0"/>
          </a:p>
          <a:p>
            <a:r>
              <a:rPr lang="zh-CN" altLang="en-US" dirty="0" smtClean="0"/>
              <a:t>问从</a:t>
            </a:r>
            <a:r>
              <a:rPr lang="en-US" altLang="zh-CN" dirty="0" smtClean="0"/>
              <a:t>s</a:t>
            </a:r>
            <a:r>
              <a:rPr lang="zh-CN" altLang="en-US" dirty="0" smtClean="0"/>
              <a:t>出发你最多能游览多少景点（不能重复游览</a:t>
            </a:r>
            <a:endParaRPr lang="en-US" altLang="zh-CN" dirty="0" smtClean="0"/>
          </a:p>
          <a:p>
            <a:r>
              <a:rPr lang="en-US" altLang="zh-CN" dirty="0" smtClean="0"/>
              <a:t>n&lt;=10^5</a:t>
            </a:r>
          </a:p>
          <a:p>
            <a:endParaRPr lang="en-US" altLang="zh-CN" dirty="0" smtClean="0"/>
          </a:p>
          <a:p>
            <a:endParaRPr lang="en-US" altLang="zh-CN" dirty="0" smtClean="0"/>
          </a:p>
          <a:p>
            <a:r>
              <a:rPr lang="en-US" altLang="zh-CN" dirty="0" smtClean="0"/>
              <a:t>IOI2014</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Type A </a:t>
            </a:r>
            <a:r>
              <a:rPr lang="zh-CN" altLang="en-US" dirty="0" smtClean="0"/>
              <a:t>一维点对</a:t>
            </a:r>
            <a:r>
              <a:rPr lang="en-US" altLang="zh-CN" dirty="0" smtClean="0"/>
              <a:t/>
            </a:r>
            <a:br>
              <a:rPr lang="en-US" altLang="zh-CN" dirty="0" smtClean="0"/>
            </a:br>
            <a:r>
              <a:rPr lang="en-US" altLang="zh-CN" dirty="0" smtClean="0"/>
              <a:t>Tricky Function </a:t>
            </a:r>
            <a:endParaRPr lang="zh-CN" altLang="en-US" dirty="0"/>
          </a:p>
        </p:txBody>
      </p:sp>
      <p:sp>
        <p:nvSpPr>
          <p:cNvPr id="3" name="内容占位符 2"/>
          <p:cNvSpPr>
            <a:spLocks noGrp="1"/>
          </p:cNvSpPr>
          <p:nvPr>
            <p:ph idx="1"/>
          </p:nvPr>
        </p:nvSpPr>
        <p:spPr/>
        <p:txBody>
          <a:bodyPr/>
          <a:lstStyle/>
          <a:p>
            <a:r>
              <a:rPr lang="zh-CN" altLang="en-US" dirty="0" smtClean="0"/>
              <a:t>给出一个长度为</a:t>
            </a:r>
            <a:r>
              <a:rPr lang="en-US" altLang="zh-CN" dirty="0" smtClean="0"/>
              <a:t>n</a:t>
            </a:r>
            <a:r>
              <a:rPr lang="zh-CN" altLang="en-US" dirty="0" smtClean="0"/>
              <a:t>的序列</a:t>
            </a:r>
            <a:r>
              <a:rPr lang="en-US" altLang="zh-CN" dirty="0" smtClean="0"/>
              <a:t>a</a:t>
            </a:r>
            <a:r>
              <a:rPr lang="zh-CN" altLang="en-US" dirty="0" smtClean="0"/>
              <a:t>。</a:t>
            </a:r>
            <a:endParaRPr lang="en-US" altLang="zh-CN" dirty="0" smtClean="0"/>
          </a:p>
          <a:p>
            <a:r>
              <a:rPr lang="zh-CN" altLang="en-US" dirty="0" smtClean="0"/>
              <a:t>令</a:t>
            </a:r>
            <a:r>
              <a:rPr lang="en-US" altLang="zh-CN" dirty="0" smtClean="0"/>
              <a:t>f(i,j)=(i-j)^2+g(i,j)^2.</a:t>
            </a:r>
          </a:p>
          <a:p>
            <a:r>
              <a:rPr lang="zh-CN" altLang="en-US" dirty="0" smtClean="0"/>
              <a:t>又</a:t>
            </a:r>
            <a:r>
              <a:rPr lang="en-US" altLang="zh-CN" dirty="0" smtClean="0"/>
              <a:t>g(i,j)=</a:t>
            </a:r>
            <a:r>
              <a:rPr lang="zh-CN" altLang="en-US" dirty="0" smtClean="0"/>
              <a:t>∑</a:t>
            </a:r>
            <a:r>
              <a:rPr lang="en-US" altLang="zh-CN" dirty="0" err="1" smtClean="0"/>
              <a:t>ak</a:t>
            </a:r>
            <a:r>
              <a:rPr lang="en-US" altLang="zh-CN" dirty="0" smtClean="0"/>
              <a:t> (min(i,j)+1&lt;=k&lt;=max(i,j))</a:t>
            </a:r>
          </a:p>
          <a:p>
            <a:r>
              <a:rPr lang="zh-CN" altLang="en-US" dirty="0" smtClean="0"/>
              <a:t>求</a:t>
            </a:r>
            <a:r>
              <a:rPr lang="en-US" altLang="zh-CN" dirty="0" smtClean="0"/>
              <a:t>f</a:t>
            </a:r>
            <a:r>
              <a:rPr lang="zh-CN" altLang="en-US" dirty="0" smtClean="0"/>
              <a:t>最小的函数值。</a:t>
            </a:r>
            <a:endParaRPr lang="en-US" altLang="zh-CN" dirty="0" smtClean="0"/>
          </a:p>
          <a:p>
            <a:r>
              <a:rPr lang="en-US" altLang="zh-CN" dirty="0" smtClean="0"/>
              <a:t>n&lt;=10^5</a:t>
            </a:r>
          </a:p>
          <a:p>
            <a:endParaRPr lang="en-US" altLang="zh-CN" dirty="0" smtClean="0"/>
          </a:p>
          <a:p>
            <a:endParaRPr lang="en-US" altLang="zh-CN" dirty="0" smtClean="0"/>
          </a:p>
          <a:p>
            <a:r>
              <a:rPr lang="en-US" altLang="zh-CN" dirty="0" smtClean="0"/>
              <a:t>Codeforces Round #245 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a:t>
            </a:r>
            <a:r>
              <a:rPr lang="zh-CN" altLang="en-US" dirty="0" smtClean="0"/>
              <a:t>决策单调性</a:t>
            </a:r>
            <a:r>
              <a:rPr lang="en-US" altLang="zh-CN" dirty="0" smtClean="0"/>
              <a:t/>
            </a:r>
            <a:br>
              <a:rPr lang="en-US" altLang="zh-CN" dirty="0" smtClean="0"/>
            </a:br>
            <a:r>
              <a:rPr lang="en-US" altLang="zh-CN" dirty="0" smtClean="0"/>
              <a:t>Holiday</a:t>
            </a:r>
            <a:endParaRPr lang="zh-CN" altLang="en-US" dirty="0"/>
          </a:p>
        </p:txBody>
      </p:sp>
      <p:sp>
        <p:nvSpPr>
          <p:cNvPr id="3" name="内容占位符 2"/>
          <p:cNvSpPr>
            <a:spLocks noGrp="1"/>
          </p:cNvSpPr>
          <p:nvPr>
            <p:ph idx="1"/>
          </p:nvPr>
        </p:nvSpPr>
        <p:spPr/>
        <p:txBody>
          <a:bodyPr/>
          <a:lstStyle/>
          <a:p>
            <a:r>
              <a:rPr lang="zh-CN" altLang="en-US" dirty="0" smtClean="0"/>
              <a:t>这题实际上相当于你需要决定一个正确的行动区间</a:t>
            </a:r>
            <a:r>
              <a:rPr lang="en-US" altLang="zh-CN" dirty="0" smtClean="0"/>
              <a:t>[l,r]</a:t>
            </a:r>
            <a:r>
              <a:rPr lang="zh-CN" altLang="en-US" dirty="0" smtClean="0"/>
              <a:t>。</a:t>
            </a:r>
            <a:endParaRPr lang="en-US" altLang="zh-CN" dirty="0" smtClean="0"/>
          </a:p>
          <a:p>
            <a:r>
              <a:rPr lang="zh-CN" altLang="en-US" dirty="0" smtClean="0"/>
              <a:t>考虑枚举，那么我们需要对每个</a:t>
            </a:r>
            <a:r>
              <a:rPr lang="en-US" altLang="zh-CN" dirty="0" smtClean="0"/>
              <a:t>l</a:t>
            </a:r>
            <a:r>
              <a:rPr lang="zh-CN" altLang="en-US" dirty="0" smtClean="0"/>
              <a:t>找出一个最优的</a:t>
            </a:r>
            <a:r>
              <a:rPr lang="en-US" altLang="zh-CN" dirty="0" smtClean="0"/>
              <a:t>r</a:t>
            </a:r>
            <a:r>
              <a:rPr lang="zh-CN" altLang="en-US" dirty="0" smtClean="0"/>
              <a:t>。</a:t>
            </a:r>
            <a:endParaRPr lang="en-US" altLang="zh-CN" dirty="0" smtClean="0"/>
          </a:p>
          <a:p>
            <a:r>
              <a:rPr lang="zh-CN" altLang="en-US" dirty="0" smtClean="0"/>
              <a:t>不难发现</a:t>
            </a:r>
            <a:r>
              <a:rPr lang="en-US" altLang="zh-CN" dirty="0" smtClean="0"/>
              <a:t>r</a:t>
            </a:r>
            <a:r>
              <a:rPr lang="zh-CN" altLang="en-US" dirty="0" smtClean="0"/>
              <a:t>关于</a:t>
            </a:r>
            <a:r>
              <a:rPr lang="en-US" altLang="zh-CN" dirty="0" smtClean="0"/>
              <a:t>l</a:t>
            </a:r>
            <a:r>
              <a:rPr lang="zh-CN" altLang="en-US" dirty="0" smtClean="0"/>
              <a:t>单调。</a:t>
            </a:r>
            <a:endParaRPr lang="en-US" altLang="zh-CN" dirty="0" smtClean="0"/>
          </a:p>
          <a:p>
            <a:r>
              <a:rPr lang="zh-CN" altLang="en-US" dirty="0" smtClean="0"/>
              <a:t>分治处理即可。</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smtClean="0"/>
              <a:t>卡内存？</a:t>
            </a:r>
            <a:r>
              <a:rPr lang="en-US" altLang="zh-CN" dirty="0" smtClean="0"/>
              <a:t/>
            </a:r>
            <a:br>
              <a:rPr lang="en-US" altLang="zh-CN" dirty="0" smtClean="0"/>
            </a:br>
            <a:r>
              <a:rPr lang="zh-CN" altLang="en-US" dirty="0" smtClean="0"/>
              <a:t>存不下</a:t>
            </a:r>
            <a:endParaRPr lang="zh-CN" altLang="en-US" dirty="0"/>
          </a:p>
        </p:txBody>
      </p:sp>
      <p:sp>
        <p:nvSpPr>
          <p:cNvPr id="3" name="内容占位符 2"/>
          <p:cNvSpPr>
            <a:spLocks noGrp="1"/>
          </p:cNvSpPr>
          <p:nvPr>
            <p:ph idx="1"/>
          </p:nvPr>
        </p:nvSpPr>
        <p:spPr/>
        <p:txBody>
          <a:bodyPr/>
          <a:lstStyle/>
          <a:p>
            <a:r>
              <a:rPr lang="zh-CN" altLang="en-US" dirty="0" smtClean="0"/>
              <a:t>有这么一个背包问题，方程是</a:t>
            </a:r>
            <a:endParaRPr lang="en-US" altLang="zh-CN" dirty="0" smtClean="0"/>
          </a:p>
          <a:p>
            <a:r>
              <a:rPr lang="en-US" altLang="zh-CN" dirty="0" smtClean="0"/>
              <a:t>f[i][j]=min(f[i-1][j]+a[i], f[i-1][j-b[i]]+c[i])</a:t>
            </a:r>
          </a:p>
          <a:p>
            <a:r>
              <a:rPr lang="zh-CN" altLang="en-US" dirty="0" smtClean="0"/>
              <a:t>你需要求出</a:t>
            </a:r>
            <a:r>
              <a:rPr lang="en-US" altLang="zh-CN" dirty="0" smtClean="0"/>
              <a:t>f[n][m]</a:t>
            </a:r>
            <a:r>
              <a:rPr lang="zh-CN" altLang="en-US" dirty="0" smtClean="0"/>
              <a:t>对应的方案（第</a:t>
            </a:r>
            <a:r>
              <a:rPr lang="en-US" altLang="zh-CN" dirty="0" smtClean="0"/>
              <a:t>i</a:t>
            </a:r>
            <a:r>
              <a:rPr lang="zh-CN" altLang="en-US" dirty="0" smtClean="0"/>
              <a:t>个物品选</a:t>
            </a:r>
            <a:r>
              <a:rPr lang="en-US" altLang="zh-CN" dirty="0" smtClean="0"/>
              <a:t>/</a:t>
            </a:r>
            <a:r>
              <a:rPr lang="zh-CN" altLang="en-US" dirty="0" smtClean="0"/>
              <a:t>不选）。</a:t>
            </a:r>
            <a:endParaRPr lang="en-US" altLang="zh-CN" dirty="0" smtClean="0"/>
          </a:p>
          <a:p>
            <a:r>
              <a:rPr lang="zh-CN" altLang="en-US" dirty="0" smtClean="0"/>
              <a:t>你不能使用</a:t>
            </a:r>
            <a:r>
              <a:rPr lang="en-US" altLang="zh-CN" dirty="0" smtClean="0"/>
              <a:t>n*m</a:t>
            </a:r>
            <a:r>
              <a:rPr lang="zh-CN" altLang="en-US" dirty="0" smtClean="0"/>
              <a:t>的空间。</a:t>
            </a:r>
            <a:endParaRPr lang="en-US" altLang="zh-CN" dirty="0" smtClean="0"/>
          </a:p>
          <a:p>
            <a:endParaRPr lang="en-US" altLang="zh-CN" dirty="0" smtClean="0"/>
          </a:p>
          <a:p>
            <a:endParaRPr lang="en-US" altLang="zh-CN" dirty="0" smtClean="0"/>
          </a:p>
          <a:p>
            <a:endParaRPr lang="en-US" altLang="zh-CN" dirty="0" smtClean="0"/>
          </a:p>
          <a:p>
            <a:r>
              <a:rPr lang="zh-CN" altLang="en-US" dirty="0" smtClean="0"/>
              <a:t>中国国家队清华集训 </a:t>
            </a:r>
            <a:r>
              <a:rPr lang="en-US" altLang="zh-CN" dirty="0" smtClean="0"/>
              <a:t>2013-2014 </a:t>
            </a:r>
            <a:r>
              <a:rPr lang="zh-CN" altLang="en-US" dirty="0" smtClean="0"/>
              <a:t>第二天</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 </a:t>
            </a:r>
            <a:r>
              <a:rPr lang="zh-CN" altLang="en-US" dirty="0" smtClean="0"/>
              <a:t>卡内存？</a:t>
            </a:r>
            <a:r>
              <a:rPr lang="en-US" altLang="zh-CN" dirty="0" smtClean="0"/>
              <a:t/>
            </a:r>
            <a:br>
              <a:rPr lang="en-US" altLang="zh-CN" dirty="0" smtClean="0"/>
            </a:br>
            <a:r>
              <a:rPr lang="zh-CN" altLang="en-US" dirty="0" smtClean="0"/>
              <a:t>存不下</a:t>
            </a:r>
            <a:endParaRPr lang="zh-CN" altLang="en-US" dirty="0"/>
          </a:p>
        </p:txBody>
      </p:sp>
      <p:sp>
        <p:nvSpPr>
          <p:cNvPr id="3" name="内容占位符 2"/>
          <p:cNvSpPr>
            <a:spLocks noGrp="1"/>
          </p:cNvSpPr>
          <p:nvPr>
            <p:ph idx="1"/>
          </p:nvPr>
        </p:nvSpPr>
        <p:spPr/>
        <p:txBody>
          <a:bodyPr/>
          <a:lstStyle/>
          <a:p>
            <a:r>
              <a:rPr lang="zh-CN" altLang="en-US" dirty="0" smtClean="0"/>
              <a:t>这个题相当有趣。</a:t>
            </a:r>
            <a:endParaRPr lang="en-US" altLang="zh-CN" dirty="0" smtClean="0"/>
          </a:p>
          <a:p>
            <a:r>
              <a:rPr lang="zh-CN" altLang="en-US" dirty="0" smtClean="0"/>
              <a:t>你会发现只需在分治的时候存下信息即可。</a:t>
            </a:r>
            <a:endParaRPr lang="en-US" altLang="zh-CN" dirty="0" smtClean="0"/>
          </a:p>
          <a:p>
            <a:r>
              <a:rPr lang="zh-CN" altLang="en-US" dirty="0" smtClean="0"/>
              <a:t>这是用分治算法降低空间复杂度的例子。</a:t>
            </a:r>
            <a:endParaRPr lang="en-US" altLang="zh-CN" dirty="0" smtClean="0"/>
          </a:p>
          <a:p>
            <a:r>
              <a:rPr lang="zh-CN" altLang="en-US" dirty="0" smtClean="0"/>
              <a:t>是不是很有趣？</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a:t>
            </a:r>
            <a:r>
              <a:rPr lang="zh-CN" altLang="en-US" dirty="0" smtClean="0"/>
              <a:t>基于答案的分治</a:t>
            </a:r>
            <a:endParaRPr lang="zh-CN" altLang="en-US" dirty="0"/>
          </a:p>
        </p:txBody>
      </p:sp>
      <p:sp>
        <p:nvSpPr>
          <p:cNvPr id="3" name="内容占位符 2"/>
          <p:cNvSpPr>
            <a:spLocks noGrp="1"/>
          </p:cNvSpPr>
          <p:nvPr>
            <p:ph idx="1"/>
          </p:nvPr>
        </p:nvSpPr>
        <p:spPr/>
        <p:txBody>
          <a:bodyPr/>
          <a:lstStyle/>
          <a:p>
            <a:r>
              <a:rPr lang="zh-CN" altLang="en-US" dirty="0" smtClean="0"/>
              <a:t>他们也有人叫这个整体二分。</a:t>
            </a:r>
            <a:endParaRPr lang="en-US" altLang="zh-CN" dirty="0" smtClean="0"/>
          </a:p>
          <a:p>
            <a:r>
              <a:rPr lang="zh-CN" altLang="en-US" dirty="0" smtClean="0"/>
              <a:t>不过解决问题起来超玄幻。</a:t>
            </a:r>
            <a:endParaRPr lang="zh-CN" altLang="en-US" dirty="0"/>
          </a:p>
        </p:txBody>
      </p:sp>
    </p:spTree>
    <p:extLst>
      <p:ext uri="{BB962C8B-B14F-4D97-AF65-F5344CB8AC3E}">
        <p14:creationId xmlns:p14="http://schemas.microsoft.com/office/powerpoint/2010/main" val="31490525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a:t>
            </a:r>
            <a:r>
              <a:rPr lang="zh-CN" altLang="en-US" dirty="0" smtClean="0"/>
              <a:t>基于答案的分治</a:t>
            </a:r>
            <a:r>
              <a:rPr lang="en-US" altLang="zh-CN" dirty="0" smtClean="0"/>
              <a:t/>
            </a:r>
            <a:br>
              <a:rPr lang="en-US" altLang="zh-CN" dirty="0" smtClean="0"/>
            </a:br>
            <a:r>
              <a:rPr lang="zh-CN" altLang="en-US" dirty="0" smtClean="0"/>
              <a:t>圆交</a:t>
            </a:r>
            <a:endParaRPr lang="zh-CN" altLang="en-US" dirty="0"/>
          </a:p>
        </p:txBody>
      </p:sp>
      <p:sp>
        <p:nvSpPr>
          <p:cNvPr id="3" name="内容占位符 2"/>
          <p:cNvSpPr>
            <a:spLocks noGrp="1"/>
          </p:cNvSpPr>
          <p:nvPr>
            <p:ph idx="1"/>
          </p:nvPr>
        </p:nvSpPr>
        <p:spPr/>
        <p:txBody>
          <a:bodyPr/>
          <a:lstStyle/>
          <a:p>
            <a:r>
              <a:rPr lang="zh-CN" altLang="en-US" dirty="0" smtClean="0"/>
              <a:t>给出</a:t>
            </a:r>
            <a:r>
              <a:rPr lang="en-US" altLang="zh-CN" dirty="0" smtClean="0"/>
              <a:t>n</a:t>
            </a:r>
            <a:r>
              <a:rPr lang="zh-CN" altLang="en-US" dirty="0" smtClean="0"/>
              <a:t>个圆。</a:t>
            </a:r>
            <a:endParaRPr lang="en-US" altLang="zh-CN" dirty="0" smtClean="0"/>
          </a:p>
          <a:p>
            <a:r>
              <a:rPr lang="zh-CN" altLang="en-US" dirty="0" smtClean="0"/>
              <a:t>问是否存在圆交。</a:t>
            </a:r>
            <a:endParaRPr lang="en-US" altLang="zh-CN" dirty="0" smtClean="0"/>
          </a:p>
          <a:p>
            <a:r>
              <a:rPr lang="en-US" altLang="zh-CN" dirty="0" smtClean="0"/>
              <a:t>n&lt;=10^5</a:t>
            </a:r>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经典问题</a:t>
            </a:r>
            <a:endParaRPr lang="en-US" altLang="zh-CN" dirty="0" smtClean="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a:t>
            </a:r>
            <a:r>
              <a:rPr lang="zh-CN" altLang="en-US" dirty="0" smtClean="0"/>
              <a:t>基于答案的分治</a:t>
            </a:r>
            <a:r>
              <a:rPr lang="en-US" altLang="zh-CN" dirty="0" smtClean="0"/>
              <a:t/>
            </a:r>
            <a:br>
              <a:rPr lang="en-US" altLang="zh-CN" dirty="0" smtClean="0"/>
            </a:br>
            <a:r>
              <a:rPr lang="zh-CN" altLang="en-US" dirty="0" smtClean="0"/>
              <a:t>矩阵乘法</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n*n</a:t>
            </a:r>
            <a:r>
              <a:rPr lang="zh-CN" altLang="en-US" dirty="0" smtClean="0"/>
              <a:t>的矩阵。</a:t>
            </a:r>
            <a:endParaRPr lang="en-US" altLang="zh-CN" dirty="0" smtClean="0"/>
          </a:p>
          <a:p>
            <a:r>
              <a:rPr lang="en-US" altLang="zh-CN" dirty="0" smtClean="0"/>
              <a:t>m</a:t>
            </a:r>
            <a:r>
              <a:rPr lang="zh-CN" altLang="en-US" dirty="0" smtClean="0"/>
              <a:t>次询问，每次询问子矩阵的第</a:t>
            </a:r>
            <a:r>
              <a:rPr lang="en-US" altLang="zh-CN" dirty="0" smtClean="0"/>
              <a:t>k</a:t>
            </a:r>
            <a:r>
              <a:rPr lang="zh-CN" altLang="en-US" dirty="0" smtClean="0"/>
              <a:t>小数。</a:t>
            </a:r>
            <a:endParaRPr lang="en-US" altLang="zh-CN" dirty="0" smtClean="0"/>
          </a:p>
          <a:p>
            <a:r>
              <a:rPr lang="en-US" altLang="zh-CN" dirty="0" smtClean="0"/>
              <a:t>n&lt;=500,m&lt;=60000</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2012</a:t>
            </a:r>
            <a:r>
              <a:rPr lang="zh-CN" altLang="en-US" dirty="0" smtClean="0"/>
              <a:t>中国国家集训队命题答辩</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a:t>
            </a:r>
            <a:r>
              <a:rPr lang="zh-CN" altLang="en-US" dirty="0" smtClean="0"/>
              <a:t>基于答案的分治</a:t>
            </a:r>
            <a:r>
              <a:rPr lang="en-US" altLang="zh-CN" dirty="0" smtClean="0"/>
              <a:t/>
            </a:r>
            <a:br>
              <a:rPr lang="en-US" altLang="zh-CN" dirty="0" smtClean="0"/>
            </a:br>
            <a:r>
              <a:rPr lang="zh-CN" altLang="en-US" dirty="0" smtClean="0"/>
              <a:t>矩阵乘法</a:t>
            </a:r>
            <a:endParaRPr lang="zh-CN" altLang="en-US" dirty="0"/>
          </a:p>
        </p:txBody>
      </p:sp>
      <p:sp>
        <p:nvSpPr>
          <p:cNvPr id="3" name="内容占位符 2"/>
          <p:cNvSpPr>
            <a:spLocks noGrp="1"/>
          </p:cNvSpPr>
          <p:nvPr>
            <p:ph idx="1"/>
          </p:nvPr>
        </p:nvSpPr>
        <p:spPr/>
        <p:txBody>
          <a:bodyPr/>
          <a:lstStyle/>
          <a:p>
            <a:r>
              <a:rPr lang="zh-CN" altLang="en-US" dirty="0" smtClean="0"/>
              <a:t>考虑对答案分治，那么我们需要决定哪些询问的答案小于</a:t>
            </a:r>
            <a:r>
              <a:rPr lang="en-US" altLang="zh-CN" dirty="0" smtClean="0"/>
              <a:t>mid</a:t>
            </a:r>
            <a:r>
              <a:rPr lang="zh-CN" altLang="en-US" dirty="0" smtClean="0"/>
              <a:t>，哪些大于</a:t>
            </a:r>
            <a:r>
              <a:rPr lang="en-US" altLang="zh-CN" dirty="0" smtClean="0"/>
              <a:t>mid</a:t>
            </a:r>
            <a:r>
              <a:rPr lang="zh-CN" altLang="en-US" dirty="0" smtClean="0"/>
              <a:t>。</a:t>
            </a:r>
            <a:endParaRPr lang="en-US" altLang="zh-CN" dirty="0" smtClean="0"/>
          </a:p>
          <a:p>
            <a:r>
              <a:rPr lang="zh-CN" altLang="en-US" dirty="0" smtClean="0"/>
              <a:t>最暴力的做法就是将</a:t>
            </a:r>
            <a:r>
              <a:rPr lang="en-US" altLang="zh-CN" dirty="0" smtClean="0"/>
              <a:t>1..mid</a:t>
            </a:r>
            <a:r>
              <a:rPr lang="zh-CN" altLang="en-US" dirty="0" smtClean="0"/>
              <a:t>的数丢进二维数据结构中，再用询问查询。</a:t>
            </a:r>
            <a:endParaRPr lang="en-US" altLang="zh-CN" dirty="0" smtClean="0"/>
          </a:p>
          <a:p>
            <a:r>
              <a:rPr lang="zh-CN" altLang="en-US" dirty="0" smtClean="0"/>
              <a:t>其实没必要，别忘了之前的题目，我们可以用扫描线来搞。</a:t>
            </a:r>
            <a:endParaRPr lang="en-US" altLang="zh-CN" dirty="0" smtClean="0"/>
          </a:p>
          <a:p>
            <a:r>
              <a:rPr lang="zh-CN" altLang="en-US" dirty="0" smtClean="0"/>
              <a:t>虽然分治不一定是严格一半一半，但每个询问对复杂度的贡献还是</a:t>
            </a:r>
            <a:r>
              <a:rPr lang="en-US" altLang="zh-CN" dirty="0" smtClean="0"/>
              <a:t>O(logn)</a:t>
            </a:r>
            <a:r>
              <a:rPr lang="zh-CN" altLang="en-US" dirty="0" smtClean="0"/>
              <a:t>的</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a:t>
            </a:r>
            <a:r>
              <a:rPr lang="zh-CN" altLang="en-US" dirty="0" smtClean="0"/>
              <a:t>基于答案的分治</a:t>
            </a:r>
            <a:r>
              <a:rPr lang="en-US" altLang="zh-CN" dirty="0" smtClean="0"/>
              <a:t/>
            </a:r>
            <a:br>
              <a:rPr lang="en-US" altLang="zh-CN" dirty="0" smtClean="0"/>
            </a:br>
            <a:r>
              <a:rPr lang="en-US" altLang="zh-CN" dirty="0" smtClean="0"/>
              <a:t>Meteor</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个排污管，每个都会连向</a:t>
            </a:r>
            <a:r>
              <a:rPr lang="en-US" altLang="zh-CN" dirty="0" smtClean="0"/>
              <a:t>m</a:t>
            </a:r>
            <a:r>
              <a:rPr lang="zh-CN" altLang="en-US" dirty="0" smtClean="0"/>
              <a:t>个水池中的某一 个。</a:t>
            </a:r>
            <a:endParaRPr lang="en-US" altLang="zh-CN" dirty="0" smtClean="0"/>
          </a:p>
          <a:p>
            <a:r>
              <a:rPr lang="zh-CN" altLang="en-US" dirty="0" smtClean="0"/>
              <a:t>每个水池有一个处理上界</a:t>
            </a:r>
            <a:r>
              <a:rPr lang="en-US" altLang="zh-CN" dirty="0" smtClean="0"/>
              <a:t>wi</a:t>
            </a:r>
            <a:r>
              <a:rPr lang="zh-CN" altLang="en-US" dirty="0" smtClean="0"/>
              <a:t>。</a:t>
            </a:r>
            <a:endParaRPr lang="en-US" altLang="zh-CN" dirty="0" smtClean="0"/>
          </a:p>
          <a:p>
            <a:r>
              <a:rPr lang="zh-CN" altLang="en-US" dirty="0" smtClean="0"/>
              <a:t>有</a:t>
            </a:r>
            <a:r>
              <a:rPr lang="en-US" altLang="zh-CN" dirty="0" smtClean="0"/>
              <a:t>k</a:t>
            </a:r>
            <a:r>
              <a:rPr lang="zh-CN" altLang="en-US" dirty="0" smtClean="0"/>
              <a:t>次排污作业，每次会向</a:t>
            </a:r>
            <a:r>
              <a:rPr lang="en-US" altLang="zh-CN" dirty="0" smtClean="0"/>
              <a:t>[Li,Ri]</a:t>
            </a:r>
            <a:r>
              <a:rPr lang="zh-CN" altLang="en-US" dirty="0" smtClean="0"/>
              <a:t>的排污管排放</a:t>
            </a:r>
            <a:r>
              <a:rPr lang="en-US" altLang="zh-CN" dirty="0" smtClean="0"/>
              <a:t>ai</a:t>
            </a:r>
            <a:r>
              <a:rPr lang="zh-CN" altLang="en-US" dirty="0" smtClean="0"/>
              <a:t>的污水。</a:t>
            </a:r>
            <a:endParaRPr lang="en-US" altLang="zh-CN" dirty="0" smtClean="0"/>
          </a:p>
          <a:p>
            <a:r>
              <a:rPr lang="zh-CN" altLang="en-US" dirty="0" smtClean="0"/>
              <a:t>求对于每个水池，在哪次排污作业是第一次突破上界。</a:t>
            </a:r>
            <a:endParaRPr lang="en-US" altLang="zh-CN" dirty="0" smtClean="0"/>
          </a:p>
          <a:p>
            <a:r>
              <a:rPr lang="en-US" altLang="zh-CN" dirty="0" smtClean="0"/>
              <a:t>n,m,k&lt;=3*10^5</a:t>
            </a:r>
          </a:p>
          <a:p>
            <a:endParaRPr lang="en-US" altLang="zh-CN" dirty="0" smtClean="0"/>
          </a:p>
          <a:p>
            <a:endParaRPr lang="en-US" altLang="zh-CN" dirty="0" smtClean="0"/>
          </a:p>
          <a:p>
            <a:r>
              <a:rPr lang="en-US" altLang="zh-CN" dirty="0" smtClean="0"/>
              <a:t>POI 2011                                                         </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a:t>
            </a:r>
            <a:r>
              <a:rPr lang="zh-CN" altLang="en-US" dirty="0" smtClean="0"/>
              <a:t>基于答案的分治</a:t>
            </a:r>
            <a:r>
              <a:rPr lang="en-US" altLang="zh-CN" dirty="0" smtClean="0"/>
              <a:t/>
            </a:r>
            <a:br>
              <a:rPr lang="en-US" altLang="zh-CN" dirty="0" smtClean="0"/>
            </a:br>
            <a:r>
              <a:rPr lang="en-US" altLang="zh-CN" dirty="0" smtClean="0"/>
              <a:t>Meteor</a:t>
            </a:r>
            <a:endParaRPr lang="zh-CN" altLang="en-US" dirty="0"/>
          </a:p>
        </p:txBody>
      </p:sp>
      <p:sp>
        <p:nvSpPr>
          <p:cNvPr id="3" name="内容占位符 2"/>
          <p:cNvSpPr>
            <a:spLocks noGrp="1"/>
          </p:cNvSpPr>
          <p:nvPr>
            <p:ph idx="1"/>
          </p:nvPr>
        </p:nvSpPr>
        <p:spPr/>
        <p:txBody>
          <a:bodyPr/>
          <a:lstStyle/>
          <a:p>
            <a:r>
              <a:rPr lang="zh-CN" altLang="en-US" dirty="0" smtClean="0"/>
              <a:t>还是对答案分治。</a:t>
            </a:r>
            <a:endParaRPr lang="en-US" altLang="zh-CN" dirty="0" smtClean="0"/>
          </a:p>
          <a:p>
            <a:r>
              <a:rPr lang="zh-CN" altLang="en-US" dirty="0" smtClean="0"/>
              <a:t>那么在分治时回答询问可以直接利用差分。</a:t>
            </a:r>
            <a:endParaRPr lang="en-US" altLang="zh-CN" dirty="0" smtClean="0"/>
          </a:p>
          <a:p>
            <a:r>
              <a:rPr lang="zh-CN" altLang="en-US" dirty="0" smtClean="0"/>
              <a:t>关键是如何保证问题规模在</a:t>
            </a:r>
            <a:r>
              <a:rPr lang="en-US" altLang="zh-CN" dirty="0" smtClean="0"/>
              <a:t>O(R-L)</a:t>
            </a:r>
            <a:r>
              <a:rPr lang="zh-CN" altLang="en-US" dirty="0" smtClean="0"/>
              <a:t>。</a:t>
            </a:r>
            <a:endParaRPr lang="en-US" altLang="zh-CN" dirty="0" smtClean="0"/>
          </a:p>
          <a:p>
            <a:r>
              <a:rPr lang="zh-CN" altLang="en-US" dirty="0" smtClean="0"/>
              <a:t>离散化即可。</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a:t>
            </a:r>
            <a:r>
              <a:rPr lang="zh-CN" altLang="en-US" dirty="0" smtClean="0"/>
              <a:t>基于答案的分治</a:t>
            </a:r>
            <a:r>
              <a:rPr lang="en-US" altLang="zh-CN" dirty="0" smtClean="0"/>
              <a:t/>
            </a:r>
            <a:br>
              <a:rPr lang="en-US" altLang="zh-CN" dirty="0" smtClean="0"/>
            </a:br>
            <a:r>
              <a:rPr lang="en-US" altLang="zh-CN" dirty="0" smtClean="0"/>
              <a:t>k</a:t>
            </a:r>
            <a:r>
              <a:rPr lang="zh-CN" altLang="en-US" dirty="0" smtClean="0"/>
              <a:t>大数查询</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个位置和</a:t>
            </a:r>
            <a:r>
              <a:rPr lang="en-US" altLang="zh-CN" dirty="0" smtClean="0"/>
              <a:t>m</a:t>
            </a:r>
            <a:r>
              <a:rPr lang="zh-CN" altLang="en-US" dirty="0" smtClean="0"/>
              <a:t>个操作。</a:t>
            </a:r>
            <a:endParaRPr lang="en-US" altLang="zh-CN" dirty="0" smtClean="0"/>
          </a:p>
          <a:p>
            <a:r>
              <a:rPr lang="zh-CN" altLang="en-US" dirty="0" smtClean="0"/>
              <a:t>操作分为两种。</a:t>
            </a:r>
            <a:endParaRPr lang="en-US" altLang="zh-CN" dirty="0" smtClean="0"/>
          </a:p>
          <a:p>
            <a:r>
              <a:rPr lang="en-US" altLang="zh-CN" dirty="0" smtClean="0"/>
              <a:t>1.</a:t>
            </a:r>
            <a:r>
              <a:rPr lang="zh-CN" altLang="en-US" dirty="0" smtClean="0"/>
              <a:t>给</a:t>
            </a:r>
            <a:r>
              <a:rPr lang="en-US" altLang="zh-CN" dirty="0" smtClean="0"/>
              <a:t>l..r</a:t>
            </a:r>
            <a:r>
              <a:rPr lang="zh-CN" altLang="en-US" dirty="0" smtClean="0"/>
              <a:t>的位置上的每个位置加入一个</a:t>
            </a:r>
            <a:r>
              <a:rPr lang="en-US" altLang="zh-CN" dirty="0" smtClean="0"/>
              <a:t>x</a:t>
            </a:r>
          </a:p>
          <a:p>
            <a:r>
              <a:rPr lang="en-US" altLang="zh-CN" dirty="0" smtClean="0"/>
              <a:t>2.</a:t>
            </a:r>
            <a:r>
              <a:rPr lang="zh-CN" altLang="en-US" dirty="0" smtClean="0"/>
              <a:t>询问</a:t>
            </a:r>
            <a:r>
              <a:rPr lang="en-US" altLang="zh-CN" dirty="0" smtClean="0"/>
              <a:t>l..r</a:t>
            </a:r>
            <a:r>
              <a:rPr lang="zh-CN" altLang="en-US" dirty="0" smtClean="0"/>
              <a:t>的位置上第</a:t>
            </a:r>
            <a:r>
              <a:rPr lang="en-US" altLang="zh-CN" dirty="0" smtClean="0"/>
              <a:t>k</a:t>
            </a:r>
            <a:r>
              <a:rPr lang="zh-CN" altLang="en-US" dirty="0" smtClean="0"/>
              <a:t>大的数。</a:t>
            </a:r>
            <a:endParaRPr lang="en-US" altLang="zh-CN" dirty="0" smtClean="0"/>
          </a:p>
          <a:p>
            <a:r>
              <a:rPr lang="en-US" altLang="zh-CN" dirty="0" smtClean="0"/>
              <a:t>n,m&lt;=50000</a:t>
            </a:r>
          </a:p>
          <a:p>
            <a:endParaRPr lang="en-US" altLang="zh-CN" dirty="0" smtClean="0"/>
          </a:p>
          <a:p>
            <a:endParaRPr lang="en-US" altLang="zh-CN" dirty="0" smtClean="0"/>
          </a:p>
          <a:p>
            <a:r>
              <a:rPr lang="en-US" altLang="zh-CN" smtClean="0"/>
              <a:t>ZJOI 2013</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自定义 2">
      <a:majorFont>
        <a:latin typeface="浪漫雅圆"/>
        <a:ea typeface="浪漫雅圆"/>
        <a:cs typeface=""/>
      </a:majorFont>
      <a:minorFont>
        <a:latin typeface="浪漫雅圆"/>
        <a:ea typeface="浪漫雅圆"/>
        <a:cs typeface=""/>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主题1" id="{D7DD7612-2DB8-43BF-8D7D-49F61407D6F6}" vid="{F6C61C6B-F1D4-4206-84E3-3EA073E0F2C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1519</TotalTime>
  <Words>7874</Words>
  <Application>Microsoft Office PowerPoint</Application>
  <PresentationFormat>宽屏</PresentationFormat>
  <Paragraphs>688</Paragraphs>
  <Slides>99</Slides>
  <Notes>5</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99</vt:i4>
      </vt:variant>
    </vt:vector>
  </HeadingPairs>
  <TitlesOfParts>
    <vt:vector size="106" baseType="lpstr">
      <vt:lpstr>Microsoft YaHei UI</vt:lpstr>
      <vt:lpstr>浪漫雅圆</vt:lpstr>
      <vt:lpstr>宋体</vt:lpstr>
      <vt:lpstr>Arial</vt:lpstr>
      <vt:lpstr>Calibri</vt:lpstr>
      <vt:lpstr>Wingdings 3</vt:lpstr>
      <vt:lpstr>主题1</vt:lpstr>
      <vt:lpstr>分治</vt:lpstr>
      <vt:lpstr>本质</vt:lpstr>
      <vt:lpstr>总览</vt:lpstr>
      <vt:lpstr>Part I.中规中矩的分治</vt:lpstr>
      <vt:lpstr>Stage I Type A 一维点对 Pashmak and Parmida's problem</vt:lpstr>
      <vt:lpstr>Stage I Type A 一维点对 Pashmak and Parmida's problem</vt:lpstr>
      <vt:lpstr>Stage I Type A 一维点对 友好点</vt:lpstr>
      <vt:lpstr>Stage I Type A 一维点对 友好点</vt:lpstr>
      <vt:lpstr>Stage I Type A 一维点对 Tricky Function </vt:lpstr>
      <vt:lpstr>Stage I Type A 一维点对 Tricky Function </vt:lpstr>
      <vt:lpstr>Stage I Type A 一维点对 最小三角形</vt:lpstr>
      <vt:lpstr>Stage I Type A 一维点对 最小三角形</vt:lpstr>
      <vt:lpstr>Stage I Type A 一维点对 Or</vt:lpstr>
      <vt:lpstr>Stage I Type A 一维点对 Or</vt:lpstr>
      <vt:lpstr>Stage I Type A 一维点对 Xor</vt:lpstr>
      <vt:lpstr>Stage I Type A 一维点对 Xor</vt:lpstr>
      <vt:lpstr>Stage I Type B 一维区间 Antimatter</vt:lpstr>
      <vt:lpstr>Stage I Type B 一维区间 Antimatter</vt:lpstr>
      <vt:lpstr>Stage I Type B 一维区间 Yura and Developers</vt:lpstr>
      <vt:lpstr>Stage I Type B 一维区间 Yura and Developers</vt:lpstr>
      <vt:lpstr>Stage I Type B 一维区间 Yura and Developers</vt:lpstr>
      <vt:lpstr>Stage I Type B 一维区间 Can’t Stop</vt:lpstr>
      <vt:lpstr>Stage I Type B 一维区间 Can’t Stop</vt:lpstr>
      <vt:lpstr>Stage I Type B 一维区间 Pudding Monsters </vt:lpstr>
      <vt:lpstr>Stage I Type B 一维区间 Pudding Monsters </vt:lpstr>
      <vt:lpstr>Stage I </vt:lpstr>
      <vt:lpstr>Stage II 二维情况 Parking Lot</vt:lpstr>
      <vt:lpstr>Stage II 二维情况 Parking Lot</vt:lpstr>
      <vt:lpstr>Stage II 二维情况 Empty Rectangles</vt:lpstr>
      <vt:lpstr>Stage II 二维情况 Empty Rectangles</vt:lpstr>
      <vt:lpstr>Stage II</vt:lpstr>
      <vt:lpstr>Stage III Type A 树上路径 树</vt:lpstr>
      <vt:lpstr>Stage III Type A 树上路径 树</vt:lpstr>
      <vt:lpstr>Stage III Type A 树上路径 重建计划</vt:lpstr>
      <vt:lpstr>Stage III Type A 树上路径 重建计划</vt:lpstr>
      <vt:lpstr>Stage III Type A 树上路径 树（王康宁）</vt:lpstr>
      <vt:lpstr>Stage III Type A 树上路径 树（王康宁）</vt:lpstr>
      <vt:lpstr>Stage III Type B 树上点对 紫荆花之恋</vt:lpstr>
      <vt:lpstr>Stage III Type B 树上点对 紫荆花之恋</vt:lpstr>
      <vt:lpstr>Stage III Type B 树上点对 Hide 捉迷藏</vt:lpstr>
      <vt:lpstr>Stage III Type B 树上点对 Hide 捉迷藏</vt:lpstr>
      <vt:lpstr>Stage III Type B 树上点对 War</vt:lpstr>
      <vt:lpstr>Stage III Type B 树上点对 War</vt:lpstr>
      <vt:lpstr>Stage III</vt:lpstr>
      <vt:lpstr>Stage ? 没那么有特点的分治 Ants</vt:lpstr>
      <vt:lpstr>Stage ? 没那么有特点的分治 Ants</vt:lpstr>
      <vt:lpstr>Stage ? 没那么有特点的分治 第k大</vt:lpstr>
      <vt:lpstr>Stage ? 没那么有特点的分治 第k大</vt:lpstr>
      <vt:lpstr>Stage ? 奇怪的分治 最小乘积路径</vt:lpstr>
      <vt:lpstr>Stage ? 奇怪的分治 最小乘积路径</vt:lpstr>
      <vt:lpstr>Stage ? 奇怪的分治 最小乘积路径</vt:lpstr>
      <vt:lpstr>Part I</vt:lpstr>
      <vt:lpstr>Part II.有特殊作用的分治</vt:lpstr>
      <vt:lpstr>Stage I Type A 在线转离线 货币兑换</vt:lpstr>
      <vt:lpstr>Stage I Type A 在线转离线 货币兑换</vt:lpstr>
      <vt:lpstr>Stage I Type A 在线转离线 货币兑换</vt:lpstr>
      <vt:lpstr>Stage I Type A 在线转离线 共点圆</vt:lpstr>
      <vt:lpstr>Stage I Type A 在线转离线 共点圆</vt:lpstr>
      <vt:lpstr>Stage I Type B 在线转离线 MOKIA</vt:lpstr>
      <vt:lpstr>Stage I Type B 在线转离线 MOKIA</vt:lpstr>
      <vt:lpstr>Stage I Type B 在线转离线 天使玩偶</vt:lpstr>
      <vt:lpstr>Stage I Type B 在线转离线 天使玩偶</vt:lpstr>
      <vt:lpstr>Stage I Type B 在线转离线 抓企鹅（张闻涛） </vt:lpstr>
      <vt:lpstr>Stage I Type B 在线转离线 抓企鹅（张闻涛） </vt:lpstr>
      <vt:lpstr>Stage I Type C 在线转离线 城市规划（胡渊鸣）</vt:lpstr>
      <vt:lpstr>Stage I Type C 在线转离线 城市规划（胡渊鸣）</vt:lpstr>
      <vt:lpstr>Stage I Type C 在线转离线 Fione</vt:lpstr>
      <vt:lpstr>Stage I Type C 在线转离线 Fione</vt:lpstr>
      <vt:lpstr>Stage I Type C 在线转离线 Eris</vt:lpstr>
      <vt:lpstr>Stage I Type C 在线转离线 Eris</vt:lpstr>
      <vt:lpstr>Stage I Type D 在线转离线 紫荆花之恋</vt:lpstr>
      <vt:lpstr>Stage I Type D 在线转离线 紫荆花之恋</vt:lpstr>
      <vt:lpstr>Stage I Type D 在线转离线 向量集</vt:lpstr>
      <vt:lpstr>Stage I Type D 在线转离线 向量集</vt:lpstr>
      <vt:lpstr>Stage I</vt:lpstr>
      <vt:lpstr>Stage II 可删除 动态图问题</vt:lpstr>
      <vt:lpstr>Stage II 可删除 动态图问题</vt:lpstr>
      <vt:lpstr>Stage II 可删除 动态二分图图问题</vt:lpstr>
      <vt:lpstr>Stage II 可删除 动态二分图图问题</vt:lpstr>
      <vt:lpstr>Stage II 可删除 动态最小生成树</vt:lpstr>
      <vt:lpstr>Stage II 可删除 动态最小生成树</vt:lpstr>
      <vt:lpstr>Stage II 可删除 动态背包</vt:lpstr>
      <vt:lpstr>Stage II</vt:lpstr>
      <vt:lpstr>Stage III 决策单调性</vt:lpstr>
      <vt:lpstr>Stage III 决策单调性 Ciel and Gondolas</vt:lpstr>
      <vt:lpstr>Stage III 决策单调性 Ciel and Gondolas</vt:lpstr>
      <vt:lpstr>Stage III 决策单调性 Wombats</vt:lpstr>
      <vt:lpstr>Stage III 决策单调性 Wombats</vt:lpstr>
      <vt:lpstr>Stage III 决策单调性 Holiday</vt:lpstr>
      <vt:lpstr>Stage III 决策单调性 Holiday</vt:lpstr>
      <vt:lpstr>Stage ? 卡内存？ 存不下</vt:lpstr>
      <vt:lpstr>Stage ? 卡内存？ 存不下</vt:lpstr>
      <vt:lpstr>Part III.基于答案的分治</vt:lpstr>
      <vt:lpstr>Part III.基于答案的分治 圆交</vt:lpstr>
      <vt:lpstr>Part III.基于答案的分治 矩阵乘法</vt:lpstr>
      <vt:lpstr>Part III.基于答案的分治 矩阵乘法</vt:lpstr>
      <vt:lpstr>Part III.基于答案的分治 Meteor</vt:lpstr>
      <vt:lpstr>Part III.基于答案的分治 Meteor</vt:lpstr>
      <vt:lpstr>Part III.基于答案的分治 k大数查询</vt:lpstr>
    </vt:vector>
  </TitlesOfParts>
  <Company>Yali Middle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dc:title>
  <dc:creator>ultramarine</dc:creator>
  <cp:lastModifiedBy>TgopKnight</cp:lastModifiedBy>
  <cp:revision>933</cp:revision>
  <dcterms:created xsi:type="dcterms:W3CDTF">2015-06-22T09:04:13Z</dcterms:created>
  <dcterms:modified xsi:type="dcterms:W3CDTF">2016-01-15T06:41:15Z</dcterms:modified>
</cp:coreProperties>
</file>