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2"/>
    <p:sldId id="377" r:id="rId3"/>
    <p:sldId id="378" r:id="rId4"/>
    <p:sldId id="379" r:id="rId5"/>
    <p:sldId id="380" r:id="rId6"/>
    <p:sldId id="381" r:id="rId7"/>
    <p:sldId id="382" r:id="rId8"/>
    <p:sldId id="383" r:id="rId9"/>
    <p:sldId id="384" r:id="rId10"/>
    <p:sldId id="385" r:id="rId11"/>
    <p:sldId id="386" r:id="rId12"/>
    <p:sldId id="387" r:id="rId13"/>
    <p:sldId id="396" r:id="rId14"/>
    <p:sldId id="397" r:id="rId15"/>
    <p:sldId id="388" r:id="rId16"/>
    <p:sldId id="416" r:id="rId17"/>
    <p:sldId id="417" r:id="rId18"/>
    <p:sldId id="389" r:id="rId19"/>
    <p:sldId id="390" r:id="rId20"/>
    <p:sldId id="414" r:id="rId21"/>
    <p:sldId id="415" r:id="rId22"/>
    <p:sldId id="391" r:id="rId23"/>
    <p:sldId id="406" r:id="rId24"/>
    <p:sldId id="398" r:id="rId25"/>
    <p:sldId id="399" r:id="rId26"/>
    <p:sldId id="400" r:id="rId27"/>
    <p:sldId id="401" r:id="rId28"/>
    <p:sldId id="402" r:id="rId29"/>
    <p:sldId id="403" r:id="rId30"/>
    <p:sldId id="404" r:id="rId31"/>
    <p:sldId id="405" r:id="rId32"/>
    <p:sldId id="407" r:id="rId33"/>
    <p:sldId id="408" r:id="rId34"/>
    <p:sldId id="409" r:id="rId35"/>
    <p:sldId id="410" r:id="rId36"/>
    <p:sldId id="412" r:id="rId37"/>
    <p:sldId id="413" r:id="rId38"/>
    <p:sldId id="411" r:id="rId39"/>
    <p:sldId id="370" r:id="rId40"/>
  </p:sldIdLst>
  <p:sldSz cx="9144000" cy="6858000" type="screen4x3"/>
  <p:notesSz cx="6858000" cy="9144000"/>
  <p:defaultTextStyle>
    <a:defPPr>
      <a:defRPr lang="zh-CN"/>
    </a:defPPr>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FDF"/>
    <a:srgbClr val="39B143"/>
    <a:srgbClr val="E5D21B"/>
    <a:srgbClr val="D548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4848" autoAdjust="0"/>
  </p:normalViewPr>
  <p:slideViewPr>
    <p:cSldViewPr showGuides="1">
      <p:cViewPr varScale="1">
        <p:scale>
          <a:sx n="75" d="100"/>
          <a:sy n="75" d="100"/>
        </p:scale>
        <p:origin x="1824" y="6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77"/>
      </p:cViewPr>
      <p:guideLst/>
    </p:cSldViewPr>
  </p:notes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B311DE-A105-49A0-A947-DE669BBCF404}" type="datetimeFigureOut">
              <a:rPr lang="zh-CN" altLang="en-US" smtClean="0"/>
              <a:t>2017/1/18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3C08D-09E4-4AC7-BE43-F961571447D8}" type="slidenum">
              <a:rPr lang="zh-CN" altLang="en-US" smtClean="0"/>
              <a:t>‹#›</a:t>
            </a:fld>
            <a:endParaRPr lang="zh-CN" altLang="en-US"/>
          </a:p>
        </p:txBody>
      </p:sp>
    </p:spTree>
    <p:extLst>
      <p:ext uri="{BB962C8B-B14F-4D97-AF65-F5344CB8AC3E}">
        <p14:creationId xmlns:p14="http://schemas.microsoft.com/office/powerpoint/2010/main" val="114370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32092-BDAB-4339-ADEB-FF1CAEEB7F55}" type="datetimeFigureOut">
              <a:rPr lang="zh-CN" altLang="en-US" smtClean="0"/>
              <a:t>2017/1/18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D496C-30B8-450F-A51C-5FA7356225B9}" type="slidenum">
              <a:rPr lang="zh-CN" altLang="en-US" smtClean="0"/>
              <a:t>‹#›</a:t>
            </a:fld>
            <a:endParaRPr lang="zh-CN" altLang="en-US"/>
          </a:p>
        </p:txBody>
      </p:sp>
    </p:spTree>
    <p:extLst>
      <p:ext uri="{BB962C8B-B14F-4D97-AF65-F5344CB8AC3E}">
        <p14:creationId xmlns:p14="http://schemas.microsoft.com/office/powerpoint/2010/main" val="50935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a:t>
            </a:fld>
            <a:endParaRPr lang="zh-CN" altLang="en-US"/>
          </a:p>
        </p:txBody>
      </p:sp>
    </p:spTree>
    <p:extLst>
      <p:ext uri="{BB962C8B-B14F-4D97-AF65-F5344CB8AC3E}">
        <p14:creationId xmlns:p14="http://schemas.microsoft.com/office/powerpoint/2010/main" val="1476073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10</a:t>
            </a:fld>
            <a:endParaRPr lang="zh-CN" altLang="en-US"/>
          </a:p>
        </p:txBody>
      </p:sp>
    </p:spTree>
    <p:extLst>
      <p:ext uri="{BB962C8B-B14F-4D97-AF65-F5344CB8AC3E}">
        <p14:creationId xmlns:p14="http://schemas.microsoft.com/office/powerpoint/2010/main" val="406323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11</a:t>
            </a:fld>
            <a:endParaRPr lang="zh-CN" altLang="en-US"/>
          </a:p>
        </p:txBody>
      </p:sp>
    </p:spTree>
    <p:extLst>
      <p:ext uri="{BB962C8B-B14F-4D97-AF65-F5344CB8AC3E}">
        <p14:creationId xmlns:p14="http://schemas.microsoft.com/office/powerpoint/2010/main" val="273726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12</a:t>
            </a:fld>
            <a:endParaRPr lang="zh-CN" altLang="en-US"/>
          </a:p>
        </p:txBody>
      </p:sp>
    </p:spTree>
    <p:extLst>
      <p:ext uri="{BB962C8B-B14F-4D97-AF65-F5344CB8AC3E}">
        <p14:creationId xmlns:p14="http://schemas.microsoft.com/office/powerpoint/2010/main" val="1106495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13</a:t>
            </a:fld>
            <a:endParaRPr lang="zh-CN" altLang="en-US"/>
          </a:p>
        </p:txBody>
      </p:sp>
    </p:spTree>
    <p:extLst>
      <p:ext uri="{BB962C8B-B14F-4D97-AF65-F5344CB8AC3E}">
        <p14:creationId xmlns:p14="http://schemas.microsoft.com/office/powerpoint/2010/main" val="308710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14</a:t>
            </a:fld>
            <a:endParaRPr lang="zh-CN" altLang="en-US"/>
          </a:p>
        </p:txBody>
      </p:sp>
    </p:spTree>
    <p:extLst>
      <p:ext uri="{BB962C8B-B14F-4D97-AF65-F5344CB8AC3E}">
        <p14:creationId xmlns:p14="http://schemas.microsoft.com/office/powerpoint/2010/main" val="3500738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15</a:t>
            </a:fld>
            <a:endParaRPr lang="zh-CN" altLang="en-US"/>
          </a:p>
        </p:txBody>
      </p:sp>
    </p:spTree>
    <p:extLst>
      <p:ext uri="{BB962C8B-B14F-4D97-AF65-F5344CB8AC3E}">
        <p14:creationId xmlns:p14="http://schemas.microsoft.com/office/powerpoint/2010/main" val="3062724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16</a:t>
            </a:fld>
            <a:endParaRPr lang="zh-CN" altLang="en-US"/>
          </a:p>
        </p:txBody>
      </p:sp>
    </p:spTree>
    <p:extLst>
      <p:ext uri="{BB962C8B-B14F-4D97-AF65-F5344CB8AC3E}">
        <p14:creationId xmlns:p14="http://schemas.microsoft.com/office/powerpoint/2010/main" val="328809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17</a:t>
            </a:fld>
            <a:endParaRPr lang="zh-CN" altLang="en-US"/>
          </a:p>
        </p:txBody>
      </p:sp>
    </p:spTree>
    <p:extLst>
      <p:ext uri="{BB962C8B-B14F-4D97-AF65-F5344CB8AC3E}">
        <p14:creationId xmlns:p14="http://schemas.microsoft.com/office/powerpoint/2010/main" val="369551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18</a:t>
            </a:fld>
            <a:endParaRPr lang="zh-CN" altLang="en-US"/>
          </a:p>
        </p:txBody>
      </p:sp>
    </p:spTree>
    <p:extLst>
      <p:ext uri="{BB962C8B-B14F-4D97-AF65-F5344CB8AC3E}">
        <p14:creationId xmlns:p14="http://schemas.microsoft.com/office/powerpoint/2010/main" val="3644441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19</a:t>
            </a:fld>
            <a:endParaRPr lang="zh-CN" altLang="en-US"/>
          </a:p>
        </p:txBody>
      </p:sp>
    </p:spTree>
    <p:extLst>
      <p:ext uri="{BB962C8B-B14F-4D97-AF65-F5344CB8AC3E}">
        <p14:creationId xmlns:p14="http://schemas.microsoft.com/office/powerpoint/2010/main" val="247066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a:t>
            </a:fld>
            <a:endParaRPr lang="zh-CN" altLang="en-US"/>
          </a:p>
        </p:txBody>
      </p:sp>
    </p:spTree>
    <p:extLst>
      <p:ext uri="{BB962C8B-B14F-4D97-AF65-F5344CB8AC3E}">
        <p14:creationId xmlns:p14="http://schemas.microsoft.com/office/powerpoint/2010/main" val="4095701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20</a:t>
            </a:fld>
            <a:endParaRPr lang="zh-CN" altLang="en-US"/>
          </a:p>
        </p:txBody>
      </p:sp>
    </p:spTree>
    <p:extLst>
      <p:ext uri="{BB962C8B-B14F-4D97-AF65-F5344CB8AC3E}">
        <p14:creationId xmlns:p14="http://schemas.microsoft.com/office/powerpoint/2010/main" val="3305016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21</a:t>
            </a:fld>
            <a:endParaRPr lang="zh-CN" altLang="en-US"/>
          </a:p>
        </p:txBody>
      </p:sp>
    </p:spTree>
    <p:extLst>
      <p:ext uri="{BB962C8B-B14F-4D97-AF65-F5344CB8AC3E}">
        <p14:creationId xmlns:p14="http://schemas.microsoft.com/office/powerpoint/2010/main" val="1452098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22</a:t>
            </a:fld>
            <a:endParaRPr lang="zh-CN" altLang="en-US"/>
          </a:p>
        </p:txBody>
      </p:sp>
    </p:spTree>
    <p:extLst>
      <p:ext uri="{BB962C8B-B14F-4D97-AF65-F5344CB8AC3E}">
        <p14:creationId xmlns:p14="http://schemas.microsoft.com/office/powerpoint/2010/main" val="406267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23</a:t>
            </a:fld>
            <a:endParaRPr lang="zh-CN" altLang="en-US"/>
          </a:p>
        </p:txBody>
      </p:sp>
    </p:spTree>
    <p:extLst>
      <p:ext uri="{BB962C8B-B14F-4D97-AF65-F5344CB8AC3E}">
        <p14:creationId xmlns:p14="http://schemas.microsoft.com/office/powerpoint/2010/main" val="2165511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24</a:t>
            </a:fld>
            <a:endParaRPr lang="zh-CN" altLang="en-US"/>
          </a:p>
        </p:txBody>
      </p:sp>
    </p:spTree>
    <p:extLst>
      <p:ext uri="{BB962C8B-B14F-4D97-AF65-F5344CB8AC3E}">
        <p14:creationId xmlns:p14="http://schemas.microsoft.com/office/powerpoint/2010/main" val="3880211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25</a:t>
            </a:fld>
            <a:endParaRPr lang="zh-CN" altLang="en-US"/>
          </a:p>
        </p:txBody>
      </p:sp>
    </p:spTree>
    <p:extLst>
      <p:ext uri="{BB962C8B-B14F-4D97-AF65-F5344CB8AC3E}">
        <p14:creationId xmlns:p14="http://schemas.microsoft.com/office/powerpoint/2010/main" val="4004807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26</a:t>
            </a:fld>
            <a:endParaRPr lang="zh-CN" altLang="en-US"/>
          </a:p>
        </p:txBody>
      </p:sp>
    </p:spTree>
    <p:extLst>
      <p:ext uri="{BB962C8B-B14F-4D97-AF65-F5344CB8AC3E}">
        <p14:creationId xmlns:p14="http://schemas.microsoft.com/office/powerpoint/2010/main" val="3531970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27</a:t>
            </a:fld>
            <a:endParaRPr lang="zh-CN" altLang="en-US"/>
          </a:p>
        </p:txBody>
      </p:sp>
    </p:spTree>
    <p:extLst>
      <p:ext uri="{BB962C8B-B14F-4D97-AF65-F5344CB8AC3E}">
        <p14:creationId xmlns:p14="http://schemas.microsoft.com/office/powerpoint/2010/main" val="1276895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28</a:t>
            </a:fld>
            <a:endParaRPr lang="zh-CN" altLang="en-US"/>
          </a:p>
        </p:txBody>
      </p:sp>
    </p:spTree>
    <p:extLst>
      <p:ext uri="{BB962C8B-B14F-4D97-AF65-F5344CB8AC3E}">
        <p14:creationId xmlns:p14="http://schemas.microsoft.com/office/powerpoint/2010/main" val="2816269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29</a:t>
            </a:fld>
            <a:endParaRPr lang="zh-CN" altLang="en-US"/>
          </a:p>
        </p:txBody>
      </p:sp>
    </p:spTree>
    <p:extLst>
      <p:ext uri="{BB962C8B-B14F-4D97-AF65-F5344CB8AC3E}">
        <p14:creationId xmlns:p14="http://schemas.microsoft.com/office/powerpoint/2010/main" val="315702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a:t>
            </a:fld>
            <a:endParaRPr lang="zh-CN" altLang="en-US"/>
          </a:p>
        </p:txBody>
      </p:sp>
    </p:spTree>
    <p:extLst>
      <p:ext uri="{BB962C8B-B14F-4D97-AF65-F5344CB8AC3E}">
        <p14:creationId xmlns:p14="http://schemas.microsoft.com/office/powerpoint/2010/main" val="2961194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30</a:t>
            </a:fld>
            <a:endParaRPr lang="zh-CN" altLang="en-US"/>
          </a:p>
        </p:txBody>
      </p:sp>
    </p:spTree>
    <p:extLst>
      <p:ext uri="{BB962C8B-B14F-4D97-AF65-F5344CB8AC3E}">
        <p14:creationId xmlns:p14="http://schemas.microsoft.com/office/powerpoint/2010/main" val="288273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31</a:t>
            </a:fld>
            <a:endParaRPr lang="zh-CN" altLang="en-US"/>
          </a:p>
        </p:txBody>
      </p:sp>
    </p:spTree>
    <p:extLst>
      <p:ext uri="{BB962C8B-B14F-4D97-AF65-F5344CB8AC3E}">
        <p14:creationId xmlns:p14="http://schemas.microsoft.com/office/powerpoint/2010/main" val="1732614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32</a:t>
            </a:fld>
            <a:endParaRPr lang="zh-CN" altLang="en-US"/>
          </a:p>
        </p:txBody>
      </p:sp>
    </p:spTree>
    <p:extLst>
      <p:ext uri="{BB962C8B-B14F-4D97-AF65-F5344CB8AC3E}">
        <p14:creationId xmlns:p14="http://schemas.microsoft.com/office/powerpoint/2010/main" val="2699546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33</a:t>
            </a:fld>
            <a:endParaRPr lang="zh-CN" altLang="en-US"/>
          </a:p>
        </p:txBody>
      </p:sp>
    </p:spTree>
    <p:extLst>
      <p:ext uri="{BB962C8B-B14F-4D97-AF65-F5344CB8AC3E}">
        <p14:creationId xmlns:p14="http://schemas.microsoft.com/office/powerpoint/2010/main" val="2060561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34</a:t>
            </a:fld>
            <a:endParaRPr lang="zh-CN" altLang="en-US"/>
          </a:p>
        </p:txBody>
      </p:sp>
    </p:spTree>
    <p:extLst>
      <p:ext uri="{BB962C8B-B14F-4D97-AF65-F5344CB8AC3E}">
        <p14:creationId xmlns:p14="http://schemas.microsoft.com/office/powerpoint/2010/main" val="3391905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35</a:t>
            </a:fld>
            <a:endParaRPr lang="zh-CN" altLang="en-US"/>
          </a:p>
        </p:txBody>
      </p:sp>
    </p:spTree>
    <p:extLst>
      <p:ext uri="{BB962C8B-B14F-4D97-AF65-F5344CB8AC3E}">
        <p14:creationId xmlns:p14="http://schemas.microsoft.com/office/powerpoint/2010/main" val="1149317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36</a:t>
            </a:fld>
            <a:endParaRPr lang="zh-CN" altLang="en-US"/>
          </a:p>
        </p:txBody>
      </p:sp>
    </p:spTree>
    <p:extLst>
      <p:ext uri="{BB962C8B-B14F-4D97-AF65-F5344CB8AC3E}">
        <p14:creationId xmlns:p14="http://schemas.microsoft.com/office/powerpoint/2010/main" val="188584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37</a:t>
            </a:fld>
            <a:endParaRPr lang="zh-CN" altLang="en-US"/>
          </a:p>
        </p:txBody>
      </p:sp>
    </p:spTree>
    <p:extLst>
      <p:ext uri="{BB962C8B-B14F-4D97-AF65-F5344CB8AC3E}">
        <p14:creationId xmlns:p14="http://schemas.microsoft.com/office/powerpoint/2010/main" val="3834102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38</a:t>
            </a:fld>
            <a:endParaRPr lang="zh-CN" altLang="en-US"/>
          </a:p>
        </p:txBody>
      </p:sp>
    </p:spTree>
    <p:extLst>
      <p:ext uri="{BB962C8B-B14F-4D97-AF65-F5344CB8AC3E}">
        <p14:creationId xmlns:p14="http://schemas.microsoft.com/office/powerpoint/2010/main" val="2895098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39</a:t>
            </a:fld>
            <a:endParaRPr lang="zh-CN" altLang="en-US"/>
          </a:p>
        </p:txBody>
      </p:sp>
    </p:spTree>
    <p:extLst>
      <p:ext uri="{BB962C8B-B14F-4D97-AF65-F5344CB8AC3E}">
        <p14:creationId xmlns:p14="http://schemas.microsoft.com/office/powerpoint/2010/main" val="254558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4</a:t>
            </a:fld>
            <a:endParaRPr lang="zh-CN" altLang="en-US"/>
          </a:p>
        </p:txBody>
      </p:sp>
    </p:spTree>
    <p:extLst>
      <p:ext uri="{BB962C8B-B14F-4D97-AF65-F5344CB8AC3E}">
        <p14:creationId xmlns:p14="http://schemas.microsoft.com/office/powerpoint/2010/main" val="131014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5</a:t>
            </a:fld>
            <a:endParaRPr lang="zh-CN" altLang="en-US"/>
          </a:p>
        </p:txBody>
      </p:sp>
    </p:spTree>
    <p:extLst>
      <p:ext uri="{BB962C8B-B14F-4D97-AF65-F5344CB8AC3E}">
        <p14:creationId xmlns:p14="http://schemas.microsoft.com/office/powerpoint/2010/main" val="4169956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6</a:t>
            </a:fld>
            <a:endParaRPr lang="zh-CN" altLang="en-US"/>
          </a:p>
        </p:txBody>
      </p:sp>
    </p:spTree>
    <p:extLst>
      <p:ext uri="{BB962C8B-B14F-4D97-AF65-F5344CB8AC3E}">
        <p14:creationId xmlns:p14="http://schemas.microsoft.com/office/powerpoint/2010/main" val="1925709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7</a:t>
            </a:fld>
            <a:endParaRPr lang="zh-CN" altLang="en-US"/>
          </a:p>
        </p:txBody>
      </p:sp>
    </p:spTree>
    <p:extLst>
      <p:ext uri="{BB962C8B-B14F-4D97-AF65-F5344CB8AC3E}">
        <p14:creationId xmlns:p14="http://schemas.microsoft.com/office/powerpoint/2010/main" val="3265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8</a:t>
            </a:fld>
            <a:endParaRPr lang="zh-CN" altLang="en-US"/>
          </a:p>
        </p:txBody>
      </p:sp>
    </p:spTree>
    <p:extLst>
      <p:ext uri="{BB962C8B-B14F-4D97-AF65-F5344CB8AC3E}">
        <p14:creationId xmlns:p14="http://schemas.microsoft.com/office/powerpoint/2010/main" val="3450432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3D496C-30B8-450F-A51C-5FA7356225B9}" type="slidenum">
              <a:rPr lang="zh-CN" altLang="en-US" smtClean="0"/>
              <a:t>9</a:t>
            </a:fld>
            <a:endParaRPr lang="zh-CN" altLang="en-US"/>
          </a:p>
        </p:txBody>
      </p:sp>
    </p:spTree>
    <p:extLst>
      <p:ext uri="{BB962C8B-B14F-4D97-AF65-F5344CB8AC3E}">
        <p14:creationId xmlns:p14="http://schemas.microsoft.com/office/powerpoint/2010/main" val="372521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lvl="0"/>
            <a:endParaRPr lang="zh-CN" altLang="en-US" dirty="0">
              <a:sym typeface="微软雅黑" pitchFamily="2" charset="-122"/>
            </a:endParaRPr>
          </a:p>
        </p:txBody>
      </p:sp>
      <p:sp>
        <p:nvSpPr>
          <p:cNvPr id="5" name="页脚占位符 4"/>
          <p:cNvSpPr>
            <a:spLocks noGrp="1"/>
          </p:cNvSpPr>
          <p:nvPr>
            <p:ph type="ftr" sz="quarter" idx="11"/>
          </p:nvPr>
        </p:nvSpPr>
        <p:spPr/>
        <p:txBody>
          <a:bodyPr/>
          <a:lstStyle/>
          <a:p>
            <a:pPr lvl="0"/>
            <a:endParaRPr>
              <a:sym typeface="微软雅黑"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sym typeface="微软雅黑" pitchFamily="2" charset="-122"/>
            </a:endParaRPr>
          </a:p>
        </p:txBody>
      </p:sp>
      <p:sp>
        <p:nvSpPr>
          <p:cNvPr id="5" name="页脚占位符 4"/>
          <p:cNvSpPr>
            <a:spLocks noGrp="1"/>
          </p:cNvSpPr>
          <p:nvPr>
            <p:ph type="ftr" sz="quarter" idx="11"/>
          </p:nvPr>
        </p:nvSpPr>
        <p:spPr/>
        <p:txBody>
          <a:bodyPr/>
          <a:lstStyle/>
          <a:p>
            <a:pPr lvl="0"/>
            <a:endParaRPr>
              <a:sym typeface="微软雅黑"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sym typeface="微软雅黑" pitchFamily="2" charset="-122"/>
            </a:endParaRPr>
          </a:p>
        </p:txBody>
      </p:sp>
      <p:sp>
        <p:nvSpPr>
          <p:cNvPr id="5" name="页脚占位符 4"/>
          <p:cNvSpPr>
            <a:spLocks noGrp="1"/>
          </p:cNvSpPr>
          <p:nvPr>
            <p:ph type="ftr" sz="quarter" idx="11"/>
          </p:nvPr>
        </p:nvSpPr>
        <p:spPr/>
        <p:txBody>
          <a:bodyPr/>
          <a:lstStyle/>
          <a:p>
            <a:pPr lvl="0"/>
            <a:endParaRPr>
              <a:sym typeface="微软雅黑"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lvl="0"/>
            <a:endParaRPr lang="zh-CN" altLang="en-US" dirty="0">
              <a:sym typeface="微软雅黑" pitchFamily="2" charset="-122"/>
            </a:endParaRPr>
          </a:p>
        </p:txBody>
      </p:sp>
      <p:sp>
        <p:nvSpPr>
          <p:cNvPr id="5" name="页脚占位符 4"/>
          <p:cNvSpPr>
            <a:spLocks noGrp="1"/>
          </p:cNvSpPr>
          <p:nvPr>
            <p:ph type="ftr" sz="quarter" idx="11"/>
          </p:nvPr>
        </p:nvSpPr>
        <p:spPr/>
        <p:txBody>
          <a:bodyPr/>
          <a:lstStyle/>
          <a:p>
            <a:pPr lvl="0"/>
            <a:endParaRPr>
              <a:sym typeface="微软雅黑"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sym typeface="微软雅黑" pitchFamily="2" charset="-122"/>
            </a:endParaRPr>
          </a:p>
        </p:txBody>
      </p:sp>
      <p:sp>
        <p:nvSpPr>
          <p:cNvPr id="5" name="页脚占位符 4"/>
          <p:cNvSpPr>
            <a:spLocks noGrp="1"/>
          </p:cNvSpPr>
          <p:nvPr>
            <p:ph type="ftr" sz="quarter" idx="11"/>
          </p:nvPr>
        </p:nvSpPr>
        <p:spPr/>
        <p:txBody>
          <a:bodyPr/>
          <a:lstStyle/>
          <a:p>
            <a:pPr lvl="0"/>
            <a:endParaRPr>
              <a:sym typeface="微软雅黑"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sym typeface="微软雅黑" pitchFamily="2" charset="-122"/>
            </a:endParaRPr>
          </a:p>
        </p:txBody>
      </p:sp>
      <p:sp>
        <p:nvSpPr>
          <p:cNvPr id="6" name="页脚占位符 5"/>
          <p:cNvSpPr>
            <a:spLocks noGrp="1"/>
          </p:cNvSpPr>
          <p:nvPr>
            <p:ph type="ftr" sz="quarter" idx="11"/>
          </p:nvPr>
        </p:nvSpPr>
        <p:spPr/>
        <p:txBody>
          <a:bodyPr/>
          <a:lstStyle/>
          <a:p>
            <a:pPr lvl="0"/>
            <a:endParaRPr>
              <a:sym typeface="微软雅黑"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a:r>
              <a:rPr lang="zh-CN" altLang="en-US"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sym typeface="微软雅黑" pitchFamily="2" charset="-122"/>
            </a:endParaRPr>
          </a:p>
        </p:txBody>
      </p:sp>
      <p:sp>
        <p:nvSpPr>
          <p:cNvPr id="8" name="页脚占位符 7"/>
          <p:cNvSpPr>
            <a:spLocks noGrp="1"/>
          </p:cNvSpPr>
          <p:nvPr>
            <p:ph type="ftr" sz="quarter" idx="11"/>
          </p:nvPr>
        </p:nvSpPr>
        <p:spPr/>
        <p:txBody>
          <a:bodyPr/>
          <a:lstStyle/>
          <a:p>
            <a:pPr lvl="0"/>
            <a:endParaRPr>
              <a:sym typeface="微软雅黑"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lvl="0"/>
            <a:endParaRPr lang="zh-CN" altLang="en-US" dirty="0">
              <a:sym typeface="微软雅黑" pitchFamily="2" charset="-122"/>
            </a:endParaRPr>
          </a:p>
        </p:txBody>
      </p:sp>
      <p:sp>
        <p:nvSpPr>
          <p:cNvPr id="4" name="页脚占位符 3"/>
          <p:cNvSpPr>
            <a:spLocks noGrp="1"/>
          </p:cNvSpPr>
          <p:nvPr>
            <p:ph type="ftr" sz="quarter" idx="11"/>
          </p:nvPr>
        </p:nvSpPr>
        <p:spPr/>
        <p:txBody>
          <a:bodyPr/>
          <a:lstStyle/>
          <a:p>
            <a:pPr lvl="0"/>
            <a:endParaRPr>
              <a:sym typeface="微软雅黑"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sym typeface="微软雅黑" pitchFamily="2" charset="-122"/>
            </a:endParaRPr>
          </a:p>
        </p:txBody>
      </p:sp>
      <p:sp>
        <p:nvSpPr>
          <p:cNvPr id="3" name="页脚占位符 2"/>
          <p:cNvSpPr>
            <a:spLocks noGrp="1"/>
          </p:cNvSpPr>
          <p:nvPr>
            <p:ph type="ftr" sz="quarter" idx="11"/>
          </p:nvPr>
        </p:nvSpPr>
        <p:spPr/>
        <p:txBody>
          <a:bodyPr/>
          <a:lstStyle/>
          <a:p>
            <a:pPr lvl="0"/>
            <a:endParaRPr>
              <a:sym typeface="微软雅黑"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sym typeface="微软雅黑" pitchFamily="2" charset="-122"/>
            </a:endParaRPr>
          </a:p>
        </p:txBody>
      </p:sp>
      <p:sp>
        <p:nvSpPr>
          <p:cNvPr id="6" name="页脚占位符 5"/>
          <p:cNvSpPr>
            <a:spLocks noGrp="1"/>
          </p:cNvSpPr>
          <p:nvPr>
            <p:ph type="ftr" sz="quarter" idx="11"/>
          </p:nvPr>
        </p:nvSpPr>
        <p:spPr/>
        <p:txBody>
          <a:bodyPr/>
          <a:lstStyle/>
          <a:p>
            <a:pPr lvl="0"/>
            <a:endParaRPr>
              <a:sym typeface="微软雅黑"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pPr lvl="0"/>
            <a:endParaRPr lang="zh-CN" altLang="en-US" dirty="0">
              <a:sym typeface="微软雅黑" pitchFamily="2" charset="-122"/>
            </a:endParaRPr>
          </a:p>
        </p:txBody>
      </p:sp>
      <p:sp>
        <p:nvSpPr>
          <p:cNvPr id="6" name="页脚占位符 5"/>
          <p:cNvSpPr>
            <a:spLocks noGrp="1"/>
          </p:cNvSpPr>
          <p:nvPr>
            <p:ph type="ftr" sz="quarter" idx="11"/>
          </p:nvPr>
        </p:nvSpPr>
        <p:spPr/>
        <p:txBody>
          <a:bodyPr/>
          <a:lstStyle/>
          <a:p>
            <a:pPr lvl="0"/>
            <a:endParaRPr>
              <a:sym typeface="微软雅黑"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3F3F3F">
            <a:alpha val="100000"/>
          </a:srgb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miter/>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miter/>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vert="horz" anchor="ctr"/>
          <a:lstStyle>
            <a:lvl1pPr algn="l">
              <a:defRPr sz="1200">
                <a:solidFill>
                  <a:schemeClr val="bg1"/>
                </a:solidFill>
                <a:latin typeface="微软雅黑" pitchFamily="2" charset="-122"/>
                <a:ea typeface="微软雅黑" pitchFamily="2" charset="-122"/>
              </a:defRPr>
            </a:lvl1pPr>
          </a:lstStyle>
          <a:p>
            <a:pPr lvl="0"/>
            <a:endParaRPr lang="zh-CN" altLang="en-US" dirty="0">
              <a:sym typeface="微软雅黑" pitchFamily="2" charset="-122"/>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vert="horz" anchor="ctr"/>
          <a:lstStyle>
            <a:lvl1pPr algn="ctr">
              <a:defRPr sz="1200">
                <a:solidFill>
                  <a:schemeClr val="bg1"/>
                </a:solidFill>
                <a:latin typeface="微软雅黑" pitchFamily="2" charset="-122"/>
                <a:ea typeface="微软雅黑" pitchFamily="2" charset="-122"/>
              </a:defRPr>
            </a:lvl1pPr>
          </a:lstStyle>
          <a:p>
            <a:pPr lvl="0"/>
            <a:endParaRPr>
              <a:sym typeface="微软雅黑" pitchFamily="2" charset="-122"/>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anchor="ctr"/>
          <a:lstStyle>
            <a:lvl1pPr algn="r">
              <a:defRPr sz="1200">
                <a:solidFill>
                  <a:schemeClr val="bg1"/>
                </a:solidFill>
                <a:latin typeface="微软雅黑" pitchFamily="2" charset="-122"/>
                <a:ea typeface="微软雅黑" pitchFamily="2" charset="-122"/>
              </a:defRPr>
            </a:lvl1pPr>
          </a:lstStyle>
          <a:p>
            <a:pPr lvl="0"/>
            <a:fld id="{9A0DB2DC-4C9A-4742-B13C-FB6460FD3503}" type="slidenum">
              <a:rPr lang="zh-CN" altLang="en-US" dirty="0">
                <a:sym typeface="微软雅黑" pitchFamily="2" charset="-122"/>
              </a:rPr>
              <a:t>‹#›</a:t>
            </a:fld>
            <a:endParaRPr lang="zh-CN" altLang="en-US" dirty="0">
              <a:sym typeface="微软雅黑"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p:titleStyle>
    <p:bodyStyle>
      <a:lvl1pPr marL="342900" lvl="0" indent="-342900" algn="l" defTabSz="914400" eaLnBrk="1" fontAlgn="base" latinLnBrk="0" hangingPunct="1">
        <a:spcBef>
          <a:spcPct val="20000"/>
        </a:spcBef>
        <a:buFont typeface="Arial" charset="0"/>
        <a:buChar char="•"/>
        <a:defRPr sz="3200" kern="1200">
          <a:solidFill>
            <a:schemeClr val="bg1"/>
          </a:solidFill>
          <a:latin typeface="+mn-lt"/>
          <a:ea typeface="+mn-ea"/>
          <a:cs typeface="+mn-cs"/>
          <a:sym typeface="Calibri" charset="0"/>
        </a:defRPr>
      </a:lvl1pPr>
      <a:lvl2pPr marL="742950" lvl="1" indent="-285750" algn="l" defTabSz="914400" eaLnBrk="1" fontAlgn="base" latinLnBrk="0" hangingPunct="1">
        <a:spcBef>
          <a:spcPct val="20000"/>
        </a:spcBef>
        <a:buFont typeface="Arial" charset="0"/>
        <a:buChar char="–"/>
        <a:defRPr sz="2800" kern="1200">
          <a:solidFill>
            <a:schemeClr val="bg1"/>
          </a:solidFill>
          <a:latin typeface="+mn-lt"/>
          <a:ea typeface="+mn-ea"/>
          <a:cs typeface="+mn-cs"/>
          <a:sym typeface="Calibri" charset="0"/>
        </a:defRPr>
      </a:lvl2pPr>
      <a:lvl3pPr marL="1143000" lvl="2" indent="-228600" algn="l" defTabSz="914400" eaLnBrk="1" fontAlgn="base" latinLnBrk="0" hangingPunct="1">
        <a:spcBef>
          <a:spcPct val="20000"/>
        </a:spcBef>
        <a:buFont typeface="Arial" charset="0"/>
        <a:buChar char="•"/>
        <a:defRPr sz="2400" kern="1200">
          <a:solidFill>
            <a:schemeClr val="bg1"/>
          </a:solidFill>
          <a:latin typeface="+mn-lt"/>
          <a:ea typeface="+mn-ea"/>
          <a:cs typeface="+mn-cs"/>
          <a:sym typeface="Calibri" charset="0"/>
        </a:defRPr>
      </a:lvl3pPr>
      <a:lvl4pPr marL="1600200" lvl="3"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4pPr>
      <a:lvl5pPr marL="2057400" lvl="4"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5pPr>
      <a:lvl6pPr marL="2514600" lvl="5"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6pPr>
      <a:lvl7pPr marL="2971800" lvl="6"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7pPr>
      <a:lvl8pPr marL="3429000" lvl="7"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8pPr>
      <a:lvl9pPr marL="3886200" lvl="8" indent="-228600" algn="l" defTabSz="914400" eaLnBrk="1" fontAlgn="base" latinLnBrk="0" hangingPunct="1">
        <a:spcBef>
          <a:spcPct val="20000"/>
        </a:spcBef>
        <a:buFont typeface="Arial" charset="0"/>
        <a:buChar char="»"/>
        <a:defRPr sz="2000" kern="1200">
          <a:solidFill>
            <a:schemeClr val="bg1"/>
          </a:solidFill>
          <a:latin typeface="+mn-lt"/>
          <a:ea typeface="+mn-ea"/>
          <a:cs typeface="+mn-cs"/>
          <a:sym typeface="Calibri" charset="0"/>
        </a:defRPr>
      </a:lvl9pPr>
    </p:bodyStyle>
    <p:otherStyle>
      <a:lvl1pPr marL="0" lvl="0"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2101888"/>
            <a:ext cx="7772400" cy="1470025"/>
          </a:xfrm>
          <a:ln/>
        </p:spPr>
        <p:txBody>
          <a:bodyPr vert="horz" anchor="ctr">
            <a:normAutofit/>
          </a:bodyPr>
          <a:lstStyle/>
          <a:p>
            <a:pPr defTabSz="914400">
              <a:buNone/>
            </a:pPr>
            <a:r>
              <a:rPr lang="zh-CN" altLang="en-US" sz="4800" dirty="0" smtClean="0">
                <a:latin typeface="微软雅黑" pitchFamily="2" charset="-122"/>
                <a:ea typeface="微软雅黑" pitchFamily="2" charset="-122"/>
              </a:rPr>
              <a:t>搜索及其优化</a:t>
            </a:r>
            <a:endParaRPr lang="zh-CN" altLang="en-US" sz="4800" kern="1200" dirty="0">
              <a:latin typeface="微软雅黑" pitchFamily="2" charset="-122"/>
              <a:ea typeface="微软雅黑" pitchFamily="2" charset="-122"/>
              <a:sym typeface="Calibri" charset="0"/>
            </a:endParaRPr>
          </a:p>
        </p:txBody>
      </p:sp>
      <p:sp>
        <p:nvSpPr>
          <p:cNvPr id="3075" name="副标题 2"/>
          <p:cNvSpPr>
            <a:spLocks noGrp="1"/>
          </p:cNvSpPr>
          <p:nvPr>
            <p:ph type="subTitle" idx="1"/>
          </p:nvPr>
        </p:nvSpPr>
        <p:spPr>
          <a:xfrm>
            <a:off x="2982913" y="3886200"/>
            <a:ext cx="3179762" cy="1219152"/>
          </a:xfrm>
          <a:ln/>
        </p:spPr>
        <p:txBody>
          <a:bodyPr vert="horz">
            <a:normAutofit/>
          </a:bodyPr>
          <a:lstStyle/>
          <a:p>
            <a:r>
              <a:rPr lang="zh-CN" altLang="en-US" sz="2400" dirty="0" smtClean="0">
                <a:solidFill>
                  <a:srgbClr val="D8D8D8"/>
                </a:solidFill>
                <a:latin typeface="微软雅黑" pitchFamily="2" charset="-122"/>
                <a:ea typeface="微软雅黑" pitchFamily="2" charset="-122"/>
                <a:sym typeface="宋体" charset="-122"/>
              </a:rPr>
              <a:t>杨志灿</a:t>
            </a:r>
            <a:endParaRPr lang="en-US" altLang="zh-CN" sz="2400" dirty="0" smtClean="0">
              <a:solidFill>
                <a:srgbClr val="D8D8D8"/>
              </a:solidFill>
              <a:latin typeface="微软雅黑" pitchFamily="2" charset="-122"/>
              <a:ea typeface="微软雅黑" pitchFamily="2" charset="-122"/>
              <a:sym typeface="宋体"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双向广度搜索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效率对比</a:t>
            </a:r>
          </a:p>
          <a:p>
            <a:pPr lvl="1">
              <a:spcBef>
                <a:spcPts val="600"/>
              </a:spcBef>
            </a:pPr>
            <a:r>
              <a:rPr lang="zh-CN" altLang="en-US" sz="2000" b="1" dirty="0">
                <a:latin typeface="微软雅黑" panose="020B0503020204020204" pitchFamily="34" charset="-122"/>
                <a:ea typeface="微软雅黑" panose="020B0503020204020204" pitchFamily="34" charset="-122"/>
              </a:rPr>
              <a:t>设解所在深度为</a:t>
            </a: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，每个状态都能扩展出</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个状态。</a:t>
            </a:r>
          </a:p>
          <a:p>
            <a:pPr lvl="1">
              <a:spcBef>
                <a:spcPts val="600"/>
              </a:spcBef>
            </a:pPr>
            <a:r>
              <a:rPr lang="en-US" altLang="zh-CN" sz="2000" b="1" dirty="0">
                <a:solidFill>
                  <a:srgbClr val="406FDF"/>
                </a:solidFill>
                <a:latin typeface="微软雅黑" panose="020B0503020204020204" pitchFamily="34" charset="-122"/>
                <a:ea typeface="微软雅黑" panose="020B0503020204020204" pitchFamily="34" charset="-122"/>
              </a:rPr>
              <a:t>BFS</a:t>
            </a:r>
          </a:p>
          <a:p>
            <a:pPr lvl="2"/>
            <a:r>
              <a:rPr lang="en-US" altLang="zh-CN" sz="1800" b="1" dirty="0" err="1" smtClean="0">
                <a:latin typeface="微软雅黑" panose="020B0503020204020204" pitchFamily="34" charset="-122"/>
                <a:ea typeface="微软雅黑" panose="020B0503020204020204" pitchFamily="34" charset="-122"/>
              </a:rPr>
              <a:t>N</a:t>
            </a:r>
            <a:r>
              <a:rPr lang="en-US" altLang="zh-CN" sz="1800" b="1" baseline="-25000" dirty="0" err="1" smtClean="0">
                <a:latin typeface="微软雅黑" panose="020B0503020204020204" pitchFamily="34" charset="-122"/>
                <a:ea typeface="微软雅黑" panose="020B0503020204020204" pitchFamily="34" charset="-122"/>
              </a:rPr>
              <a:t>bfs</a:t>
            </a:r>
            <a:r>
              <a:rPr lang="en-US" altLang="zh-CN" sz="1800" b="1" dirty="0" smtClean="0">
                <a:latin typeface="微软雅黑" panose="020B0503020204020204" pitchFamily="34" charset="-122"/>
                <a:ea typeface="微软雅黑" panose="020B0503020204020204" pitchFamily="34" charset="-122"/>
              </a:rPr>
              <a:t>=1+b+b</a:t>
            </a:r>
            <a:r>
              <a:rPr lang="en-US" altLang="zh-CN" sz="1800" b="1" baseline="30000" dirty="0" smtClean="0">
                <a:latin typeface="微软雅黑" panose="020B0503020204020204" pitchFamily="34" charset="-122"/>
                <a:ea typeface="微软雅黑" panose="020B0503020204020204" pitchFamily="34" charset="-122"/>
              </a:rPr>
              <a:t>2</a:t>
            </a:r>
            <a:r>
              <a:rPr lang="en-US" altLang="zh-CN" sz="1800" b="1" dirty="0">
                <a:latin typeface="微软雅黑" panose="020B0503020204020204" pitchFamily="34" charset="-122"/>
                <a:ea typeface="微软雅黑" panose="020B0503020204020204" pitchFamily="34" charset="-122"/>
              </a:rPr>
              <a:t>+…+</a:t>
            </a:r>
            <a:r>
              <a:rPr lang="en-US" altLang="zh-CN" sz="1800" b="1" dirty="0" err="1">
                <a:latin typeface="微软雅黑" panose="020B0503020204020204" pitchFamily="34" charset="-122"/>
                <a:ea typeface="微软雅黑" panose="020B0503020204020204" pitchFamily="34" charset="-122"/>
              </a:rPr>
              <a:t>b</a:t>
            </a:r>
            <a:r>
              <a:rPr lang="en-US" altLang="zh-CN" sz="1800" b="1" baseline="30000" dirty="0" err="1">
                <a:latin typeface="微软雅黑" panose="020B0503020204020204" pitchFamily="34" charset="-122"/>
                <a:ea typeface="微软雅黑" panose="020B0503020204020204" pitchFamily="34" charset="-122"/>
              </a:rPr>
              <a:t>d</a:t>
            </a:r>
            <a:r>
              <a:rPr lang="en-US" altLang="zh-CN" sz="1800" b="1" dirty="0">
                <a:latin typeface="微软雅黑" panose="020B0503020204020204" pitchFamily="34" charset="-122"/>
                <a:ea typeface="微软雅黑" panose="020B0503020204020204" pitchFamily="34" charset="-122"/>
              </a:rPr>
              <a:t> = (b</a:t>
            </a:r>
            <a:r>
              <a:rPr lang="en-US" altLang="zh-CN" sz="1800" b="1" baseline="30000" dirty="0">
                <a:latin typeface="微软雅黑" panose="020B0503020204020204" pitchFamily="34" charset="-122"/>
                <a:ea typeface="微软雅黑" panose="020B0503020204020204" pitchFamily="34" charset="-122"/>
              </a:rPr>
              <a:t>d+1</a:t>
            </a:r>
            <a:r>
              <a:rPr lang="en-US" altLang="zh-CN" sz="1800" b="1" dirty="0">
                <a:latin typeface="微软雅黑" panose="020B0503020204020204" pitchFamily="34" charset="-122"/>
                <a:ea typeface="微软雅黑" panose="020B0503020204020204" pitchFamily="34" charset="-122"/>
              </a:rPr>
              <a:t>-1)/(b-1)</a:t>
            </a:r>
          </a:p>
          <a:p>
            <a:pPr lvl="1">
              <a:spcBef>
                <a:spcPts val="600"/>
              </a:spcBef>
            </a:pPr>
            <a:r>
              <a:rPr lang="en-US" altLang="zh-CN" sz="2000" b="1" dirty="0" smtClean="0">
                <a:solidFill>
                  <a:srgbClr val="406FDF"/>
                </a:solidFill>
                <a:latin typeface="微软雅黑" panose="020B0503020204020204" pitchFamily="34" charset="-122"/>
                <a:ea typeface="微软雅黑" panose="020B0503020204020204" pitchFamily="34" charset="-122"/>
              </a:rPr>
              <a:t>Bidirectional BFS</a:t>
            </a:r>
            <a:endParaRPr lang="en-US" altLang="zh-CN" sz="2000" b="1" dirty="0">
              <a:solidFill>
                <a:srgbClr val="406FDF"/>
              </a:solidFill>
              <a:latin typeface="微软雅黑" panose="020B0503020204020204" pitchFamily="34" charset="-122"/>
              <a:ea typeface="微软雅黑" panose="020B0503020204020204" pitchFamily="34" charset="-122"/>
            </a:endParaRPr>
          </a:p>
          <a:p>
            <a:pPr lvl="2"/>
            <a:r>
              <a:rPr lang="en-US" altLang="zh-CN" sz="1800" b="1" dirty="0" smtClean="0">
                <a:latin typeface="微软雅黑" panose="020B0503020204020204" pitchFamily="34" charset="-122"/>
                <a:ea typeface="微软雅黑" panose="020B0503020204020204" pitchFamily="34" charset="-122"/>
              </a:rPr>
              <a:t>(1+b+b</a:t>
            </a:r>
            <a:r>
              <a:rPr lang="en-US" altLang="zh-CN" sz="1800" b="1" baseline="30000" dirty="0" smtClean="0">
                <a:latin typeface="微软雅黑" panose="020B0503020204020204" pitchFamily="34" charset="-122"/>
                <a:ea typeface="微软雅黑" panose="020B0503020204020204" pitchFamily="34" charset="-122"/>
              </a:rPr>
              <a:t>2</a:t>
            </a:r>
            <a:r>
              <a:rPr lang="en-US" altLang="zh-CN" sz="1800" b="1" dirty="0">
                <a:latin typeface="微软雅黑" panose="020B0503020204020204" pitchFamily="34" charset="-122"/>
                <a:ea typeface="微软雅黑" panose="020B0503020204020204" pitchFamily="34" charset="-122"/>
              </a:rPr>
              <a:t>+…+</a:t>
            </a:r>
            <a:r>
              <a:rPr lang="en-US" altLang="zh-CN" sz="1800" b="1" dirty="0" err="1" smtClean="0">
                <a:latin typeface="微软雅黑" panose="020B0503020204020204" pitchFamily="34" charset="-122"/>
                <a:ea typeface="微软雅黑" panose="020B0503020204020204" pitchFamily="34" charset="-122"/>
              </a:rPr>
              <a:t>b</a:t>
            </a:r>
            <a:r>
              <a:rPr lang="en-US" altLang="zh-CN" sz="1800" b="1" baseline="30000" dirty="0" err="1" smtClean="0">
                <a:latin typeface="微软雅黑" panose="020B0503020204020204" pitchFamily="34" charset="-122"/>
                <a:ea typeface="微软雅黑" panose="020B0503020204020204" pitchFamily="34" charset="-122"/>
              </a:rPr>
              <a:t>d</a:t>
            </a:r>
            <a:r>
              <a:rPr lang="en-US" altLang="zh-CN" sz="1800" b="1" baseline="30000" dirty="0" smtClean="0">
                <a:latin typeface="微软雅黑" panose="020B0503020204020204" pitchFamily="34" charset="-122"/>
                <a:ea typeface="微软雅黑" panose="020B0503020204020204" pitchFamily="34" charset="-122"/>
              </a:rPr>
              <a:t>/2</a:t>
            </a:r>
            <a:r>
              <a:rPr lang="en-US" altLang="zh-CN" sz="1800" b="1" dirty="0" smtClean="0">
                <a:latin typeface="微软雅黑" panose="020B0503020204020204" pitchFamily="34" charset="-122"/>
                <a:ea typeface="微软雅黑" panose="020B0503020204020204" pitchFamily="34" charset="-122"/>
              </a:rPr>
              <a:t>) * 2 = 2 * (</a:t>
            </a:r>
            <a:r>
              <a:rPr lang="en-US" altLang="zh-CN" sz="1800" b="1" dirty="0" err="1" smtClean="0">
                <a:latin typeface="微软雅黑" panose="020B0503020204020204" pitchFamily="34" charset="-122"/>
                <a:ea typeface="微软雅黑" panose="020B0503020204020204" pitchFamily="34" charset="-122"/>
              </a:rPr>
              <a:t>b</a:t>
            </a:r>
            <a:r>
              <a:rPr lang="en-US" altLang="zh-CN" sz="1800" b="1" baseline="30000" dirty="0" err="1" smtClean="0">
                <a:latin typeface="微软雅黑" panose="020B0503020204020204" pitchFamily="34" charset="-122"/>
                <a:ea typeface="微软雅黑" panose="020B0503020204020204" pitchFamily="34" charset="-122"/>
              </a:rPr>
              <a:t>d</a:t>
            </a:r>
            <a:r>
              <a:rPr lang="en-US" altLang="zh-CN" sz="1800" b="1" baseline="30000" dirty="0" smtClean="0">
                <a:latin typeface="微软雅黑" panose="020B0503020204020204" pitchFamily="34" charset="-122"/>
                <a:ea typeface="微软雅黑" panose="020B0503020204020204" pitchFamily="34" charset="-122"/>
              </a:rPr>
              <a:t>/2+1</a:t>
            </a:r>
            <a:r>
              <a:rPr lang="en-US" altLang="zh-CN" sz="1800" b="1" dirty="0" smtClean="0">
                <a:latin typeface="微软雅黑" panose="020B0503020204020204" pitchFamily="34" charset="-122"/>
                <a:ea typeface="微软雅黑" panose="020B0503020204020204" pitchFamily="34" charset="-122"/>
              </a:rPr>
              <a:t>-1</a:t>
            </a:r>
            <a:r>
              <a:rPr lang="en-US" altLang="zh-CN" sz="1800" b="1" dirty="0">
                <a:latin typeface="微软雅黑" panose="020B0503020204020204" pitchFamily="34" charset="-122"/>
                <a:ea typeface="微软雅黑" panose="020B0503020204020204" pitchFamily="34" charset="-122"/>
              </a:rPr>
              <a:t>)/(b-1</a:t>
            </a:r>
            <a:r>
              <a:rPr lang="en-US" altLang="zh-CN" sz="1800" b="1" dirty="0" smtClean="0">
                <a:latin typeface="微软雅黑" panose="020B0503020204020204" pitchFamily="34" charset="-122"/>
                <a:ea typeface="微软雅黑" panose="020B0503020204020204" pitchFamily="34" charset="-122"/>
              </a:rPr>
              <a:t>)</a:t>
            </a:r>
          </a:p>
          <a:p>
            <a:pPr lvl="2"/>
            <a:r>
              <a:rPr lang="en-US" altLang="zh-CN" sz="1800" b="1" dirty="0" smtClean="0">
                <a:latin typeface="微软雅黑" panose="020B0503020204020204" pitchFamily="34" charset="-122"/>
                <a:ea typeface="微软雅黑" panose="020B0503020204020204" pitchFamily="34" charset="-122"/>
              </a:rPr>
              <a:t>Hash/</a:t>
            </a:r>
            <a:r>
              <a:rPr lang="zh-CN" altLang="en-US" sz="1800" b="1" dirty="0" smtClean="0">
                <a:latin typeface="微软雅黑" panose="020B0503020204020204" pitchFamily="34" charset="-122"/>
                <a:ea typeface="微软雅黑" panose="020B0503020204020204" pitchFamily="34" charset="-122"/>
              </a:rPr>
              <a:t>数据结构判重</a:t>
            </a:r>
            <a:endParaRPr lang="en-US" altLang="zh-CN" sz="1800" b="1" dirty="0">
              <a:latin typeface="微软雅黑" panose="020B0503020204020204" pitchFamily="34" charset="-122"/>
              <a:ea typeface="微软雅黑" panose="020B0503020204020204" pitchFamily="34" charset="-122"/>
            </a:endParaRPr>
          </a:p>
          <a:p>
            <a:pPr lvl="2"/>
            <a:endParaRPr lang="en-US" alt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473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Knight Moves</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一个</a:t>
            </a:r>
            <a:r>
              <a:rPr lang="en-US" altLang="zh-CN" sz="2400" b="1" dirty="0" smtClean="0">
                <a:latin typeface="微软雅黑" panose="020B0503020204020204" pitchFamily="34" charset="-122"/>
                <a:ea typeface="微软雅黑" panose="020B0503020204020204" pitchFamily="34" charset="-122"/>
              </a:rPr>
              <a:t>L*L</a:t>
            </a:r>
            <a:r>
              <a:rPr lang="zh-CN" altLang="en-US" sz="2400" b="1" dirty="0" smtClean="0">
                <a:latin typeface="微软雅黑" panose="020B0503020204020204" pitchFamily="34" charset="-122"/>
                <a:ea typeface="微软雅黑" panose="020B0503020204020204" pitchFamily="34" charset="-122"/>
              </a:rPr>
              <a:t>的象棋棋盘，给定马的起点和终点，求最少步数</a:t>
            </a:r>
            <a:endParaRPr lang="en-US" altLang="zh-CN" sz="2400" b="1" dirty="0" smtClean="0">
              <a:latin typeface="微软雅黑" panose="020B0503020204020204" pitchFamily="34" charset="-122"/>
              <a:ea typeface="微软雅黑" panose="020B0503020204020204" pitchFamily="34" charset="-122"/>
            </a:endParaRPr>
          </a:p>
          <a:p>
            <a:pPr lvl="1">
              <a:spcBef>
                <a:spcPts val="600"/>
              </a:spcBef>
            </a:pPr>
            <a:r>
              <a:rPr lang="en-US" altLang="zh-CN" sz="2000" b="1" dirty="0">
                <a:latin typeface="微软雅黑" panose="020B0503020204020204" pitchFamily="34" charset="-122"/>
                <a:ea typeface="微软雅黑" panose="020B0503020204020204" pitchFamily="34" charset="-122"/>
              </a:rPr>
              <a:t>4</a:t>
            </a:r>
            <a:r>
              <a:rPr lang="en-US" altLang="zh-CN" sz="2000" b="1" dirty="0" smtClean="0">
                <a:latin typeface="微软雅黑" panose="020B0503020204020204" pitchFamily="34" charset="-122"/>
                <a:ea typeface="微软雅黑" panose="020B0503020204020204" pitchFamily="34" charset="-122"/>
              </a:rPr>
              <a:t> &lt;= L &lt;= 300</a:t>
            </a:r>
            <a:endParaRPr lang="en-US" altLang="zh-CN" sz="2000" b="1" dirty="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39B143"/>
                </a:solidFill>
                <a:latin typeface="微软雅黑" panose="020B0503020204020204" pitchFamily="34" charset="-122"/>
                <a:ea typeface="微软雅黑" panose="020B0503020204020204" pitchFamily="34" charset="-122"/>
              </a:rPr>
              <a:t>POJ 1915</a:t>
            </a:r>
            <a:endParaRPr lang="en-US" altLang="zh-CN" sz="2400" b="1" dirty="0">
              <a:solidFill>
                <a:srgbClr val="39B14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5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可行性剪枝</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在搜索的同时，实时判断是否可能存在可行解</a:t>
            </a:r>
          </a:p>
          <a:p>
            <a:pPr lvl="1">
              <a:spcBef>
                <a:spcPts val="600"/>
              </a:spcBef>
            </a:pPr>
            <a:r>
              <a:rPr lang="zh-CN" altLang="en-US" sz="2000" b="1" dirty="0">
                <a:latin typeface="微软雅黑" panose="020B0503020204020204" pitchFamily="34" charset="-122"/>
                <a:ea typeface="微软雅黑" panose="020B0503020204020204" pitchFamily="34" charset="-122"/>
              </a:rPr>
              <a:t>若不可能存在任何可行解，进行</a:t>
            </a:r>
            <a:r>
              <a:rPr lang="zh-CN" altLang="en-US" sz="2000" b="1" dirty="0">
                <a:solidFill>
                  <a:srgbClr val="E5D21B"/>
                </a:solidFill>
                <a:latin typeface="微软雅黑" panose="020B0503020204020204" pitchFamily="34" charset="-122"/>
                <a:ea typeface="微软雅黑" panose="020B0503020204020204" pitchFamily="34" charset="-122"/>
              </a:rPr>
              <a:t>剪枝</a:t>
            </a:r>
          </a:p>
          <a:p>
            <a:pPr>
              <a:spcBef>
                <a:spcPts val="600"/>
              </a:spcBef>
            </a:pPr>
            <a:r>
              <a:rPr lang="zh-CN" altLang="en-US" sz="2400" b="1" dirty="0">
                <a:latin typeface="微软雅黑" panose="020B0503020204020204" pitchFamily="34" charset="-122"/>
                <a:ea typeface="微软雅黑" panose="020B0503020204020204" pitchFamily="34" charset="-122"/>
              </a:rPr>
              <a:t>判断方法</a:t>
            </a:r>
          </a:p>
          <a:p>
            <a:pPr lvl="1">
              <a:spcBef>
                <a:spcPts val="600"/>
              </a:spcBef>
            </a:pPr>
            <a:r>
              <a:rPr lang="zh-CN" altLang="en-US" sz="2000" b="1" dirty="0">
                <a:solidFill>
                  <a:srgbClr val="39B143"/>
                </a:solidFill>
                <a:latin typeface="微软雅黑" panose="020B0503020204020204" pitchFamily="34" charset="-122"/>
                <a:ea typeface="微软雅黑" panose="020B0503020204020204" pitchFamily="34" charset="-122"/>
              </a:rPr>
              <a:t>放缩、放宽</a:t>
            </a:r>
            <a:r>
              <a:rPr lang="zh-CN" altLang="en-US" sz="2000" b="1" dirty="0">
                <a:latin typeface="微软雅黑" panose="020B0503020204020204" pitchFamily="34" charset="-122"/>
                <a:ea typeface="微软雅黑" panose="020B0503020204020204" pitchFamily="34" charset="-122"/>
              </a:rPr>
              <a:t>条件限制</a:t>
            </a:r>
          </a:p>
          <a:p>
            <a:pPr>
              <a:spcBef>
                <a:spcPts val="600"/>
              </a:spcBef>
            </a:pPr>
            <a:r>
              <a:rPr lang="zh-CN" altLang="en-US" sz="2400" b="1" dirty="0">
                <a:latin typeface="微软雅黑" panose="020B0503020204020204" pitchFamily="34" charset="-122"/>
                <a:ea typeface="微软雅黑" panose="020B0503020204020204" pitchFamily="34" charset="-122"/>
              </a:rPr>
              <a:t>举例</a:t>
            </a:r>
          </a:p>
          <a:p>
            <a:pPr lvl="1">
              <a:spcBef>
                <a:spcPts val="600"/>
              </a:spcBef>
            </a:pPr>
            <a:r>
              <a:rPr lang="zh-CN" altLang="en-US" sz="2000" b="1" dirty="0">
                <a:latin typeface="微软雅黑" panose="020B0503020204020204" pitchFamily="34" charset="-122"/>
                <a:ea typeface="微软雅黑" panose="020B0503020204020204" pitchFamily="34" charset="-122"/>
              </a:rPr>
              <a:t>精确覆盖问题</a:t>
            </a:r>
          </a:p>
          <a:p>
            <a:pPr lvl="1">
              <a:spcBef>
                <a:spcPts val="600"/>
              </a:spcBef>
            </a:pPr>
            <a:r>
              <a:rPr lang="zh-CN" altLang="en-US" sz="2000" b="1" dirty="0">
                <a:latin typeface="微软雅黑" panose="020B0503020204020204" pitchFamily="34" charset="-122"/>
                <a:ea typeface="微软雅黑" panose="020B0503020204020204" pitchFamily="34" charset="-122"/>
              </a:rPr>
              <a:t>重复覆盖问题</a:t>
            </a:r>
          </a:p>
          <a:p>
            <a:pPr>
              <a:spcBef>
                <a:spcPts val="600"/>
              </a:spcBef>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47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精确覆盖问题</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en-US" altLang="zh-CN" sz="2400" b="1" dirty="0" smtClean="0">
                <a:latin typeface="微软雅黑" panose="020B0503020204020204" pitchFamily="34" charset="-122"/>
                <a:ea typeface="微软雅黑" panose="020B0503020204020204" pitchFamily="34" charset="-122"/>
              </a:rPr>
              <a:t>Exact Cover Problem</a:t>
            </a:r>
          </a:p>
          <a:p>
            <a:pPr>
              <a:spcBef>
                <a:spcPts val="600"/>
              </a:spcBef>
            </a:pPr>
            <a:r>
              <a:rPr lang="zh-CN" altLang="en-US" sz="2400" b="1" dirty="0" smtClean="0">
                <a:latin typeface="微软雅黑" panose="020B0503020204020204" pitchFamily="34" charset="-122"/>
                <a:ea typeface="微软雅黑" panose="020B0503020204020204" pitchFamily="34" charset="-122"/>
              </a:rPr>
              <a:t>全集</a:t>
            </a:r>
            <a:r>
              <a:rPr lang="en-US" altLang="zh-CN" sz="2400" b="1" dirty="0" smtClean="0">
                <a:solidFill>
                  <a:srgbClr val="406FDF"/>
                </a:solidFill>
                <a:latin typeface="微软雅黑" panose="020B0503020204020204" pitchFamily="34" charset="-122"/>
                <a:ea typeface="微软雅黑" panose="020B0503020204020204" pitchFamily="34" charset="-122"/>
              </a:rPr>
              <a:t>X</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solidFill>
                  <a:srgbClr val="406FDF"/>
                </a:solidFill>
                <a:latin typeface="微软雅黑" panose="020B0503020204020204" pitchFamily="34" charset="-122"/>
                <a:ea typeface="微软雅黑" panose="020B0503020204020204" pitchFamily="34" charset="-122"/>
              </a:rPr>
              <a:t>X</a:t>
            </a:r>
            <a:r>
              <a:rPr lang="zh-CN" altLang="en-US" sz="2400" b="1" dirty="0" smtClean="0">
                <a:latin typeface="微软雅黑" panose="020B0503020204020204" pitchFamily="34" charset="-122"/>
                <a:ea typeface="微软雅黑" panose="020B0503020204020204" pitchFamily="34" charset="-122"/>
              </a:rPr>
              <a:t>的子集</a:t>
            </a:r>
            <a:r>
              <a:rPr lang="zh-CN" altLang="en-US" sz="2400" b="1" dirty="0">
                <a:latin typeface="微软雅黑" panose="020B0503020204020204" pitchFamily="34" charset="-122"/>
                <a:ea typeface="微软雅黑" panose="020B0503020204020204" pitchFamily="34" charset="-122"/>
              </a:rPr>
              <a:t>的集合为</a:t>
            </a:r>
            <a:r>
              <a:rPr lang="en-US" altLang="zh-CN" sz="2400" b="1" dirty="0" smtClean="0">
                <a:solidFill>
                  <a:srgbClr val="406FDF"/>
                </a:solidFill>
                <a:latin typeface="微软雅黑" panose="020B0503020204020204" pitchFamily="34" charset="-122"/>
                <a:ea typeface="微软雅黑" panose="020B0503020204020204" pitchFamily="34" charset="-122"/>
              </a:rPr>
              <a:t>S</a:t>
            </a:r>
          </a:p>
          <a:p>
            <a:pPr>
              <a:spcBef>
                <a:spcPts val="600"/>
              </a:spcBef>
            </a:pPr>
            <a:r>
              <a:rPr lang="zh-CN" altLang="en-US" sz="2400" b="1" dirty="0" smtClean="0">
                <a:solidFill>
                  <a:srgbClr val="E5D21B"/>
                </a:solidFill>
                <a:latin typeface="微软雅黑" panose="020B0503020204020204" pitchFamily="34" charset="-122"/>
                <a:ea typeface="微软雅黑" panose="020B0503020204020204" pitchFamily="34" charset="-122"/>
              </a:rPr>
              <a:t>精确覆盖</a:t>
            </a:r>
            <a:endParaRPr lang="en-US" altLang="zh-CN" sz="24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en-US" altLang="zh-CN" sz="2000" b="1" dirty="0" smtClean="0">
                <a:solidFill>
                  <a:srgbClr val="406FDF"/>
                </a:solidFill>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的子集</a:t>
            </a:r>
            <a:r>
              <a:rPr lang="en-US" altLang="zh-CN" sz="2000" b="1" dirty="0">
                <a:solidFill>
                  <a:srgbClr val="406FDF"/>
                </a:solidFill>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，满足</a:t>
            </a:r>
            <a:r>
              <a:rPr lang="en-US" altLang="zh-CN" sz="2000" b="1" dirty="0">
                <a:solidFill>
                  <a:srgbClr val="406FDF"/>
                </a:solidFill>
                <a:latin typeface="微软雅黑" panose="020B0503020204020204" pitchFamily="34" charset="-122"/>
                <a:ea typeface="微软雅黑" panose="020B0503020204020204" pitchFamily="34" charset="-122"/>
              </a:rPr>
              <a:t>X</a:t>
            </a:r>
            <a:r>
              <a:rPr lang="zh-CN" altLang="en-US" sz="2000" b="1" dirty="0">
                <a:latin typeface="微软雅黑" panose="020B0503020204020204" pitchFamily="34" charset="-122"/>
                <a:ea typeface="微软雅黑" panose="020B0503020204020204" pitchFamily="34" charset="-122"/>
              </a:rPr>
              <a:t>中的每一个元素在</a:t>
            </a:r>
            <a:r>
              <a:rPr lang="en-US" altLang="zh-CN" sz="2000" b="1" dirty="0">
                <a:solidFill>
                  <a:srgbClr val="406FDF"/>
                </a:solidFill>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中</a:t>
            </a:r>
            <a:r>
              <a:rPr lang="zh-CN" altLang="en-US" sz="2000" b="1" dirty="0">
                <a:solidFill>
                  <a:srgbClr val="39B143"/>
                </a:solidFill>
                <a:latin typeface="微软雅黑" panose="020B0503020204020204" pitchFamily="34" charset="-122"/>
                <a:ea typeface="微软雅黑" panose="020B0503020204020204" pitchFamily="34" charset="-122"/>
              </a:rPr>
              <a:t>恰好</a:t>
            </a:r>
            <a:r>
              <a:rPr lang="zh-CN" altLang="en-US" sz="2000" b="1" dirty="0">
                <a:latin typeface="微软雅黑" panose="020B0503020204020204" pitchFamily="34" charset="-122"/>
                <a:ea typeface="微软雅黑" panose="020B0503020204020204" pitchFamily="34" charset="-122"/>
              </a:rPr>
              <a:t>出现一</a:t>
            </a:r>
            <a:r>
              <a:rPr lang="zh-CN" altLang="en-US" sz="2000" b="1" dirty="0" smtClean="0">
                <a:latin typeface="微软雅黑" panose="020B0503020204020204" pitchFamily="34" charset="-122"/>
                <a:ea typeface="微软雅黑" panose="020B0503020204020204" pitchFamily="34" charset="-122"/>
              </a:rPr>
              <a:t>次</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solidFill>
                  <a:srgbClr val="E5D21B"/>
                </a:solidFill>
                <a:latin typeface="微软雅黑" panose="020B0503020204020204" pitchFamily="34" charset="-122"/>
                <a:ea typeface="微软雅黑" panose="020B0503020204020204" pitchFamily="34" charset="-122"/>
              </a:rPr>
              <a:t>精确覆盖问题</a:t>
            </a:r>
            <a:endParaRPr lang="en-US" altLang="zh-CN" sz="24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求最小的精确覆盖</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举例</a:t>
            </a:r>
            <a:endParaRPr lang="en-US" altLang="zh-CN" sz="24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数独</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en-US" altLang="zh-CN" sz="2000" b="1" dirty="0" smtClean="0">
                <a:latin typeface="微软雅黑" panose="020B0503020204020204" pitchFamily="34" charset="-122"/>
                <a:ea typeface="微软雅黑" panose="020B0503020204020204" pitchFamily="34" charset="-122"/>
              </a:rPr>
              <a:t>N</a:t>
            </a:r>
            <a:r>
              <a:rPr lang="zh-CN" altLang="en-US" sz="2000" b="1" dirty="0" smtClean="0">
                <a:latin typeface="微软雅黑" panose="020B0503020204020204" pitchFamily="34" charset="-122"/>
                <a:ea typeface="微软雅黑" panose="020B0503020204020204" pitchFamily="34" charset="-122"/>
              </a:rPr>
              <a:t>皇后</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D54857"/>
                </a:solidFill>
                <a:latin typeface="微软雅黑" panose="020B0503020204020204" pitchFamily="34" charset="-122"/>
                <a:ea typeface="微软雅黑" panose="020B0503020204020204" pitchFamily="34" charset="-122"/>
              </a:rPr>
              <a:t>NP</a:t>
            </a:r>
            <a:r>
              <a:rPr lang="zh-CN" altLang="en-US" sz="2400" b="1" dirty="0" smtClean="0">
                <a:solidFill>
                  <a:srgbClr val="D54857"/>
                </a:solidFill>
                <a:latin typeface="微软雅黑" panose="020B0503020204020204" pitchFamily="34" charset="-122"/>
                <a:ea typeface="微软雅黑" panose="020B0503020204020204" pitchFamily="34" charset="-122"/>
              </a:rPr>
              <a:t>完全问题</a:t>
            </a:r>
            <a:endParaRPr lang="en-US" altLang="zh-CN" sz="2400" b="1" dirty="0">
              <a:solidFill>
                <a:srgbClr val="D548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30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重复覆盖问题</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en-US" altLang="zh-CN" sz="2400" b="1" dirty="0" smtClean="0">
                <a:latin typeface="微软雅黑" panose="020B0503020204020204" pitchFamily="34" charset="-122"/>
                <a:ea typeface="微软雅黑" panose="020B0503020204020204" pitchFamily="34" charset="-122"/>
              </a:rPr>
              <a:t>Set Cover Problem</a:t>
            </a:r>
          </a:p>
          <a:p>
            <a:pPr>
              <a:spcBef>
                <a:spcPts val="600"/>
              </a:spcBef>
            </a:pPr>
            <a:r>
              <a:rPr lang="zh-CN" altLang="en-US" sz="2400" b="1" dirty="0" smtClean="0">
                <a:latin typeface="微软雅黑" panose="020B0503020204020204" pitchFamily="34" charset="-122"/>
                <a:ea typeface="微软雅黑" panose="020B0503020204020204" pitchFamily="34" charset="-122"/>
              </a:rPr>
              <a:t>全集</a:t>
            </a:r>
            <a:r>
              <a:rPr lang="en-US" altLang="zh-CN" sz="2400" b="1" dirty="0" smtClean="0">
                <a:solidFill>
                  <a:srgbClr val="406FDF"/>
                </a:solidFill>
                <a:latin typeface="微软雅黑" panose="020B0503020204020204" pitchFamily="34" charset="-122"/>
                <a:ea typeface="微软雅黑" panose="020B0503020204020204" pitchFamily="34" charset="-122"/>
              </a:rPr>
              <a:t>X</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solidFill>
                  <a:srgbClr val="406FDF"/>
                </a:solidFill>
                <a:latin typeface="微软雅黑" panose="020B0503020204020204" pitchFamily="34" charset="-122"/>
                <a:ea typeface="微软雅黑" panose="020B0503020204020204" pitchFamily="34" charset="-122"/>
              </a:rPr>
              <a:t>X</a:t>
            </a:r>
            <a:r>
              <a:rPr lang="zh-CN" altLang="en-US" sz="2400" b="1" dirty="0" smtClean="0">
                <a:latin typeface="微软雅黑" panose="020B0503020204020204" pitchFamily="34" charset="-122"/>
                <a:ea typeface="微软雅黑" panose="020B0503020204020204" pitchFamily="34" charset="-122"/>
              </a:rPr>
              <a:t>的子集</a:t>
            </a:r>
            <a:r>
              <a:rPr lang="zh-CN" altLang="en-US" sz="2400" b="1" dirty="0">
                <a:latin typeface="微软雅黑" panose="020B0503020204020204" pitchFamily="34" charset="-122"/>
                <a:ea typeface="微软雅黑" panose="020B0503020204020204" pitchFamily="34" charset="-122"/>
              </a:rPr>
              <a:t>的集合为</a:t>
            </a:r>
            <a:r>
              <a:rPr lang="en-US" altLang="zh-CN" sz="2400" b="1" dirty="0" smtClean="0">
                <a:solidFill>
                  <a:srgbClr val="406FDF"/>
                </a:solidFill>
                <a:latin typeface="微软雅黑" panose="020B0503020204020204" pitchFamily="34" charset="-122"/>
                <a:ea typeface="微软雅黑" panose="020B0503020204020204" pitchFamily="34" charset="-122"/>
              </a:rPr>
              <a:t>S</a:t>
            </a:r>
          </a:p>
          <a:p>
            <a:pPr>
              <a:spcBef>
                <a:spcPts val="600"/>
              </a:spcBef>
            </a:pPr>
            <a:r>
              <a:rPr lang="zh-CN" altLang="en-US" sz="2400" b="1" dirty="0" smtClean="0">
                <a:solidFill>
                  <a:srgbClr val="E5D21B"/>
                </a:solidFill>
                <a:latin typeface="微软雅黑" panose="020B0503020204020204" pitchFamily="34" charset="-122"/>
                <a:ea typeface="微软雅黑" panose="020B0503020204020204" pitchFamily="34" charset="-122"/>
              </a:rPr>
              <a:t>重复覆盖</a:t>
            </a:r>
            <a:endParaRPr lang="en-US" altLang="zh-CN" sz="24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en-US" altLang="zh-CN" sz="2000" b="1" dirty="0" smtClean="0">
                <a:solidFill>
                  <a:srgbClr val="406FDF"/>
                </a:solidFill>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的子集</a:t>
            </a:r>
            <a:r>
              <a:rPr lang="en-US" altLang="zh-CN" sz="2000" b="1" dirty="0">
                <a:solidFill>
                  <a:srgbClr val="406FDF"/>
                </a:solidFill>
                <a:latin typeface="微软雅黑" panose="020B0503020204020204" pitchFamily="34" charset="-122"/>
                <a:ea typeface="微软雅黑" panose="020B0503020204020204" pitchFamily="34" charset="-122"/>
              </a:rPr>
              <a:t>S*</a:t>
            </a:r>
            <a:r>
              <a:rPr lang="zh-CN" altLang="en-US" sz="2000" b="1" dirty="0">
                <a:latin typeface="微软雅黑" panose="020B0503020204020204" pitchFamily="34" charset="-122"/>
                <a:ea typeface="微软雅黑" panose="020B0503020204020204" pitchFamily="34" charset="-122"/>
              </a:rPr>
              <a:t>，满足</a:t>
            </a:r>
            <a:r>
              <a:rPr lang="en-US" altLang="zh-CN" sz="2000" b="1" dirty="0">
                <a:solidFill>
                  <a:srgbClr val="406FDF"/>
                </a:solidFill>
                <a:latin typeface="微软雅黑" panose="020B0503020204020204" pitchFamily="34" charset="-122"/>
                <a:ea typeface="微软雅黑" panose="020B0503020204020204" pitchFamily="34" charset="-122"/>
              </a:rPr>
              <a:t>X</a:t>
            </a:r>
            <a:r>
              <a:rPr lang="zh-CN" altLang="en-US" sz="2000" b="1" dirty="0">
                <a:latin typeface="微软雅黑" panose="020B0503020204020204" pitchFamily="34" charset="-122"/>
                <a:ea typeface="微软雅黑" panose="020B0503020204020204" pitchFamily="34" charset="-122"/>
              </a:rPr>
              <a:t>中的每一个元素在</a:t>
            </a:r>
            <a:r>
              <a:rPr lang="en-US" altLang="zh-CN" sz="2000" b="1" dirty="0">
                <a:solidFill>
                  <a:srgbClr val="406FDF"/>
                </a:solidFill>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中</a:t>
            </a:r>
            <a:r>
              <a:rPr lang="zh-CN" altLang="en-US" sz="2000" b="1" dirty="0">
                <a:solidFill>
                  <a:srgbClr val="39B143"/>
                </a:solidFill>
                <a:latin typeface="微软雅黑" panose="020B0503020204020204" pitchFamily="34" charset="-122"/>
                <a:ea typeface="微软雅黑" panose="020B0503020204020204" pitchFamily="34" charset="-122"/>
              </a:rPr>
              <a:t>至少</a:t>
            </a:r>
            <a:r>
              <a:rPr lang="zh-CN" altLang="en-US" sz="2000" b="1" dirty="0" smtClean="0">
                <a:latin typeface="微软雅黑" panose="020B0503020204020204" pitchFamily="34" charset="-122"/>
                <a:ea typeface="微软雅黑" panose="020B0503020204020204" pitchFamily="34" charset="-122"/>
              </a:rPr>
              <a:t>出现</a:t>
            </a:r>
            <a:r>
              <a:rPr lang="zh-CN" altLang="en-US" sz="2000" b="1" dirty="0">
                <a:latin typeface="微软雅黑" panose="020B0503020204020204" pitchFamily="34" charset="-122"/>
                <a:ea typeface="微软雅黑" panose="020B0503020204020204" pitchFamily="34" charset="-122"/>
              </a:rPr>
              <a:t>一</a:t>
            </a:r>
            <a:r>
              <a:rPr lang="zh-CN" altLang="en-US" sz="2000" b="1" dirty="0" smtClean="0">
                <a:latin typeface="微软雅黑" panose="020B0503020204020204" pitchFamily="34" charset="-122"/>
                <a:ea typeface="微软雅黑" panose="020B0503020204020204" pitchFamily="34" charset="-122"/>
              </a:rPr>
              <a:t>次</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solidFill>
                  <a:srgbClr val="E5D21B"/>
                </a:solidFill>
                <a:latin typeface="微软雅黑" panose="020B0503020204020204" pitchFamily="34" charset="-122"/>
                <a:ea typeface="微软雅黑" panose="020B0503020204020204" pitchFamily="34" charset="-122"/>
              </a:rPr>
              <a:t>重复覆盖问题</a:t>
            </a:r>
            <a:endParaRPr lang="en-US" altLang="zh-CN" sz="24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求最小的重复覆盖</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举例</a:t>
            </a:r>
            <a:endParaRPr lang="en-US" altLang="zh-CN" sz="24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数独</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八皇后</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D54857"/>
                </a:solidFill>
                <a:latin typeface="微软雅黑" panose="020B0503020204020204" pitchFamily="34" charset="-122"/>
                <a:ea typeface="微软雅黑" panose="020B0503020204020204" pitchFamily="34" charset="-122"/>
              </a:rPr>
              <a:t>NP</a:t>
            </a:r>
            <a:r>
              <a:rPr lang="zh-CN" altLang="en-US" sz="2400" b="1" dirty="0" smtClean="0">
                <a:solidFill>
                  <a:srgbClr val="D54857"/>
                </a:solidFill>
                <a:latin typeface="微软雅黑" panose="020B0503020204020204" pitchFamily="34" charset="-122"/>
                <a:ea typeface="微软雅黑" panose="020B0503020204020204" pitchFamily="34" charset="-122"/>
              </a:rPr>
              <a:t>完全问题</a:t>
            </a:r>
            <a:endParaRPr lang="en-US" altLang="zh-CN" sz="2400" b="1" dirty="0">
              <a:solidFill>
                <a:srgbClr val="D548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7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最优性剪枝</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在搜索的同时，实时判断是否可能存在比当前最优解更优的解</a:t>
            </a:r>
          </a:p>
          <a:p>
            <a:pPr lvl="1">
              <a:spcBef>
                <a:spcPts val="600"/>
              </a:spcBef>
            </a:pPr>
            <a:r>
              <a:rPr lang="zh-CN" altLang="en-US" sz="2000" b="1" dirty="0">
                <a:latin typeface="微软雅黑" panose="020B0503020204020204" pitchFamily="34" charset="-122"/>
                <a:ea typeface="微软雅黑" panose="020B0503020204020204" pitchFamily="34" charset="-122"/>
              </a:rPr>
              <a:t>若不可能存在比当前最优解更优的解，进行</a:t>
            </a:r>
            <a:r>
              <a:rPr lang="zh-CN" altLang="en-US" sz="2000" b="1" dirty="0">
                <a:solidFill>
                  <a:srgbClr val="E5D21B"/>
                </a:solidFill>
                <a:latin typeface="微软雅黑" panose="020B0503020204020204" pitchFamily="34" charset="-122"/>
                <a:ea typeface="微软雅黑" panose="020B0503020204020204" pitchFamily="34" charset="-122"/>
              </a:rPr>
              <a:t>剪枝</a:t>
            </a:r>
          </a:p>
          <a:p>
            <a:pPr>
              <a:spcBef>
                <a:spcPts val="600"/>
              </a:spcBef>
            </a:pPr>
            <a:r>
              <a:rPr lang="zh-CN" altLang="en-US" sz="2400" b="1" dirty="0">
                <a:latin typeface="微软雅黑" panose="020B0503020204020204" pitchFamily="34" charset="-122"/>
                <a:ea typeface="微软雅黑" panose="020B0503020204020204" pitchFamily="34" charset="-122"/>
              </a:rPr>
              <a:t>判断方法</a:t>
            </a:r>
          </a:p>
          <a:p>
            <a:pPr lvl="1">
              <a:spcBef>
                <a:spcPts val="600"/>
              </a:spcBef>
            </a:pPr>
            <a:r>
              <a:rPr lang="zh-CN" altLang="en-US" sz="2000" b="1" dirty="0">
                <a:solidFill>
                  <a:srgbClr val="39B143"/>
                </a:solidFill>
                <a:latin typeface="微软雅黑" panose="020B0503020204020204" pitchFamily="34" charset="-122"/>
                <a:ea typeface="微软雅黑" panose="020B0503020204020204" pitchFamily="34" charset="-122"/>
              </a:rPr>
              <a:t>放缩、放宽</a:t>
            </a:r>
            <a:r>
              <a:rPr lang="zh-CN" altLang="en-US" sz="2000" b="1" dirty="0">
                <a:latin typeface="微软雅黑" panose="020B0503020204020204" pitchFamily="34" charset="-122"/>
                <a:ea typeface="微软雅黑" panose="020B0503020204020204" pitchFamily="34" charset="-122"/>
              </a:rPr>
              <a:t>条件限制</a:t>
            </a:r>
          </a:p>
          <a:p>
            <a:pPr>
              <a:spcBef>
                <a:spcPts val="600"/>
              </a:spcBef>
            </a:pPr>
            <a:r>
              <a:rPr lang="zh-CN" altLang="en-US" sz="2400" b="1" dirty="0">
                <a:latin typeface="微软雅黑" panose="020B0503020204020204" pitchFamily="34" charset="-122"/>
                <a:ea typeface="微软雅黑" panose="020B0503020204020204" pitchFamily="34" charset="-122"/>
              </a:rPr>
              <a:t>可用贪心</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构造等方法预处理出一些较优解为最优性剪枝提供方便</a:t>
            </a:r>
          </a:p>
          <a:p>
            <a:pPr>
              <a:spcBef>
                <a:spcPts val="600"/>
              </a:spcBef>
            </a:pPr>
            <a:r>
              <a:rPr lang="zh-CN" altLang="en-US" sz="2400" b="1" dirty="0">
                <a:latin typeface="微软雅黑" panose="020B0503020204020204" pitchFamily="34" charset="-122"/>
                <a:ea typeface="微软雅黑" panose="020B0503020204020204" pitchFamily="34" charset="-122"/>
              </a:rPr>
              <a:t>举例</a:t>
            </a:r>
          </a:p>
          <a:p>
            <a:pPr lvl="1">
              <a:spcBef>
                <a:spcPts val="600"/>
              </a:spcBef>
            </a:pPr>
            <a:r>
              <a:rPr lang="zh-CN" altLang="en-US" sz="2000" b="1" dirty="0">
                <a:latin typeface="微软雅黑" panose="020B0503020204020204" pitchFamily="34" charset="-122"/>
                <a:ea typeface="微软雅黑" panose="020B0503020204020204" pitchFamily="34" charset="-122"/>
              </a:rPr>
              <a:t>精确覆盖问题</a:t>
            </a:r>
          </a:p>
          <a:p>
            <a:pPr lvl="1">
              <a:spcBef>
                <a:spcPts val="600"/>
              </a:spcBef>
            </a:pPr>
            <a:r>
              <a:rPr lang="zh-CN" altLang="en-US" sz="2000" b="1" dirty="0">
                <a:latin typeface="微软雅黑" panose="020B0503020204020204" pitchFamily="34" charset="-122"/>
                <a:ea typeface="微软雅黑" panose="020B0503020204020204" pitchFamily="34" charset="-122"/>
              </a:rPr>
              <a:t>重复覆盖问题</a:t>
            </a:r>
          </a:p>
        </p:txBody>
      </p:sp>
    </p:spTree>
    <p:extLst>
      <p:ext uri="{BB962C8B-B14F-4D97-AF65-F5344CB8AC3E}">
        <p14:creationId xmlns:p14="http://schemas.microsoft.com/office/powerpoint/2010/main" val="420171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飘飘乎数独</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飘飘乎数</a:t>
            </a:r>
            <a:r>
              <a:rPr lang="zh-CN" altLang="en-US" sz="2400" b="1" dirty="0" smtClean="0">
                <a:latin typeface="微软雅黑" panose="020B0503020204020204" pitchFamily="34" charset="-122"/>
                <a:ea typeface="微软雅黑" panose="020B0503020204020204" pitchFamily="34" charset="-122"/>
              </a:rPr>
              <a:t>独共</a:t>
            </a:r>
            <a:r>
              <a:rPr lang="en-US" altLang="zh-CN" sz="2400" b="1" dirty="0" smtClean="0">
                <a:solidFill>
                  <a:srgbClr val="406FDF"/>
                </a:solidFill>
                <a:latin typeface="微软雅黑" panose="020B0503020204020204" pitchFamily="34" charset="-122"/>
                <a:ea typeface="微软雅黑" panose="020B0503020204020204" pitchFamily="34" charset="-122"/>
              </a:rPr>
              <a:t>n</a:t>
            </a:r>
            <a:r>
              <a:rPr lang="zh-CN" altLang="en-US" sz="2400" b="1" dirty="0" smtClean="0">
                <a:latin typeface="微软雅黑" panose="020B0503020204020204" pitchFamily="34" charset="-122"/>
                <a:ea typeface="微软雅黑" panose="020B0503020204020204" pitchFamily="34" charset="-122"/>
              </a:rPr>
              <a:t>行，每</a:t>
            </a:r>
            <a:r>
              <a:rPr lang="zh-CN" altLang="en-US" sz="2400" b="1" dirty="0">
                <a:latin typeface="微软雅黑" panose="020B0503020204020204" pitchFamily="34" charset="-122"/>
                <a:ea typeface="微软雅黑" panose="020B0503020204020204" pitchFamily="34" charset="-122"/>
              </a:rPr>
              <a:t>行的数字都由</a:t>
            </a:r>
            <a:r>
              <a:rPr lang="en-US" altLang="zh-CN" sz="2400" b="1" dirty="0">
                <a:solidFill>
                  <a:srgbClr val="406FDF"/>
                </a:solidFill>
                <a:latin typeface="微软雅黑" panose="020B0503020204020204" pitchFamily="34" charset="-122"/>
                <a:ea typeface="微软雅黑" panose="020B0503020204020204" pitchFamily="34" charset="-122"/>
              </a:rPr>
              <a:t>1~m</a:t>
            </a:r>
            <a:r>
              <a:rPr lang="zh-CN" altLang="en-US" sz="2400" b="1" dirty="0">
                <a:latin typeface="微软雅黑" panose="020B0503020204020204" pitchFamily="34" charset="-122"/>
                <a:ea typeface="微软雅黑" panose="020B0503020204020204" pitchFamily="34" charset="-122"/>
              </a:rPr>
              <a:t>自然数填满（每行中每个数字用且只能用一次</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a:spcBef>
                <a:spcPts val="600"/>
              </a:spcBef>
            </a:pPr>
            <a:r>
              <a:rPr lang="en-US" altLang="zh-CN" sz="2000" b="1" dirty="0">
                <a:latin typeface="微软雅黑" panose="020B0503020204020204" pitchFamily="34" charset="-122"/>
                <a:ea typeface="微软雅黑" panose="020B0503020204020204" pitchFamily="34" charset="-122"/>
              </a:rPr>
              <a:t>3&lt;=</a:t>
            </a:r>
            <a:r>
              <a:rPr lang="en-US" altLang="zh-CN" sz="2000" b="1" dirty="0" smtClean="0">
                <a:solidFill>
                  <a:srgbClr val="406FDF"/>
                </a:solidFill>
                <a:latin typeface="微软雅黑" panose="020B0503020204020204" pitchFamily="34" charset="-122"/>
                <a:ea typeface="微软雅黑" panose="020B0503020204020204" pitchFamily="34" charset="-122"/>
              </a:rPr>
              <a:t>n, m</a:t>
            </a:r>
            <a:r>
              <a:rPr lang="en-US" altLang="zh-CN" sz="2000" b="1" dirty="0">
                <a:latin typeface="微软雅黑" panose="020B0503020204020204" pitchFamily="34" charset="-122"/>
                <a:ea typeface="微软雅黑" panose="020B0503020204020204" pitchFamily="34" charset="-122"/>
              </a:rPr>
              <a:t>&lt;=7</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相邻</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自然数不能出现</a:t>
            </a:r>
            <a:r>
              <a:rPr lang="zh-CN" altLang="en-US" sz="2400" b="1" dirty="0">
                <a:latin typeface="微软雅黑" panose="020B0503020204020204" pitchFamily="34" charset="-122"/>
                <a:ea typeface="微软雅黑" panose="020B0503020204020204" pitchFamily="34" charset="-122"/>
              </a:rPr>
              <a:t>在相邻的方格中（包括左右相邻和上下相邻</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飘飘</a:t>
            </a:r>
            <a:r>
              <a:rPr lang="zh-CN" altLang="en-US" sz="2400" b="1" dirty="0">
                <a:latin typeface="微软雅黑" panose="020B0503020204020204" pitchFamily="34" charset="-122"/>
                <a:ea typeface="微软雅黑" panose="020B0503020204020204" pitchFamily="34" charset="-122"/>
              </a:rPr>
              <a:t>乎数独每一列都有一个得分规则：第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列的得分为第</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列所有自然数的总和*</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，最后的总分即为</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列得分之和</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求总分</a:t>
            </a:r>
            <a:r>
              <a:rPr lang="zh-CN" altLang="en-US" sz="2400" b="1" dirty="0">
                <a:latin typeface="微软雅黑" panose="020B0503020204020204" pitchFamily="34" charset="-122"/>
                <a:ea typeface="微软雅黑" panose="020B0503020204020204" pitchFamily="34" charset="-122"/>
              </a:rPr>
              <a:t>最大的飘飘乎数</a:t>
            </a:r>
            <a:r>
              <a:rPr lang="zh-CN" altLang="en-US" sz="2400" b="1" dirty="0" smtClean="0">
                <a:latin typeface="微软雅黑" panose="020B0503020204020204" pitchFamily="34" charset="-122"/>
                <a:ea typeface="微软雅黑" panose="020B0503020204020204" pitchFamily="34" charset="-122"/>
              </a:rPr>
              <a:t>独</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39B143"/>
                </a:solidFill>
                <a:latin typeface="微软雅黑" panose="020B0503020204020204" pitchFamily="34" charset="-122"/>
                <a:ea typeface="微软雅黑" panose="020B0503020204020204" pitchFamily="34" charset="-122"/>
              </a:rPr>
              <a:t>TY-1469</a:t>
            </a:r>
            <a:endParaRPr lang="en-US" altLang="zh-CN" sz="2400" b="1" dirty="0" smtClean="0">
              <a:solidFill>
                <a:srgbClr val="39B14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775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飘飘乎数独</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状态压缩动态规划</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DFS</a:t>
            </a:r>
          </a:p>
          <a:p>
            <a:pPr lvl="1">
              <a:spcBef>
                <a:spcPts val="600"/>
              </a:spcBef>
            </a:pPr>
            <a:r>
              <a:rPr lang="zh-CN" altLang="en-US" sz="2000" b="1" smtClean="0">
                <a:latin typeface="微软雅黑" panose="020B0503020204020204" pitchFamily="34" charset="-122"/>
                <a:ea typeface="微软雅黑" panose="020B0503020204020204" pitchFamily="34" charset="-122"/>
              </a:rPr>
              <a:t>最优性剪枝</a:t>
            </a:r>
            <a:endParaRPr lang="en-US" altLang="zh-CN" sz="2000" b="1"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预处理从第</a:t>
            </a:r>
            <a:r>
              <a:rPr lang="en-US" altLang="zh-CN" sz="2000" b="1" dirty="0" err="1" smtClean="0">
                <a:latin typeface="微软雅黑" panose="020B0503020204020204" pitchFamily="34" charset="-122"/>
                <a:ea typeface="微软雅黑" panose="020B0503020204020204" pitchFamily="34" charset="-122"/>
              </a:rPr>
              <a:t>i</a:t>
            </a:r>
            <a:r>
              <a:rPr lang="zh-CN" altLang="en-US" sz="2000" b="1" dirty="0" smtClean="0">
                <a:latin typeface="微软雅黑" panose="020B0503020204020204" pitchFamily="34" charset="-122"/>
                <a:ea typeface="微软雅黑" panose="020B0503020204020204" pitchFamily="34" charset="-122"/>
              </a:rPr>
              <a:t>行开始不考虑冲突能得到的最大得分</a:t>
            </a:r>
            <a:endParaRPr lang="en-US" altLang="zh-CN" sz="20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6745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最大团</a:t>
            </a:r>
            <a:r>
              <a:rPr lang="en-US" altLang="zh-CN" b="1" dirty="0" smtClean="0">
                <a:latin typeface="微软雅黑" pitchFamily="2" charset="-122"/>
                <a:ea typeface="微软雅黑" pitchFamily="2" charset="-122"/>
                <a:sym typeface="宋体" charset="-122"/>
              </a:rPr>
              <a:t>/</a:t>
            </a:r>
            <a:r>
              <a:rPr lang="zh-CN" altLang="en-US" b="1" dirty="0" smtClean="0">
                <a:latin typeface="微软雅黑" pitchFamily="2" charset="-122"/>
                <a:ea typeface="微软雅黑" pitchFamily="2" charset="-122"/>
                <a:sym typeface="宋体" charset="-122"/>
              </a:rPr>
              <a:t>最大独立集</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给定一张无向图</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求该无向图的点集中的一个最大的子集，满足该子集内的边集为</a:t>
            </a:r>
            <a:r>
              <a:rPr lang="zh-CN" altLang="en-US" sz="2400" b="1" dirty="0" smtClean="0">
                <a:solidFill>
                  <a:srgbClr val="E5D21B"/>
                </a:solidFill>
                <a:latin typeface="微软雅黑" panose="020B0503020204020204" pitchFamily="34" charset="-122"/>
                <a:ea typeface="微软雅黑" panose="020B0503020204020204" pitchFamily="34" charset="-122"/>
              </a:rPr>
              <a:t>满集（最大团）</a:t>
            </a:r>
            <a:r>
              <a:rPr lang="en-US" altLang="zh-CN" sz="2400" b="1" dirty="0" smtClean="0">
                <a:solidFill>
                  <a:srgbClr val="E5D21B"/>
                </a:solidFill>
                <a:latin typeface="微软雅黑" panose="020B0503020204020204" pitchFamily="34" charset="-122"/>
                <a:ea typeface="微软雅黑" panose="020B0503020204020204" pitchFamily="34" charset="-122"/>
              </a:rPr>
              <a:t>/</a:t>
            </a:r>
            <a:r>
              <a:rPr lang="zh-CN" altLang="en-US" sz="2400" b="1" dirty="0" smtClean="0">
                <a:solidFill>
                  <a:srgbClr val="E5D21B"/>
                </a:solidFill>
                <a:latin typeface="微软雅黑" panose="020B0503020204020204" pitchFamily="34" charset="-122"/>
                <a:ea typeface="微软雅黑" panose="020B0503020204020204" pitchFamily="34" charset="-122"/>
              </a:rPr>
              <a:t>空集（最大独立集）</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D54857"/>
                </a:solidFill>
                <a:latin typeface="微软雅黑" panose="020B0503020204020204" pitchFamily="34" charset="-122"/>
                <a:ea typeface="微软雅黑" panose="020B0503020204020204" pitchFamily="34" charset="-122"/>
              </a:rPr>
              <a:t>NP</a:t>
            </a:r>
            <a:r>
              <a:rPr lang="zh-CN" altLang="en-US" sz="2400" b="1" dirty="0" smtClean="0">
                <a:solidFill>
                  <a:srgbClr val="D54857"/>
                </a:solidFill>
                <a:latin typeface="微软雅黑" panose="020B0503020204020204" pitchFamily="34" charset="-122"/>
                <a:ea typeface="微软雅黑" panose="020B0503020204020204" pitchFamily="34" charset="-122"/>
              </a:rPr>
              <a:t>完全问题</a:t>
            </a:r>
            <a:endParaRPr lang="en-US" altLang="zh-CN" sz="2400" b="1" dirty="0" smtClean="0">
              <a:solidFill>
                <a:srgbClr val="D548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28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最大团</a:t>
            </a:r>
            <a:r>
              <a:rPr lang="en-US" altLang="zh-CN" b="1" dirty="0" smtClean="0">
                <a:latin typeface="微软雅黑" pitchFamily="2" charset="-122"/>
                <a:ea typeface="微软雅黑" pitchFamily="2" charset="-122"/>
                <a:sym typeface="宋体" charset="-122"/>
              </a:rPr>
              <a:t>/</a:t>
            </a:r>
            <a:r>
              <a:rPr lang="zh-CN" altLang="en-US" b="1" dirty="0" smtClean="0">
                <a:latin typeface="微软雅黑" pitchFamily="2" charset="-122"/>
                <a:ea typeface="微软雅黑" pitchFamily="2" charset="-122"/>
                <a:sym typeface="宋体" charset="-122"/>
              </a:rPr>
              <a:t>最大独立集</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点</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点</a:t>
            </a:r>
            <a:r>
              <a:rPr lang="en-US" altLang="zh-CN" sz="2400" b="1" dirty="0" smtClean="0">
                <a:latin typeface="微软雅黑" panose="020B0503020204020204" pitchFamily="34" charset="-122"/>
                <a:ea typeface="微软雅黑" panose="020B0503020204020204" pitchFamily="34" charset="-122"/>
              </a:rPr>
              <a:t>i-1</a:t>
            </a:r>
            <a:r>
              <a:rPr lang="zh-CN" altLang="en-US" sz="2400" b="1" dirty="0" smtClean="0">
                <a:latin typeface="微软雅黑" panose="020B0503020204020204" pitchFamily="34" charset="-122"/>
                <a:ea typeface="微软雅黑" panose="020B0503020204020204" pitchFamily="34" charset="-122"/>
              </a:rPr>
              <a:t>的最大团的大小为</a:t>
            </a:r>
            <a:r>
              <a:rPr lang="en-US" altLang="zh-CN" sz="2400" b="1" dirty="0" err="1" smtClean="0">
                <a:solidFill>
                  <a:srgbClr val="406FDF"/>
                </a:solidFill>
                <a:latin typeface="微软雅黑" panose="020B0503020204020204" pitchFamily="34" charset="-122"/>
                <a:ea typeface="微软雅黑" panose="020B0503020204020204" pitchFamily="34" charset="-122"/>
              </a:rPr>
              <a:t>Ans</a:t>
            </a:r>
            <a:r>
              <a:rPr lang="en-US" altLang="zh-CN" sz="2400" b="1" dirty="0" smtClean="0">
                <a:solidFill>
                  <a:srgbClr val="406FDF"/>
                </a:solidFill>
                <a:latin typeface="微软雅黑" panose="020B0503020204020204" pitchFamily="34" charset="-122"/>
                <a:ea typeface="微软雅黑" panose="020B0503020204020204" pitchFamily="34" charset="-122"/>
              </a:rPr>
              <a:t>[i-1]</a:t>
            </a:r>
            <a:endParaRPr lang="en-US" altLang="zh-CN" sz="2400" b="1" dirty="0">
              <a:solidFill>
                <a:srgbClr val="406FDF"/>
              </a:solidFill>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则点</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点</a:t>
            </a:r>
            <a:r>
              <a:rPr lang="en-US" altLang="zh-CN" sz="2400" b="1" dirty="0" err="1" smtClean="0">
                <a:latin typeface="微软雅黑" panose="020B0503020204020204" pitchFamily="34" charset="-122"/>
                <a:ea typeface="微软雅黑" panose="020B0503020204020204" pitchFamily="34" charset="-122"/>
              </a:rPr>
              <a:t>i</a:t>
            </a:r>
            <a:r>
              <a:rPr lang="zh-CN" altLang="en-US" sz="2400" b="1" dirty="0" smtClean="0">
                <a:latin typeface="微软雅黑" panose="020B0503020204020204" pitchFamily="34" charset="-122"/>
                <a:ea typeface="微软雅黑" panose="020B0503020204020204" pitchFamily="34" charset="-122"/>
              </a:rPr>
              <a:t>的最大团的大小必为</a:t>
            </a:r>
            <a:r>
              <a:rPr lang="en-US" altLang="zh-CN" sz="2400" b="1" dirty="0" err="1">
                <a:solidFill>
                  <a:srgbClr val="406FDF"/>
                </a:solidFill>
                <a:latin typeface="微软雅黑" panose="020B0503020204020204" pitchFamily="34" charset="-122"/>
                <a:ea typeface="微软雅黑" panose="020B0503020204020204" pitchFamily="34" charset="-122"/>
              </a:rPr>
              <a:t>Ans</a:t>
            </a:r>
            <a:r>
              <a:rPr lang="en-US" altLang="zh-CN" sz="2400" b="1" dirty="0">
                <a:solidFill>
                  <a:srgbClr val="406FDF"/>
                </a:solidFill>
                <a:latin typeface="微软雅黑" panose="020B0503020204020204" pitchFamily="34" charset="-122"/>
                <a:ea typeface="微软雅黑" panose="020B0503020204020204" pitchFamily="34" charset="-122"/>
              </a:rPr>
              <a:t>[i-1]</a:t>
            </a:r>
            <a:r>
              <a:rPr lang="zh-CN" altLang="en-US" sz="2400" b="1" dirty="0" smtClean="0">
                <a:latin typeface="微软雅黑" panose="020B0503020204020204" pitchFamily="34" charset="-122"/>
                <a:ea typeface="微软雅黑" panose="020B0503020204020204" pitchFamily="34" charset="-122"/>
              </a:rPr>
              <a:t>或</a:t>
            </a:r>
            <a:r>
              <a:rPr lang="en-US" altLang="zh-CN" sz="2400" b="1" dirty="0" err="1">
                <a:solidFill>
                  <a:srgbClr val="406FDF"/>
                </a:solidFill>
                <a:latin typeface="微软雅黑" panose="020B0503020204020204" pitchFamily="34" charset="-122"/>
                <a:ea typeface="微软雅黑" panose="020B0503020204020204" pitchFamily="34" charset="-122"/>
              </a:rPr>
              <a:t>Ans</a:t>
            </a:r>
            <a:r>
              <a:rPr lang="en-US" altLang="zh-CN" sz="2400" b="1" dirty="0">
                <a:solidFill>
                  <a:srgbClr val="406FDF"/>
                </a:solidFill>
                <a:latin typeface="微软雅黑" panose="020B0503020204020204" pitchFamily="34" charset="-122"/>
                <a:ea typeface="微软雅黑" panose="020B0503020204020204" pitchFamily="34" charset="-122"/>
              </a:rPr>
              <a:t>[i-1</a:t>
            </a:r>
            <a:r>
              <a:rPr lang="en-US" altLang="zh-CN" sz="2400" b="1" dirty="0" smtClean="0">
                <a:solidFill>
                  <a:srgbClr val="406FDF"/>
                </a:solidFill>
                <a:latin typeface="微软雅黑" panose="020B0503020204020204" pitchFamily="34" charset="-122"/>
                <a:ea typeface="微软雅黑" panose="020B0503020204020204" pitchFamily="34" charset="-122"/>
              </a:rPr>
              <a:t>]+1</a:t>
            </a:r>
          </a:p>
          <a:p>
            <a:pPr lvl="1">
              <a:spcBef>
                <a:spcPts val="600"/>
              </a:spcBef>
            </a:pPr>
            <a:r>
              <a:rPr lang="zh-CN" altLang="en-US" sz="2000" b="1" dirty="0" smtClean="0">
                <a:latin typeface="微软雅黑" panose="020B0503020204020204" pitchFamily="34" charset="-122"/>
                <a:ea typeface="微软雅黑" panose="020B0503020204020204" pitchFamily="34" charset="-122"/>
              </a:rPr>
              <a:t>反证法</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按</a:t>
            </a:r>
            <a:r>
              <a:rPr lang="en-US" altLang="zh-CN" sz="2400" b="1" dirty="0" err="1" smtClean="0">
                <a:latin typeface="微软雅黑" panose="020B0503020204020204" pitchFamily="34" charset="-122"/>
                <a:ea typeface="微软雅黑" panose="020B0503020204020204" pitchFamily="34" charset="-122"/>
              </a:rPr>
              <a:t>i</a:t>
            </a:r>
            <a:r>
              <a:rPr lang="zh-CN" altLang="en-US" sz="2400" b="1" dirty="0" smtClean="0">
                <a:latin typeface="微软雅黑" panose="020B0503020204020204" pitchFamily="34" charset="-122"/>
                <a:ea typeface="微软雅黑" panose="020B0503020204020204" pitchFamily="34" charset="-122"/>
              </a:rPr>
              <a:t>从小到大，依次计算点</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点</a:t>
            </a:r>
            <a:r>
              <a:rPr lang="en-US" altLang="zh-CN" sz="2400" b="1" dirty="0" err="1" smtClean="0">
                <a:latin typeface="微软雅黑" panose="020B0503020204020204" pitchFamily="34" charset="-122"/>
                <a:ea typeface="微软雅黑" panose="020B0503020204020204" pitchFamily="34" charset="-122"/>
              </a:rPr>
              <a:t>i</a:t>
            </a:r>
            <a:r>
              <a:rPr lang="zh-CN" altLang="en-US" sz="2400" b="1" dirty="0" smtClean="0">
                <a:latin typeface="微软雅黑" panose="020B0503020204020204" pitchFamily="34" charset="-122"/>
                <a:ea typeface="微软雅黑" panose="020B0503020204020204" pitchFamily="34" charset="-122"/>
              </a:rPr>
              <a:t>的最大团的大小</a:t>
            </a:r>
            <a:r>
              <a:rPr lang="en-US" altLang="zh-CN" sz="2400" b="1" dirty="0" err="1" smtClean="0">
                <a:solidFill>
                  <a:srgbClr val="406FDF"/>
                </a:solidFill>
                <a:latin typeface="微软雅黑" panose="020B0503020204020204" pitchFamily="34" charset="-122"/>
                <a:ea typeface="微软雅黑" panose="020B0503020204020204" pitchFamily="34" charset="-122"/>
              </a:rPr>
              <a:t>Ans</a:t>
            </a:r>
            <a:r>
              <a:rPr lang="en-US" altLang="zh-CN" sz="2400" b="1" dirty="0" smtClean="0">
                <a:solidFill>
                  <a:srgbClr val="406FDF"/>
                </a:solidFill>
                <a:latin typeface="微软雅黑" panose="020B0503020204020204" pitchFamily="34" charset="-122"/>
                <a:ea typeface="微软雅黑" panose="020B0503020204020204" pitchFamily="34" charset="-122"/>
              </a:rPr>
              <a:t>[</a:t>
            </a:r>
            <a:r>
              <a:rPr lang="en-US" altLang="zh-CN" sz="2400" b="1" dirty="0" err="1" smtClean="0">
                <a:solidFill>
                  <a:srgbClr val="406FDF"/>
                </a:solidFill>
                <a:latin typeface="微软雅黑" panose="020B0503020204020204" pitchFamily="34" charset="-122"/>
                <a:ea typeface="微软雅黑" panose="020B0503020204020204" pitchFamily="34" charset="-122"/>
              </a:rPr>
              <a:t>i</a:t>
            </a:r>
            <a:r>
              <a:rPr lang="en-US" altLang="zh-CN" sz="2400" b="1" dirty="0" smtClean="0">
                <a:solidFill>
                  <a:srgbClr val="406FDF"/>
                </a:solidFill>
                <a:latin typeface="微软雅黑" panose="020B0503020204020204" pitchFamily="34" charset="-122"/>
                <a:ea typeface="微软雅黑" panose="020B0503020204020204" pitchFamily="34" charset="-122"/>
              </a:rPr>
              <a:t>]</a:t>
            </a: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DFS</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最优性剪枝</a:t>
            </a:r>
            <a:endParaRPr lang="en-US" altLang="zh-CN" sz="1600" b="1" dirty="0" smtClean="0">
              <a:latin typeface="微软雅黑" panose="020B0503020204020204" pitchFamily="34" charset="-122"/>
              <a:ea typeface="微软雅黑" panose="020B0503020204020204" pitchFamily="34" charset="-122"/>
            </a:endParaRPr>
          </a:p>
          <a:p>
            <a:pPr>
              <a:spcBef>
                <a:spcPts val="600"/>
              </a:spcBef>
            </a:pPr>
            <a:endParaRPr lang="en-US" altLang="zh-CN" sz="2400" b="1" dirty="0" smtClean="0">
              <a:solidFill>
                <a:srgbClr val="406FD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712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r>
              <a:rPr lang="zh-CN" altLang="en-US" sz="2400" b="1" dirty="0" smtClean="0">
                <a:latin typeface="微软雅黑" panose="020B0503020204020204" pitchFamily="34" charset="-122"/>
                <a:ea typeface="微软雅黑" panose="020B0503020204020204" pitchFamily="34" charset="-122"/>
              </a:rPr>
              <a:t>搜索树</a:t>
            </a:r>
            <a:endParaRPr lang="en-US" altLang="zh-CN" sz="2400" b="1" dirty="0" smtClean="0">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初始状态</a:t>
            </a:r>
            <a:endParaRPr lang="en-US" altLang="zh-CN" sz="2000" b="1" dirty="0" smtClean="0">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目标状态</a:t>
            </a:r>
            <a:endParaRPr lang="en-US" altLang="zh-CN" sz="20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状态的表示与扩展</a:t>
            </a:r>
            <a:endParaRPr lang="en-US" altLang="zh-CN" sz="2400" b="1" dirty="0" smtClean="0">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图搜索</a:t>
            </a:r>
            <a:endParaRPr lang="en-US" altLang="zh-CN" sz="2000" b="1" dirty="0" smtClean="0">
              <a:latin typeface="微软雅黑" panose="020B0503020204020204" pitchFamily="34" charset="-122"/>
              <a:ea typeface="微软雅黑" panose="020B0503020204020204" pitchFamily="34" charset="-122"/>
            </a:endParaRPr>
          </a:p>
          <a:p>
            <a:pPr lvl="1"/>
            <a:r>
              <a:rPr lang="en-US" altLang="zh-CN" sz="2000" b="1" dirty="0" smtClean="0">
                <a:latin typeface="微软雅黑" panose="020B0503020204020204" pitchFamily="34" charset="-122"/>
                <a:ea typeface="微软雅黑" panose="020B0503020204020204" pitchFamily="34" charset="-122"/>
              </a:rPr>
              <a:t>N</a:t>
            </a:r>
            <a:r>
              <a:rPr lang="zh-CN" altLang="en-US" sz="2000" b="1" dirty="0" smtClean="0">
                <a:latin typeface="微软雅黑" panose="020B0503020204020204" pitchFamily="34" charset="-122"/>
                <a:ea typeface="微软雅黑" panose="020B0503020204020204" pitchFamily="34" charset="-122"/>
              </a:rPr>
              <a:t>皇后</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971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生日蛋糕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制作</a:t>
            </a:r>
            <a:r>
              <a:rPr lang="zh-CN" altLang="en-US" sz="2400" b="1" dirty="0">
                <a:latin typeface="微软雅黑" panose="020B0503020204020204" pitchFamily="34" charset="-122"/>
                <a:ea typeface="微软雅黑" panose="020B0503020204020204" pitchFamily="34" charset="-122"/>
              </a:rPr>
              <a:t>一个体积为</a:t>
            </a:r>
            <a:r>
              <a:rPr lang="en-US" altLang="zh-CN" sz="2400" b="1" dirty="0">
                <a:latin typeface="微软雅黑" panose="020B0503020204020204" pitchFamily="34" charset="-122"/>
                <a:ea typeface="微软雅黑" panose="020B0503020204020204" pitchFamily="34" charset="-122"/>
              </a:rPr>
              <a:t>Nπ</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层生日蛋糕，每</a:t>
            </a:r>
            <a:r>
              <a:rPr lang="zh-CN" altLang="en-US" sz="2400" b="1" dirty="0" smtClean="0">
                <a:latin typeface="微软雅黑" panose="020B0503020204020204" pitchFamily="34" charset="-122"/>
                <a:ea typeface="微软雅黑" panose="020B0503020204020204" pitchFamily="34" charset="-122"/>
              </a:rPr>
              <a:t>层是</a:t>
            </a:r>
            <a:r>
              <a:rPr lang="zh-CN" altLang="en-US" sz="2400" b="1" dirty="0">
                <a:latin typeface="微软雅黑" panose="020B0503020204020204" pitchFamily="34" charset="-122"/>
                <a:ea typeface="微软雅黑" panose="020B0503020204020204" pitchFamily="34" charset="-122"/>
              </a:rPr>
              <a:t>一个圆柱体。 </a:t>
            </a:r>
          </a:p>
          <a:p>
            <a:pPr>
              <a:spcBef>
                <a:spcPts val="600"/>
              </a:spcBef>
            </a:pPr>
            <a:r>
              <a:rPr lang="zh-CN" altLang="en-US" sz="2400" b="1" dirty="0">
                <a:latin typeface="微软雅黑" panose="020B0503020204020204" pitchFamily="34" charset="-122"/>
                <a:ea typeface="微软雅黑" panose="020B0503020204020204" pitchFamily="34" charset="-122"/>
              </a:rPr>
              <a:t>设从下往上数第</a:t>
            </a:r>
            <a:r>
              <a:rPr lang="en-US" altLang="zh-CN" sz="2400" b="1" dirty="0" err="1" smtClean="0">
                <a:latin typeface="微软雅黑" panose="020B0503020204020204" pitchFamily="34" charset="-122"/>
                <a:ea typeface="微软雅黑" panose="020B0503020204020204" pitchFamily="34" charset="-122"/>
              </a:rPr>
              <a:t>i</a:t>
            </a:r>
            <a:r>
              <a:rPr lang="zh-CN" altLang="en-US" sz="2400" b="1" dirty="0" smtClean="0">
                <a:latin typeface="微软雅黑" panose="020B0503020204020204" pitchFamily="34" charset="-122"/>
                <a:ea typeface="微软雅黑" panose="020B0503020204020204" pitchFamily="34" charset="-122"/>
              </a:rPr>
              <a:t>层</a:t>
            </a:r>
            <a:r>
              <a:rPr lang="zh-CN" altLang="en-US" sz="2400" b="1" dirty="0">
                <a:latin typeface="微软雅黑" panose="020B0503020204020204" pitchFamily="34" charset="-122"/>
                <a:ea typeface="微软雅黑" panose="020B0503020204020204" pitchFamily="34" charset="-122"/>
              </a:rPr>
              <a:t>蛋糕是</a:t>
            </a:r>
            <a:r>
              <a:rPr lang="zh-CN" altLang="en-US" sz="2400" b="1" dirty="0">
                <a:solidFill>
                  <a:srgbClr val="E5D21B"/>
                </a:solidFill>
                <a:latin typeface="微软雅黑" panose="020B0503020204020204" pitchFamily="34" charset="-122"/>
                <a:ea typeface="微软雅黑" panose="020B0503020204020204" pitchFamily="34" charset="-122"/>
              </a:rPr>
              <a:t>半径为</a:t>
            </a:r>
            <a:r>
              <a:rPr lang="en-US" altLang="zh-CN" sz="2400" b="1" dirty="0" err="1">
                <a:solidFill>
                  <a:srgbClr val="E5D21B"/>
                </a:solidFill>
                <a:latin typeface="微软雅黑" panose="020B0503020204020204" pitchFamily="34" charset="-122"/>
                <a:ea typeface="微软雅黑" panose="020B0503020204020204" pitchFamily="34" charset="-122"/>
              </a:rPr>
              <a:t>Ri</a:t>
            </a:r>
            <a:r>
              <a:rPr lang="en-US" altLang="zh-CN" sz="2400" b="1" dirty="0">
                <a:solidFill>
                  <a:srgbClr val="E5D21B"/>
                </a:solidFill>
                <a:latin typeface="微软雅黑" panose="020B0503020204020204" pitchFamily="34" charset="-122"/>
                <a:ea typeface="微软雅黑" panose="020B0503020204020204" pitchFamily="34" charset="-122"/>
              </a:rPr>
              <a:t>, </a:t>
            </a:r>
            <a:r>
              <a:rPr lang="zh-CN" altLang="en-US" sz="2400" b="1" dirty="0">
                <a:solidFill>
                  <a:srgbClr val="E5D21B"/>
                </a:solidFill>
                <a:latin typeface="微软雅黑" panose="020B0503020204020204" pitchFamily="34" charset="-122"/>
                <a:ea typeface="微软雅黑" panose="020B0503020204020204" pitchFamily="34" charset="-122"/>
              </a:rPr>
              <a:t>高度为</a:t>
            </a:r>
            <a:r>
              <a:rPr lang="en-US" altLang="zh-CN" sz="2400" b="1" dirty="0">
                <a:solidFill>
                  <a:srgbClr val="E5D21B"/>
                </a:solidFill>
                <a:latin typeface="微软雅黑" panose="020B0503020204020204" pitchFamily="34" charset="-122"/>
                <a:ea typeface="微软雅黑" panose="020B0503020204020204" pitchFamily="34" charset="-122"/>
              </a:rPr>
              <a:t>Hi</a:t>
            </a:r>
            <a:r>
              <a:rPr lang="zh-CN" altLang="en-US" sz="2400" b="1" dirty="0">
                <a:solidFill>
                  <a:srgbClr val="E5D21B"/>
                </a:solidFill>
                <a:latin typeface="微软雅黑" panose="020B0503020204020204" pitchFamily="34" charset="-122"/>
                <a:ea typeface="微软雅黑" panose="020B0503020204020204" pitchFamily="34" charset="-122"/>
              </a:rPr>
              <a:t>的圆柱</a:t>
            </a:r>
            <a:r>
              <a:rPr lang="zh-CN" altLang="en-US" sz="2400" b="1" dirty="0" smtClean="0">
                <a:latin typeface="微软雅黑" panose="020B0503020204020204" pitchFamily="34" charset="-122"/>
                <a:ea typeface="微软雅黑" panose="020B0503020204020204" pitchFamily="34" charset="-122"/>
              </a:rPr>
              <a:t>。要求</a:t>
            </a:r>
            <a:r>
              <a:rPr lang="en-US" altLang="zh-CN" sz="2400" b="1" dirty="0" err="1">
                <a:solidFill>
                  <a:srgbClr val="406FDF"/>
                </a:solidFill>
                <a:latin typeface="微软雅黑" panose="020B0503020204020204" pitchFamily="34" charset="-122"/>
                <a:ea typeface="微软雅黑" panose="020B0503020204020204" pitchFamily="34" charset="-122"/>
              </a:rPr>
              <a:t>Ri</a:t>
            </a:r>
            <a:r>
              <a:rPr lang="en-US" altLang="zh-CN" sz="2400" b="1" dirty="0">
                <a:solidFill>
                  <a:srgbClr val="406FDF"/>
                </a:solidFill>
                <a:latin typeface="微软雅黑" panose="020B0503020204020204" pitchFamily="34" charset="-122"/>
                <a:ea typeface="微软雅黑" panose="020B0503020204020204" pitchFamily="34" charset="-122"/>
              </a:rPr>
              <a:t> &gt; Ri+1</a:t>
            </a:r>
            <a:r>
              <a:rPr lang="zh-CN" altLang="en-US" sz="2400" b="1" dirty="0">
                <a:latin typeface="微软雅黑" panose="020B0503020204020204" pitchFamily="34" charset="-122"/>
                <a:ea typeface="微软雅黑" panose="020B0503020204020204" pitchFamily="34" charset="-122"/>
              </a:rPr>
              <a:t>且</a:t>
            </a:r>
            <a:r>
              <a:rPr lang="en-US" altLang="zh-CN" sz="2400" b="1" dirty="0">
                <a:solidFill>
                  <a:srgbClr val="406FDF"/>
                </a:solidFill>
                <a:latin typeface="微软雅黑" panose="020B0503020204020204" pitchFamily="34" charset="-122"/>
                <a:ea typeface="微软雅黑" panose="020B0503020204020204" pitchFamily="34" charset="-122"/>
              </a:rPr>
              <a:t>Hi &gt; Hi+1</a:t>
            </a:r>
            <a:r>
              <a:rPr lang="zh-CN" altLang="en-US" sz="2400" b="1" dirty="0">
                <a:latin typeface="微软雅黑" panose="020B0503020204020204" pitchFamily="34" charset="-122"/>
                <a:ea typeface="微软雅黑" panose="020B0503020204020204" pitchFamily="34" charset="-122"/>
              </a:rPr>
              <a:t>。 </a:t>
            </a:r>
          </a:p>
          <a:p>
            <a:pPr>
              <a:spcBef>
                <a:spcPts val="600"/>
              </a:spcBef>
            </a:pPr>
            <a:r>
              <a:rPr lang="zh-CN" altLang="en-US" sz="2400" b="1" dirty="0" smtClean="0">
                <a:latin typeface="微软雅黑" panose="020B0503020204020204" pitchFamily="34" charset="-122"/>
                <a:ea typeface="微软雅黑" panose="020B0503020204020204" pitchFamily="34" charset="-122"/>
              </a:rPr>
              <a:t>希望</a:t>
            </a:r>
            <a:r>
              <a:rPr lang="zh-CN" altLang="en-US" sz="2400" b="1" dirty="0">
                <a:latin typeface="微软雅黑" panose="020B0503020204020204" pitchFamily="34" charset="-122"/>
                <a:ea typeface="微软雅黑" panose="020B0503020204020204" pitchFamily="34" charset="-122"/>
              </a:rPr>
              <a:t>蛋糕外表面（最下一层的下底面除外）的面积</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最小。 </a:t>
            </a:r>
          </a:p>
          <a:p>
            <a:pPr>
              <a:spcBef>
                <a:spcPts val="600"/>
              </a:spcBef>
            </a:pPr>
            <a:r>
              <a:rPr lang="zh-CN" altLang="en-US" sz="2400" b="1" dirty="0">
                <a:latin typeface="微软雅黑" panose="020B0503020204020204" pitchFamily="34" charset="-122"/>
                <a:ea typeface="微软雅黑" panose="020B0503020204020204" pitchFamily="34" charset="-122"/>
              </a:rPr>
              <a:t>令</a:t>
            </a:r>
            <a:r>
              <a:rPr lang="en-US" altLang="zh-CN" sz="2400" b="1" dirty="0">
                <a:latin typeface="微软雅黑" panose="020B0503020204020204" pitchFamily="34" charset="-122"/>
                <a:ea typeface="微软雅黑" panose="020B0503020204020204" pitchFamily="34" charset="-122"/>
              </a:rPr>
              <a:t>Q = Sπ </a:t>
            </a:r>
          </a:p>
          <a:p>
            <a:pPr>
              <a:spcBef>
                <a:spcPts val="600"/>
              </a:spcBef>
            </a:pPr>
            <a:r>
              <a:rPr lang="zh-CN" altLang="en-US" sz="2400" b="1" dirty="0" smtClean="0">
                <a:latin typeface="微软雅黑" panose="020B0503020204020204" pitchFamily="34" charset="-122"/>
                <a:ea typeface="微软雅黑" panose="020B0503020204020204" pitchFamily="34" charset="-122"/>
              </a:rPr>
              <a:t>对</a:t>
            </a:r>
            <a:r>
              <a:rPr lang="zh-CN" altLang="en-US" sz="2400" b="1" dirty="0">
                <a:latin typeface="微软雅黑" panose="020B0503020204020204" pitchFamily="34" charset="-122"/>
                <a:ea typeface="微软雅黑" panose="020B0503020204020204" pitchFamily="34" charset="-122"/>
              </a:rPr>
              <a:t>给出的</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，找出蛋糕的制作方案（适当的</a:t>
            </a:r>
            <a:r>
              <a:rPr lang="en-US" altLang="zh-CN" sz="2400" b="1" dirty="0" err="1">
                <a:latin typeface="微软雅黑" panose="020B0503020204020204" pitchFamily="34" charset="-122"/>
                <a:ea typeface="微软雅黑" panose="020B0503020204020204" pitchFamily="34" charset="-122"/>
              </a:rPr>
              <a:t>Ri</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Hi</a:t>
            </a:r>
            <a:r>
              <a:rPr lang="zh-CN" altLang="en-US" sz="2400" b="1" dirty="0">
                <a:latin typeface="微软雅黑" panose="020B0503020204020204" pitchFamily="34" charset="-122"/>
                <a:ea typeface="微软雅黑" panose="020B0503020204020204" pitchFamily="34" charset="-122"/>
              </a:rPr>
              <a:t>的值），使</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最小。 </a:t>
            </a:r>
          </a:p>
          <a:p>
            <a:pPr>
              <a:spcBef>
                <a:spcPts val="600"/>
              </a:spcBef>
            </a:pPr>
            <a:r>
              <a:rPr lang="zh-CN" altLang="en-US" sz="2400" b="1" dirty="0">
                <a:latin typeface="微软雅黑" panose="020B0503020204020204" pitchFamily="34" charset="-122"/>
                <a:ea typeface="微软雅黑" panose="020B0503020204020204" pitchFamily="34" charset="-122"/>
              </a:rPr>
              <a:t>（除</a:t>
            </a:r>
            <a:r>
              <a:rPr lang="en-US" altLang="zh-CN" sz="2400" b="1" dirty="0">
                <a:latin typeface="微软雅黑" panose="020B0503020204020204" pitchFamily="34" charset="-122"/>
                <a:ea typeface="微软雅黑" panose="020B0503020204020204" pitchFamily="34" charset="-122"/>
              </a:rPr>
              <a:t>Q</a:t>
            </a:r>
            <a:r>
              <a:rPr lang="zh-CN" altLang="en-US" sz="2400" b="1" dirty="0">
                <a:latin typeface="微软雅黑" panose="020B0503020204020204" pitchFamily="34" charset="-122"/>
                <a:ea typeface="微软雅黑" panose="020B0503020204020204" pitchFamily="34" charset="-122"/>
              </a:rPr>
              <a:t>外，以上所有数据皆为正整数） </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N &lt;= 10000, M &lt;= 20</a:t>
            </a:r>
          </a:p>
          <a:p>
            <a:pPr>
              <a:spcBef>
                <a:spcPts val="600"/>
              </a:spcBef>
            </a:pPr>
            <a:r>
              <a:rPr lang="en-US" altLang="zh-CN" sz="2400" b="1" dirty="0" smtClean="0">
                <a:solidFill>
                  <a:srgbClr val="39B143"/>
                </a:solidFill>
                <a:latin typeface="微软雅黑" panose="020B0503020204020204" pitchFamily="34" charset="-122"/>
                <a:ea typeface="微软雅黑" panose="020B0503020204020204" pitchFamily="34" charset="-122"/>
              </a:rPr>
              <a:t>NOI 1999</a:t>
            </a:r>
          </a:p>
        </p:txBody>
      </p:sp>
    </p:spTree>
    <p:extLst>
      <p:ext uri="{BB962C8B-B14F-4D97-AF65-F5344CB8AC3E}">
        <p14:creationId xmlns:p14="http://schemas.microsoft.com/office/powerpoint/2010/main" val="202232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生日蛋糕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体积</a:t>
            </a:r>
            <a:r>
              <a:rPr lang="en-US" altLang="zh-CN" sz="2400" b="1" dirty="0">
                <a:latin typeface="微软雅黑" panose="020B0503020204020204" pitchFamily="34" charset="-122"/>
                <a:ea typeface="微软雅黑" panose="020B0503020204020204" pitchFamily="34" charset="-122"/>
              </a:rPr>
              <a:t>V = </a:t>
            </a:r>
            <a:r>
              <a:rPr lang="el-GR" altLang="zh-CN" sz="2400" b="1" dirty="0">
                <a:latin typeface="微软雅黑" panose="020B0503020204020204" pitchFamily="34" charset="-122"/>
                <a:ea typeface="微软雅黑" panose="020B0503020204020204" pitchFamily="34" charset="-122"/>
              </a:rPr>
              <a:t>π</a:t>
            </a:r>
            <a:r>
              <a:rPr lang="en-US" altLang="zh-CN" sz="2400" b="1" dirty="0">
                <a:latin typeface="微软雅黑" panose="020B0503020204020204" pitchFamily="34" charset="-122"/>
                <a:ea typeface="微软雅黑" panose="020B0503020204020204" pitchFamily="34" charset="-122"/>
              </a:rPr>
              <a:t>R</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H </a:t>
            </a:r>
          </a:p>
          <a:p>
            <a:pPr>
              <a:spcBef>
                <a:spcPts val="600"/>
              </a:spcBef>
            </a:pPr>
            <a:r>
              <a:rPr lang="zh-CN" altLang="en-US" sz="2400" b="1" dirty="0">
                <a:latin typeface="微软雅黑" panose="020B0503020204020204" pitchFamily="34" charset="-122"/>
                <a:ea typeface="微软雅黑" panose="020B0503020204020204" pitchFamily="34" charset="-122"/>
              </a:rPr>
              <a:t>侧面积</a:t>
            </a:r>
            <a:r>
              <a:rPr lang="en-US" altLang="zh-CN" sz="2400" b="1" dirty="0">
                <a:latin typeface="微软雅黑" panose="020B0503020204020204" pitchFamily="34" charset="-122"/>
                <a:ea typeface="微软雅黑" panose="020B0503020204020204" pitchFamily="34" charset="-122"/>
              </a:rPr>
              <a:t>A' = 2</a:t>
            </a:r>
            <a:r>
              <a:rPr lang="el-GR" altLang="zh-CN" sz="2400" b="1" dirty="0">
                <a:latin typeface="微软雅黑" panose="020B0503020204020204" pitchFamily="34" charset="-122"/>
                <a:ea typeface="微软雅黑" panose="020B0503020204020204" pitchFamily="34" charset="-122"/>
              </a:rPr>
              <a:t>π</a:t>
            </a:r>
            <a:r>
              <a:rPr lang="en-US" altLang="zh-CN" sz="2400" b="1" dirty="0">
                <a:latin typeface="微软雅黑" panose="020B0503020204020204" pitchFamily="34" charset="-122"/>
                <a:ea typeface="微软雅黑" panose="020B0503020204020204" pitchFamily="34" charset="-122"/>
              </a:rPr>
              <a:t>RH </a:t>
            </a:r>
          </a:p>
          <a:p>
            <a:pPr>
              <a:spcBef>
                <a:spcPts val="600"/>
              </a:spcBef>
            </a:pPr>
            <a:r>
              <a:rPr lang="zh-CN" altLang="en-US" sz="2400" b="1" dirty="0" smtClean="0">
                <a:latin typeface="微软雅黑" panose="020B0503020204020204" pitchFamily="34" charset="-122"/>
                <a:ea typeface="微软雅黑" panose="020B0503020204020204" pitchFamily="34" charset="-122"/>
              </a:rPr>
              <a:t>底面积</a:t>
            </a:r>
            <a:r>
              <a:rPr lang="en-US" altLang="zh-CN" sz="2400" b="1" dirty="0" smtClean="0">
                <a:latin typeface="微软雅黑" panose="020B0503020204020204" pitchFamily="34" charset="-122"/>
                <a:ea typeface="微软雅黑" panose="020B0503020204020204" pitchFamily="34" charset="-122"/>
              </a:rPr>
              <a:t>A = </a:t>
            </a:r>
            <a:r>
              <a:rPr lang="el-GR" altLang="zh-CN" sz="2400" b="1" dirty="0" smtClean="0">
                <a:latin typeface="微软雅黑" panose="020B0503020204020204" pitchFamily="34" charset="-122"/>
                <a:ea typeface="微软雅黑" panose="020B0503020204020204" pitchFamily="34" charset="-122"/>
              </a:rPr>
              <a:t>π</a:t>
            </a:r>
            <a:r>
              <a:rPr lang="en-US" altLang="zh-CN" sz="2400" b="1" dirty="0" smtClean="0">
                <a:latin typeface="微软雅黑" panose="020B0503020204020204" pitchFamily="34" charset="-122"/>
                <a:ea typeface="微软雅黑" panose="020B0503020204020204" pitchFamily="34" charset="-122"/>
              </a:rPr>
              <a:t>R</a:t>
            </a:r>
            <a:r>
              <a:rPr lang="en-US" altLang="zh-CN" sz="2400" b="1" baseline="30000" dirty="0" smtClean="0">
                <a:latin typeface="微软雅黑" panose="020B0503020204020204" pitchFamily="34" charset="-122"/>
                <a:ea typeface="微软雅黑" panose="020B0503020204020204" pitchFamily="34" charset="-122"/>
              </a:rPr>
              <a:t>2</a:t>
            </a: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DFS</a:t>
            </a:r>
          </a:p>
          <a:p>
            <a:pPr lvl="1">
              <a:spcBef>
                <a:spcPts val="600"/>
              </a:spcBef>
            </a:pPr>
            <a:r>
              <a:rPr lang="zh-CN" altLang="en-US" sz="2000" b="1" dirty="0" smtClean="0">
                <a:latin typeface="微软雅黑" panose="020B0503020204020204" pitchFamily="34" charset="-122"/>
                <a:ea typeface="微软雅黑" panose="020B0503020204020204" pitchFamily="34" charset="-122"/>
              </a:rPr>
              <a:t>从下到上确定每层蛋糕的半径与高度</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a:latin typeface="微软雅黑" panose="020B0503020204020204" pitchFamily="34" charset="-122"/>
                <a:ea typeface="微软雅黑" panose="020B0503020204020204" pitchFamily="34" charset="-122"/>
              </a:rPr>
              <a:t>可行</a:t>
            </a:r>
            <a:r>
              <a:rPr lang="zh-CN" altLang="en-US" sz="2000" b="1" dirty="0" smtClean="0">
                <a:latin typeface="微软雅黑" panose="020B0503020204020204" pitchFamily="34" charset="-122"/>
                <a:ea typeface="微软雅黑" panose="020B0503020204020204" pitchFamily="34" charset="-122"/>
              </a:rPr>
              <a:t>性剪枝</a:t>
            </a:r>
            <a:endParaRPr lang="en-US" altLang="zh-CN" sz="2000" b="1" dirty="0" smtClean="0">
              <a:latin typeface="微软雅黑" panose="020B0503020204020204" pitchFamily="34" charset="-122"/>
              <a:ea typeface="微软雅黑" panose="020B0503020204020204" pitchFamily="34" charset="-122"/>
            </a:endParaRPr>
          </a:p>
          <a:p>
            <a:pPr lvl="2">
              <a:spcBef>
                <a:spcPts val="600"/>
              </a:spcBef>
            </a:pPr>
            <a:r>
              <a:rPr lang="zh-CN" altLang="en-US" sz="1800" b="1" dirty="0" smtClean="0">
                <a:latin typeface="微软雅黑" panose="020B0503020204020204" pitchFamily="34" charset="-122"/>
                <a:ea typeface="微软雅黑" panose="020B0503020204020204" pitchFamily="34" charset="-122"/>
              </a:rPr>
              <a:t>最大化体积 </a:t>
            </a:r>
            <a:r>
              <a:rPr lang="en-US" altLang="zh-CN" sz="1800" b="1" dirty="0" smtClean="0">
                <a:latin typeface="微软雅黑" panose="020B0503020204020204" pitchFamily="34" charset="-122"/>
                <a:ea typeface="微软雅黑" panose="020B0503020204020204" pitchFamily="34" charset="-122"/>
              </a:rPr>
              <a:t>&lt; N</a:t>
            </a:r>
          </a:p>
          <a:p>
            <a:pPr lvl="2">
              <a:spcBef>
                <a:spcPts val="600"/>
              </a:spcBef>
            </a:pPr>
            <a:r>
              <a:rPr lang="zh-CN" altLang="en-US" sz="1800" b="1" dirty="0">
                <a:latin typeface="微软雅黑" panose="020B0503020204020204" pitchFamily="34" charset="-122"/>
                <a:ea typeface="微软雅黑" panose="020B0503020204020204" pitchFamily="34" charset="-122"/>
              </a:rPr>
              <a:t>最小</a:t>
            </a:r>
            <a:r>
              <a:rPr lang="zh-CN" altLang="en-US" sz="1800" b="1" dirty="0" smtClean="0">
                <a:latin typeface="微软雅黑" panose="020B0503020204020204" pitchFamily="34" charset="-122"/>
                <a:ea typeface="微软雅黑" panose="020B0503020204020204" pitchFamily="34" charset="-122"/>
              </a:rPr>
              <a:t>化体积 </a:t>
            </a:r>
            <a:r>
              <a:rPr lang="en-US" altLang="zh-CN" sz="1800" b="1" dirty="0" smtClean="0">
                <a:latin typeface="微软雅黑" panose="020B0503020204020204" pitchFamily="34" charset="-122"/>
                <a:ea typeface="微软雅黑" panose="020B0503020204020204" pitchFamily="34" charset="-122"/>
              </a:rPr>
              <a:t>&gt; N</a:t>
            </a:r>
          </a:p>
          <a:p>
            <a:pPr lvl="1">
              <a:spcBef>
                <a:spcPts val="600"/>
              </a:spcBef>
            </a:pPr>
            <a:r>
              <a:rPr lang="zh-CN" altLang="en-US" sz="2000" b="1" dirty="0" smtClean="0">
                <a:latin typeface="微软雅黑" panose="020B0503020204020204" pitchFamily="34" charset="-122"/>
                <a:ea typeface="微软雅黑" panose="020B0503020204020204" pitchFamily="34" charset="-122"/>
              </a:rPr>
              <a:t>最优性剪枝</a:t>
            </a:r>
          </a:p>
          <a:p>
            <a:pPr lvl="2">
              <a:spcBef>
                <a:spcPts val="600"/>
              </a:spcBef>
            </a:pPr>
            <a:r>
              <a:rPr lang="zh-CN" altLang="en-US" sz="1800" b="1" dirty="0" smtClean="0">
                <a:latin typeface="微软雅黑" panose="020B0503020204020204" pitchFamily="34" charset="-122"/>
                <a:ea typeface="微软雅黑" panose="020B0503020204020204" pitchFamily="34" charset="-122"/>
              </a:rPr>
              <a:t>最大化表面积 </a:t>
            </a:r>
            <a:r>
              <a:rPr lang="en-US" altLang="zh-CN" sz="1800" b="1" dirty="0" smtClean="0">
                <a:latin typeface="微软雅黑" panose="020B0503020204020204" pitchFamily="34" charset="-122"/>
                <a:ea typeface="微软雅黑" panose="020B0503020204020204" pitchFamily="34" charset="-122"/>
              </a:rPr>
              <a:t>&lt;= </a:t>
            </a:r>
            <a:r>
              <a:rPr lang="zh-CN" altLang="en-US" sz="1800" b="1" dirty="0" smtClean="0">
                <a:latin typeface="微软雅黑" panose="020B0503020204020204" pitchFamily="34" charset="-122"/>
                <a:ea typeface="微软雅黑" panose="020B0503020204020204" pitchFamily="34" charset="-122"/>
              </a:rPr>
              <a:t>当前最优答案</a:t>
            </a:r>
            <a:endParaRPr lang="en-US" altLang="zh-CN" sz="18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714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启发式搜索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智能改变</a:t>
            </a:r>
            <a:r>
              <a:rPr lang="zh-CN" altLang="en-US" sz="2400" b="1" dirty="0">
                <a:solidFill>
                  <a:srgbClr val="39B143"/>
                </a:solidFill>
                <a:latin typeface="微软雅黑" panose="020B0503020204020204" pitchFamily="34" charset="-122"/>
                <a:ea typeface="微软雅黑" panose="020B0503020204020204" pitchFamily="34" charset="-122"/>
              </a:rPr>
              <a:t>搜索顺序</a:t>
            </a:r>
          </a:p>
          <a:p>
            <a:pPr lvl="1">
              <a:spcBef>
                <a:spcPts val="600"/>
              </a:spcBef>
            </a:pPr>
            <a:r>
              <a:rPr lang="zh-CN" altLang="en-US" sz="2000" b="1" dirty="0">
                <a:latin typeface="微软雅黑" panose="020B0503020204020204" pitchFamily="34" charset="-122"/>
                <a:ea typeface="微软雅黑" panose="020B0503020204020204" pitchFamily="34" charset="-122"/>
              </a:rPr>
              <a:t>此前介绍的搜索方法属于“</a:t>
            </a:r>
            <a:r>
              <a:rPr lang="zh-CN" altLang="en-US" sz="2000" b="1" dirty="0">
                <a:solidFill>
                  <a:srgbClr val="E5D21B"/>
                </a:solidFill>
                <a:latin typeface="微软雅黑" panose="020B0503020204020204" pitchFamily="34" charset="-122"/>
                <a:ea typeface="微软雅黑" panose="020B0503020204020204" pitchFamily="34" charset="-122"/>
              </a:rPr>
              <a:t>盲目搜索</a:t>
            </a:r>
            <a:r>
              <a:rPr lang="zh-CN" altLang="en-US" sz="2000" b="1" dirty="0">
                <a:latin typeface="微软雅黑" panose="020B0503020204020204" pitchFamily="34" charset="-122"/>
                <a:ea typeface="微软雅黑" panose="020B0503020204020204" pitchFamily="34" charset="-122"/>
              </a:rPr>
              <a:t>”，搜索顺序与输入数据基本无关</a:t>
            </a:r>
          </a:p>
          <a:p>
            <a:pPr>
              <a:spcBef>
                <a:spcPts val="600"/>
              </a:spcBef>
            </a:pPr>
            <a:r>
              <a:rPr lang="zh-CN" altLang="en-US" sz="2400" b="1" dirty="0">
                <a:latin typeface="微软雅黑" panose="020B0503020204020204" pitchFamily="34" charset="-122"/>
                <a:ea typeface="微软雅黑" panose="020B0503020204020204" pitchFamily="34" charset="-122"/>
              </a:rPr>
              <a:t>调整搜索顺序使得</a:t>
            </a:r>
          </a:p>
          <a:p>
            <a:pPr lvl="1">
              <a:spcBef>
                <a:spcPts val="600"/>
              </a:spcBef>
            </a:pPr>
            <a:r>
              <a:rPr lang="zh-CN" altLang="en-US" sz="2000" b="1" dirty="0">
                <a:latin typeface="微软雅黑" panose="020B0503020204020204" pitchFamily="34" charset="-122"/>
                <a:ea typeface="微软雅黑" panose="020B0503020204020204" pitchFamily="34" charset="-122"/>
              </a:rPr>
              <a:t>（更可能）尽快搜索到最优解</a:t>
            </a:r>
          </a:p>
          <a:p>
            <a:pPr lvl="1">
              <a:spcBef>
                <a:spcPts val="600"/>
              </a:spcBef>
            </a:pPr>
            <a:r>
              <a:rPr lang="zh-CN" altLang="en-US" sz="2000" b="1" dirty="0">
                <a:latin typeface="微软雅黑" panose="020B0503020204020204" pitchFamily="34" charset="-122"/>
                <a:ea typeface="微软雅黑" panose="020B0503020204020204" pitchFamily="34" charset="-122"/>
              </a:rPr>
              <a:t>（更可能）尽快进行剪枝</a:t>
            </a:r>
          </a:p>
        </p:txBody>
      </p:sp>
    </p:spTree>
    <p:extLst>
      <p:ext uri="{BB962C8B-B14F-4D97-AF65-F5344CB8AC3E}">
        <p14:creationId xmlns:p14="http://schemas.microsoft.com/office/powerpoint/2010/main" val="250551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启发式搜索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常用方法</a:t>
            </a:r>
          </a:p>
          <a:p>
            <a:pPr lvl="1">
              <a:spcBef>
                <a:spcPts val="600"/>
              </a:spcBef>
            </a:pPr>
            <a:r>
              <a:rPr lang="zh-CN" altLang="en-US" sz="2000" b="1" dirty="0">
                <a:latin typeface="微软雅黑" panose="020B0503020204020204" pitchFamily="34" charset="-122"/>
                <a:ea typeface="微软雅黑" panose="020B0503020204020204" pitchFamily="34" charset="-122"/>
              </a:rPr>
              <a:t>优先搜索</a:t>
            </a:r>
            <a:r>
              <a:rPr lang="zh-CN" altLang="en-US" sz="2000" b="1" dirty="0">
                <a:solidFill>
                  <a:srgbClr val="406FDF"/>
                </a:solidFill>
                <a:latin typeface="微软雅黑" panose="020B0503020204020204" pitchFamily="34" charset="-122"/>
                <a:ea typeface="微软雅黑" panose="020B0503020204020204" pitchFamily="34" charset="-122"/>
              </a:rPr>
              <a:t>分支少、限制多</a:t>
            </a:r>
            <a:r>
              <a:rPr lang="zh-CN" altLang="en-US" sz="2000" b="1" dirty="0">
                <a:latin typeface="微软雅黑" panose="020B0503020204020204" pitchFamily="34" charset="-122"/>
                <a:ea typeface="微软雅黑" panose="020B0503020204020204" pitchFamily="34" charset="-122"/>
              </a:rPr>
              <a:t>的</a:t>
            </a:r>
          </a:p>
          <a:p>
            <a:pPr lvl="2">
              <a:spcBef>
                <a:spcPts val="600"/>
              </a:spcBef>
            </a:pPr>
            <a:r>
              <a:rPr lang="zh-CN" altLang="en-US" sz="1800" b="1" dirty="0">
                <a:latin typeface="微软雅黑" panose="020B0503020204020204" pitchFamily="34" charset="-122"/>
                <a:ea typeface="微软雅黑" panose="020B0503020204020204" pitchFamily="34" charset="-122"/>
              </a:rPr>
              <a:t>精确覆盖问题</a:t>
            </a:r>
          </a:p>
          <a:p>
            <a:pPr lvl="2">
              <a:spcBef>
                <a:spcPts val="600"/>
              </a:spcBef>
            </a:pPr>
            <a:r>
              <a:rPr lang="zh-CN" altLang="en-US" sz="1800" b="1" dirty="0">
                <a:latin typeface="微软雅黑" panose="020B0503020204020204" pitchFamily="34" charset="-122"/>
                <a:ea typeface="微软雅黑" panose="020B0503020204020204" pitchFamily="34" charset="-122"/>
              </a:rPr>
              <a:t>重复覆盖</a:t>
            </a:r>
            <a:r>
              <a:rPr lang="zh-CN" altLang="en-US" sz="1800" b="1" dirty="0" smtClean="0">
                <a:latin typeface="微软雅黑" panose="020B0503020204020204" pitchFamily="34" charset="-122"/>
                <a:ea typeface="微软雅黑" panose="020B0503020204020204" pitchFamily="34" charset="-122"/>
              </a:rPr>
              <a:t>问题</a:t>
            </a:r>
            <a:endParaRPr lang="en-US" altLang="zh-CN" sz="18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优先搜索</a:t>
            </a:r>
            <a:r>
              <a:rPr lang="zh-CN" altLang="en-US" sz="2000" b="1" dirty="0" smtClean="0">
                <a:solidFill>
                  <a:srgbClr val="406FDF"/>
                </a:solidFill>
                <a:latin typeface="微软雅黑" panose="020B0503020204020204" pitchFamily="34" charset="-122"/>
                <a:ea typeface="微软雅黑" panose="020B0503020204020204" pitchFamily="34" charset="-122"/>
              </a:rPr>
              <a:t>更有可能出最优解</a:t>
            </a:r>
            <a:r>
              <a:rPr lang="zh-CN" altLang="en-US" sz="2000" b="1" dirty="0" smtClean="0">
                <a:latin typeface="微软雅黑" panose="020B0503020204020204" pitchFamily="34" charset="-122"/>
                <a:ea typeface="微软雅黑" panose="020B0503020204020204" pitchFamily="34" charset="-122"/>
              </a:rPr>
              <a:t>的</a:t>
            </a:r>
            <a:endParaRPr lang="en-US" altLang="zh-CN" sz="2000" b="1" dirty="0" smtClean="0">
              <a:latin typeface="微软雅黑" panose="020B0503020204020204" pitchFamily="34" charset="-122"/>
              <a:ea typeface="微软雅黑" panose="020B0503020204020204" pitchFamily="34" charset="-122"/>
            </a:endParaRPr>
          </a:p>
          <a:p>
            <a:pPr lvl="2">
              <a:spcBef>
                <a:spcPts val="600"/>
              </a:spcBef>
            </a:pPr>
            <a:r>
              <a:rPr lang="en-US" altLang="zh-CN" sz="1800" b="1" dirty="0" smtClean="0">
                <a:latin typeface="微软雅黑" panose="020B0503020204020204" pitchFamily="34" charset="-122"/>
                <a:ea typeface="微软雅黑" panose="020B0503020204020204" pitchFamily="34" charset="-122"/>
              </a:rPr>
              <a:t>A</a:t>
            </a:r>
            <a:r>
              <a:rPr lang="zh-CN" altLang="en-US" sz="1800" b="1" dirty="0" smtClean="0">
                <a:latin typeface="微软雅黑" panose="020B0503020204020204" pitchFamily="34" charset="-122"/>
                <a:ea typeface="微软雅黑" panose="020B0503020204020204" pitchFamily="34" charset="-122"/>
              </a:rPr>
              <a:t>算法</a:t>
            </a:r>
            <a:endParaRPr lang="en-US" altLang="zh-CN" sz="1800" b="1" dirty="0">
              <a:latin typeface="微软雅黑" panose="020B0503020204020204" pitchFamily="34" charset="-122"/>
              <a:ea typeface="微软雅黑" panose="020B0503020204020204" pitchFamily="34" charset="-122"/>
            </a:endParaRPr>
          </a:p>
          <a:p>
            <a:pPr lvl="2">
              <a:spcBef>
                <a:spcPts val="600"/>
              </a:spcBef>
            </a:pPr>
            <a:r>
              <a:rPr lang="en-US" altLang="zh-CN" sz="1800" b="1" dirty="0" smtClean="0">
                <a:latin typeface="微软雅黑" panose="020B0503020204020204" pitchFamily="34" charset="-122"/>
                <a:ea typeface="微软雅黑" panose="020B0503020204020204" pitchFamily="34" charset="-122"/>
              </a:rPr>
              <a:t>A</a:t>
            </a:r>
            <a:r>
              <a:rPr lang="zh-CN" altLang="en-US" sz="1800" b="1" dirty="0" smtClean="0">
                <a:latin typeface="微软雅黑" panose="020B0503020204020204" pitchFamily="34" charset="-122"/>
                <a:ea typeface="微软雅黑" panose="020B0503020204020204" pitchFamily="34" charset="-122"/>
              </a:rPr>
              <a:t>*算法</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463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A</a:t>
            </a:r>
            <a:r>
              <a:rPr lang="zh-CN" altLang="en-US" b="1" dirty="0" smtClean="0">
                <a:latin typeface="微软雅黑" pitchFamily="2" charset="-122"/>
                <a:ea typeface="微软雅黑" pitchFamily="2" charset="-122"/>
                <a:sym typeface="宋体" charset="-122"/>
              </a:rPr>
              <a:t>算法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在最优化问题中，定义</a:t>
            </a:r>
            <a:r>
              <a:rPr lang="zh-CN" altLang="en-US" sz="2400" b="1" dirty="0">
                <a:solidFill>
                  <a:srgbClr val="39B143"/>
                </a:solidFill>
                <a:latin typeface="微软雅黑" panose="020B0503020204020204" pitchFamily="34" charset="-122"/>
                <a:ea typeface="微软雅黑" panose="020B0503020204020204" pitchFamily="34" charset="-122"/>
              </a:rPr>
              <a:t>评价函数</a:t>
            </a:r>
            <a:r>
              <a:rPr lang="en-US" altLang="zh-CN" sz="2400" b="1" dirty="0">
                <a:solidFill>
                  <a:srgbClr val="39B143"/>
                </a:solidFill>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，对搜索状态进行评估，先扩展最有希望</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最大</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的节点</a:t>
            </a:r>
          </a:p>
          <a:p>
            <a:pPr>
              <a:spcBef>
                <a:spcPts val="600"/>
              </a:spcBef>
            </a:pPr>
            <a:r>
              <a:rPr lang="zh-CN" altLang="en-US" sz="2400" b="1" dirty="0">
                <a:latin typeface="微软雅黑" panose="020B0503020204020204" pitchFamily="34" charset="-122"/>
                <a:ea typeface="微软雅黑" panose="020B0503020204020204" pitchFamily="34" charset="-122"/>
              </a:rPr>
              <a:t>评价函数</a:t>
            </a:r>
          </a:p>
          <a:p>
            <a:pPr lvl="1">
              <a:spcBef>
                <a:spcPts val="600"/>
              </a:spcBef>
            </a:pPr>
            <a:r>
              <a:rPr lang="en-US" altLang="zh-CN" sz="2000" b="1" dirty="0">
                <a:solidFill>
                  <a:srgbClr val="E5D21B"/>
                </a:solidFill>
                <a:latin typeface="微软雅黑" panose="020B0503020204020204" pitchFamily="34" charset="-122"/>
                <a:ea typeface="微软雅黑" panose="020B0503020204020204" pitchFamily="34" charset="-122"/>
              </a:rPr>
              <a:t>f(n)</a:t>
            </a:r>
            <a:r>
              <a:rPr lang="zh-CN" altLang="en-US" sz="2000" b="1" dirty="0">
                <a:latin typeface="微软雅黑" panose="020B0503020204020204" pitchFamily="34" charset="-122"/>
                <a:ea typeface="微软雅黑" panose="020B0503020204020204" pitchFamily="34" charset="-122"/>
              </a:rPr>
              <a:t>＝</a:t>
            </a:r>
            <a:r>
              <a:rPr lang="en-US" altLang="zh-CN" sz="2000" b="1" dirty="0">
                <a:solidFill>
                  <a:srgbClr val="E5D21B"/>
                </a:solidFill>
                <a:latin typeface="微软雅黑" panose="020B0503020204020204" pitchFamily="34" charset="-122"/>
                <a:ea typeface="微软雅黑" panose="020B0503020204020204" pitchFamily="34" charset="-122"/>
              </a:rPr>
              <a:t>g(n)</a:t>
            </a:r>
            <a:r>
              <a:rPr lang="zh-CN" altLang="en-US" sz="2000" b="1" dirty="0">
                <a:latin typeface="微软雅黑" panose="020B0503020204020204" pitchFamily="34" charset="-122"/>
                <a:ea typeface="微软雅黑" panose="020B0503020204020204" pitchFamily="34" charset="-122"/>
              </a:rPr>
              <a:t>＋</a:t>
            </a:r>
            <a:r>
              <a:rPr lang="en-US" altLang="zh-CN" sz="2000" b="1" dirty="0">
                <a:solidFill>
                  <a:srgbClr val="E5D21B"/>
                </a:solidFill>
                <a:latin typeface="微软雅黑" panose="020B0503020204020204" pitchFamily="34" charset="-122"/>
                <a:ea typeface="微软雅黑" panose="020B0503020204020204" pitchFamily="34" charset="-122"/>
              </a:rPr>
              <a:t>h(n)</a:t>
            </a:r>
            <a:r>
              <a:rPr lang="zh-CN" altLang="en-US" sz="2000" b="1" dirty="0">
                <a:latin typeface="微软雅黑" panose="020B0503020204020204" pitchFamily="34" charset="-122"/>
                <a:ea typeface="微软雅黑" panose="020B0503020204020204" pitchFamily="34" charset="-122"/>
              </a:rPr>
              <a:t>，其中</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是被评价的节点</a:t>
            </a:r>
          </a:p>
          <a:p>
            <a:pPr lvl="2">
              <a:spcBef>
                <a:spcPts val="600"/>
              </a:spcBef>
            </a:pPr>
            <a:r>
              <a:rPr lang="en-US" altLang="zh-CN" sz="1800" b="1" dirty="0">
                <a:solidFill>
                  <a:srgbClr val="E5D21B"/>
                </a:solidFill>
                <a:latin typeface="微软雅黑" panose="020B0503020204020204" pitchFamily="34" charset="-122"/>
                <a:ea typeface="微软雅黑" panose="020B0503020204020204" pitchFamily="34" charset="-122"/>
              </a:rPr>
              <a:t>g*(n)</a:t>
            </a:r>
            <a:r>
              <a:rPr lang="zh-CN" altLang="en-US" sz="1800" b="1" dirty="0">
                <a:latin typeface="微软雅黑" panose="020B0503020204020204" pitchFamily="34" charset="-122"/>
                <a:ea typeface="微软雅黑" panose="020B0503020204020204" pitchFamily="34" charset="-122"/>
              </a:rPr>
              <a:t>：从初始节点</a:t>
            </a:r>
            <a:r>
              <a:rPr lang="en-US" altLang="zh-CN" sz="1800" b="1" dirty="0">
                <a:latin typeface="微软雅黑" panose="020B0503020204020204" pitchFamily="34" charset="-122"/>
                <a:ea typeface="微软雅黑" panose="020B0503020204020204" pitchFamily="34" charset="-122"/>
              </a:rPr>
              <a:t>s</a:t>
            </a:r>
            <a:r>
              <a:rPr lang="zh-CN" altLang="en-US" sz="1800" b="1" dirty="0">
                <a:latin typeface="微软雅黑" panose="020B0503020204020204" pitchFamily="34" charset="-122"/>
                <a:ea typeface="微软雅黑" panose="020B0503020204020204" pitchFamily="34" charset="-122"/>
              </a:rPr>
              <a:t>到节点</a:t>
            </a:r>
            <a:r>
              <a:rPr lang="en-US" altLang="zh-CN" sz="1800" b="1" dirty="0">
                <a:latin typeface="微软雅黑" panose="020B0503020204020204" pitchFamily="34" charset="-122"/>
                <a:ea typeface="微软雅黑" panose="020B0503020204020204" pitchFamily="34" charset="-122"/>
              </a:rPr>
              <a:t>n</a:t>
            </a:r>
            <a:r>
              <a:rPr lang="zh-CN" altLang="en-US" sz="1800" b="1" dirty="0">
                <a:latin typeface="微软雅黑" panose="020B0503020204020204" pitchFamily="34" charset="-122"/>
                <a:ea typeface="微软雅黑" panose="020B0503020204020204" pitchFamily="34" charset="-122"/>
              </a:rPr>
              <a:t>的最短路径的耗散值；</a:t>
            </a:r>
          </a:p>
          <a:p>
            <a:pPr lvl="2">
              <a:spcBef>
                <a:spcPts val="600"/>
              </a:spcBef>
            </a:pPr>
            <a:r>
              <a:rPr lang="en-US" altLang="zh-CN" sz="1800" b="1" dirty="0">
                <a:solidFill>
                  <a:srgbClr val="E5D21B"/>
                </a:solidFill>
                <a:latin typeface="微软雅黑" panose="020B0503020204020204" pitchFamily="34" charset="-122"/>
                <a:ea typeface="微软雅黑" panose="020B0503020204020204" pitchFamily="34" charset="-122"/>
              </a:rPr>
              <a:t>h*(n)</a:t>
            </a:r>
            <a:r>
              <a:rPr lang="zh-CN" altLang="en-US" sz="1800" b="1" dirty="0">
                <a:latin typeface="微软雅黑" panose="020B0503020204020204" pitchFamily="34" charset="-122"/>
                <a:ea typeface="微软雅黑" panose="020B0503020204020204" pitchFamily="34" charset="-122"/>
              </a:rPr>
              <a:t>：从节点</a:t>
            </a:r>
            <a:r>
              <a:rPr lang="en-US" altLang="zh-CN" sz="1800" b="1" dirty="0">
                <a:latin typeface="微软雅黑" panose="020B0503020204020204" pitchFamily="34" charset="-122"/>
                <a:ea typeface="微软雅黑" panose="020B0503020204020204" pitchFamily="34" charset="-122"/>
              </a:rPr>
              <a:t>n</a:t>
            </a:r>
            <a:r>
              <a:rPr lang="zh-CN" altLang="en-US" sz="1800" b="1" dirty="0">
                <a:latin typeface="微软雅黑" panose="020B0503020204020204" pitchFamily="34" charset="-122"/>
                <a:ea typeface="微软雅黑" panose="020B0503020204020204" pitchFamily="34" charset="-122"/>
              </a:rPr>
              <a:t>到目标节点</a:t>
            </a:r>
            <a:r>
              <a:rPr lang="en-US" altLang="zh-CN" sz="1800" b="1" dirty="0">
                <a:latin typeface="微软雅黑" panose="020B0503020204020204" pitchFamily="34" charset="-122"/>
                <a:ea typeface="微软雅黑" panose="020B0503020204020204" pitchFamily="34" charset="-122"/>
              </a:rPr>
              <a:t>g</a:t>
            </a:r>
            <a:r>
              <a:rPr lang="zh-CN" altLang="en-US" sz="1800" b="1" dirty="0">
                <a:latin typeface="微软雅黑" panose="020B0503020204020204" pitchFamily="34" charset="-122"/>
                <a:ea typeface="微软雅黑" panose="020B0503020204020204" pitchFamily="34" charset="-122"/>
              </a:rPr>
              <a:t>的最短路径的耗散值；</a:t>
            </a:r>
          </a:p>
          <a:p>
            <a:pPr lvl="2">
              <a:spcBef>
                <a:spcPts val="600"/>
              </a:spcBef>
            </a:pPr>
            <a:r>
              <a:rPr lang="en-US" altLang="zh-CN" sz="1800" b="1" dirty="0">
                <a:solidFill>
                  <a:srgbClr val="E5D21B"/>
                </a:solidFill>
                <a:latin typeface="微软雅黑" panose="020B0503020204020204" pitchFamily="34" charset="-122"/>
                <a:ea typeface="微软雅黑" panose="020B0503020204020204" pitchFamily="34" charset="-122"/>
              </a:rPr>
              <a:t>f*(n</a:t>
            </a:r>
            <a:r>
              <a:rPr lang="en-US" altLang="zh-CN" sz="1800" b="1" dirty="0" smtClean="0">
                <a:solidFill>
                  <a:srgbClr val="E5D21B"/>
                </a:solidFill>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a:t>
            </a:r>
            <a:r>
              <a:rPr lang="en-US" altLang="zh-CN" sz="1800" b="1" dirty="0" smtClean="0">
                <a:solidFill>
                  <a:srgbClr val="E5D21B"/>
                </a:solidFill>
                <a:latin typeface="微软雅黑" panose="020B0503020204020204" pitchFamily="34" charset="-122"/>
                <a:ea typeface="微软雅黑" panose="020B0503020204020204" pitchFamily="34" charset="-122"/>
              </a:rPr>
              <a:t> g</a:t>
            </a:r>
            <a:r>
              <a:rPr lang="en-US" altLang="zh-CN" sz="1800" b="1" dirty="0">
                <a:solidFill>
                  <a:srgbClr val="E5D21B"/>
                </a:solidFill>
                <a:latin typeface="微软雅黑" panose="020B0503020204020204" pitchFamily="34" charset="-122"/>
                <a:ea typeface="微软雅黑" panose="020B0503020204020204" pitchFamily="34" charset="-122"/>
              </a:rPr>
              <a:t>*(n</a:t>
            </a:r>
            <a:r>
              <a:rPr lang="en-US" altLang="zh-CN" sz="1800" b="1" dirty="0" smtClean="0">
                <a:solidFill>
                  <a:srgbClr val="E5D21B"/>
                </a:solidFill>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a:t>
            </a:r>
            <a:r>
              <a:rPr lang="en-US" altLang="zh-CN" sz="1800" b="1" dirty="0" smtClean="0">
                <a:solidFill>
                  <a:srgbClr val="E5D21B"/>
                </a:solidFill>
                <a:latin typeface="微软雅黑" panose="020B0503020204020204" pitchFamily="34" charset="-122"/>
                <a:ea typeface="微软雅黑" panose="020B0503020204020204" pitchFamily="34" charset="-122"/>
              </a:rPr>
              <a:t> h</a:t>
            </a:r>
            <a:r>
              <a:rPr lang="en-US" altLang="zh-CN" sz="1800" b="1" dirty="0">
                <a:solidFill>
                  <a:srgbClr val="E5D21B"/>
                </a:solidFill>
                <a:latin typeface="微软雅黑" panose="020B0503020204020204" pitchFamily="34" charset="-122"/>
                <a:ea typeface="微软雅黑" panose="020B0503020204020204" pitchFamily="34" charset="-122"/>
              </a:rPr>
              <a:t>*(n)</a:t>
            </a:r>
            <a:r>
              <a:rPr lang="zh-CN" altLang="en-US" sz="1800" b="1" dirty="0">
                <a:latin typeface="微软雅黑" panose="020B0503020204020204" pitchFamily="34" charset="-122"/>
                <a:ea typeface="微软雅黑" panose="020B0503020204020204" pitchFamily="34" charset="-122"/>
              </a:rPr>
              <a:t>：从初始节点</a:t>
            </a:r>
            <a:r>
              <a:rPr lang="en-US" altLang="zh-CN" sz="1800" b="1" dirty="0">
                <a:latin typeface="微软雅黑" panose="020B0503020204020204" pitchFamily="34" charset="-122"/>
                <a:ea typeface="微软雅黑" panose="020B0503020204020204" pitchFamily="34" charset="-122"/>
              </a:rPr>
              <a:t>s</a:t>
            </a:r>
            <a:r>
              <a:rPr lang="zh-CN" altLang="en-US" sz="1800" b="1" dirty="0">
                <a:latin typeface="微软雅黑" panose="020B0503020204020204" pitchFamily="34" charset="-122"/>
                <a:ea typeface="微软雅黑" panose="020B0503020204020204" pitchFamily="34" charset="-122"/>
              </a:rPr>
              <a:t>经过节点</a:t>
            </a:r>
            <a:r>
              <a:rPr lang="en-US" altLang="zh-CN" sz="1800" b="1" dirty="0">
                <a:latin typeface="微软雅黑" panose="020B0503020204020204" pitchFamily="34" charset="-122"/>
                <a:ea typeface="微软雅黑" panose="020B0503020204020204" pitchFamily="34" charset="-122"/>
              </a:rPr>
              <a:t>n</a:t>
            </a:r>
            <a:r>
              <a:rPr lang="zh-CN" altLang="en-US" sz="1800" b="1" dirty="0">
                <a:latin typeface="微软雅黑" panose="020B0503020204020204" pitchFamily="34" charset="-122"/>
                <a:ea typeface="微软雅黑" panose="020B0503020204020204" pitchFamily="34" charset="-122"/>
              </a:rPr>
              <a:t>到目标节点</a:t>
            </a:r>
            <a:r>
              <a:rPr lang="en-US" altLang="zh-CN" sz="1800" b="1" dirty="0">
                <a:latin typeface="微软雅黑" panose="020B0503020204020204" pitchFamily="34" charset="-122"/>
                <a:ea typeface="微软雅黑" panose="020B0503020204020204" pitchFamily="34" charset="-122"/>
              </a:rPr>
              <a:t>g</a:t>
            </a:r>
            <a:r>
              <a:rPr lang="zh-CN" altLang="en-US" sz="1800" b="1" dirty="0">
                <a:latin typeface="微软雅黑" panose="020B0503020204020204" pitchFamily="34" charset="-122"/>
                <a:ea typeface="微软雅黑" panose="020B0503020204020204" pitchFamily="34" charset="-122"/>
              </a:rPr>
              <a:t>的最短路径的耗散值。</a:t>
            </a:r>
          </a:p>
          <a:p>
            <a:pPr lvl="2">
              <a:spcBef>
                <a:spcPts val="600"/>
              </a:spcBef>
            </a:pPr>
            <a:r>
              <a:rPr lang="en-US" altLang="zh-CN" sz="1800" b="1" dirty="0">
                <a:solidFill>
                  <a:srgbClr val="E5D21B"/>
                </a:solidFill>
                <a:latin typeface="微软雅黑" panose="020B0503020204020204" pitchFamily="34" charset="-122"/>
                <a:ea typeface="微软雅黑" panose="020B0503020204020204" pitchFamily="34" charset="-122"/>
              </a:rPr>
              <a:t>f(n)</a:t>
            </a:r>
            <a:r>
              <a:rPr lang="zh-CN" altLang="en-US" sz="1800" b="1" dirty="0">
                <a:solidFill>
                  <a:srgbClr val="E5D21B"/>
                </a:solidFill>
                <a:latin typeface="微软雅黑" panose="020B0503020204020204" pitchFamily="34" charset="-122"/>
                <a:ea typeface="微软雅黑" panose="020B0503020204020204" pitchFamily="34" charset="-122"/>
              </a:rPr>
              <a:t>、</a:t>
            </a:r>
            <a:r>
              <a:rPr lang="en-US" altLang="zh-CN" sz="1800" b="1" dirty="0">
                <a:solidFill>
                  <a:srgbClr val="E5D21B"/>
                </a:solidFill>
                <a:latin typeface="微软雅黑" panose="020B0503020204020204" pitchFamily="34" charset="-122"/>
                <a:ea typeface="微软雅黑" panose="020B0503020204020204" pitchFamily="34" charset="-122"/>
              </a:rPr>
              <a:t>g(n)</a:t>
            </a:r>
            <a:r>
              <a:rPr lang="zh-CN" altLang="en-US" sz="1800" b="1" dirty="0">
                <a:latin typeface="微软雅黑" panose="020B0503020204020204" pitchFamily="34" charset="-122"/>
                <a:ea typeface="微软雅黑" panose="020B0503020204020204" pitchFamily="34" charset="-122"/>
              </a:rPr>
              <a:t>和</a:t>
            </a:r>
            <a:r>
              <a:rPr lang="en-US" altLang="zh-CN" sz="1800" b="1" dirty="0">
                <a:solidFill>
                  <a:srgbClr val="E5D21B"/>
                </a:solidFill>
                <a:latin typeface="微软雅黑" panose="020B0503020204020204" pitchFamily="34" charset="-122"/>
                <a:ea typeface="微软雅黑" panose="020B0503020204020204" pitchFamily="34" charset="-122"/>
              </a:rPr>
              <a:t>h(n)</a:t>
            </a:r>
            <a:r>
              <a:rPr lang="zh-CN" altLang="en-US" sz="1800" b="1" dirty="0">
                <a:latin typeface="微软雅黑" panose="020B0503020204020204" pitchFamily="34" charset="-122"/>
                <a:ea typeface="微软雅黑" panose="020B0503020204020204" pitchFamily="34" charset="-122"/>
              </a:rPr>
              <a:t>分别是对</a:t>
            </a:r>
            <a:r>
              <a:rPr lang="en-US" altLang="zh-CN" sz="1800" b="1" dirty="0">
                <a:solidFill>
                  <a:srgbClr val="E5D21B"/>
                </a:solidFill>
                <a:latin typeface="微软雅黑" panose="020B0503020204020204" pitchFamily="34" charset="-122"/>
                <a:ea typeface="微软雅黑" panose="020B0503020204020204" pitchFamily="34" charset="-122"/>
              </a:rPr>
              <a:t>f*(n)</a:t>
            </a:r>
            <a:r>
              <a:rPr lang="zh-CN" altLang="en-US" sz="1800" b="1" dirty="0">
                <a:solidFill>
                  <a:srgbClr val="E5D21B"/>
                </a:solidFill>
                <a:latin typeface="微软雅黑" panose="020B0503020204020204" pitchFamily="34" charset="-122"/>
                <a:ea typeface="微软雅黑" panose="020B0503020204020204" pitchFamily="34" charset="-122"/>
              </a:rPr>
              <a:t>、</a:t>
            </a:r>
            <a:r>
              <a:rPr lang="en-US" altLang="zh-CN" sz="1800" b="1" dirty="0">
                <a:solidFill>
                  <a:srgbClr val="E5D21B"/>
                </a:solidFill>
                <a:latin typeface="微软雅黑" panose="020B0503020204020204" pitchFamily="34" charset="-122"/>
                <a:ea typeface="微软雅黑" panose="020B0503020204020204" pitchFamily="34" charset="-122"/>
              </a:rPr>
              <a:t>g*(n)</a:t>
            </a:r>
            <a:r>
              <a:rPr lang="zh-CN" altLang="en-US" sz="1800" b="1" dirty="0">
                <a:latin typeface="微软雅黑" panose="020B0503020204020204" pitchFamily="34" charset="-122"/>
                <a:ea typeface="微软雅黑" panose="020B0503020204020204" pitchFamily="34" charset="-122"/>
              </a:rPr>
              <a:t>和</a:t>
            </a:r>
            <a:r>
              <a:rPr lang="en-US" altLang="zh-CN" sz="1800" b="1" dirty="0">
                <a:solidFill>
                  <a:srgbClr val="E5D21B"/>
                </a:solidFill>
                <a:latin typeface="微软雅黑" panose="020B0503020204020204" pitchFamily="34" charset="-122"/>
                <a:ea typeface="微软雅黑" panose="020B0503020204020204" pitchFamily="34" charset="-122"/>
              </a:rPr>
              <a:t>h*(n)</a:t>
            </a:r>
            <a:r>
              <a:rPr lang="zh-CN" altLang="en-US" sz="1800" b="1" dirty="0">
                <a:latin typeface="微软雅黑" panose="020B0503020204020204" pitchFamily="34" charset="-122"/>
                <a:ea typeface="微软雅黑" panose="020B0503020204020204" pitchFamily="34" charset="-122"/>
              </a:rPr>
              <a:t>三个函数值的估计值</a:t>
            </a:r>
          </a:p>
          <a:p>
            <a:pPr lvl="1">
              <a:spcBef>
                <a:spcPts val="600"/>
              </a:spcBef>
            </a:pPr>
            <a:r>
              <a:rPr lang="en-US" altLang="zh-CN" sz="2000" b="1" dirty="0">
                <a:solidFill>
                  <a:srgbClr val="E5D21B"/>
                </a:solidFill>
                <a:latin typeface="微软雅黑" panose="020B0503020204020204" pitchFamily="34" charset="-122"/>
                <a:ea typeface="微软雅黑" panose="020B0503020204020204" pitchFamily="34" charset="-122"/>
              </a:rPr>
              <a:t>g(n)</a:t>
            </a:r>
            <a:r>
              <a:rPr lang="zh-CN" altLang="en-US" sz="2000" b="1" dirty="0">
                <a:latin typeface="微软雅黑" panose="020B0503020204020204" pitchFamily="34" charset="-122"/>
                <a:ea typeface="微软雅黑" panose="020B0503020204020204" pitchFamily="34" charset="-122"/>
              </a:rPr>
              <a:t>即为已花费的代价，</a:t>
            </a:r>
            <a:r>
              <a:rPr lang="en-US" altLang="zh-CN" sz="2000" b="1" dirty="0">
                <a:solidFill>
                  <a:srgbClr val="E5D21B"/>
                </a:solidFill>
                <a:latin typeface="微软雅黑" panose="020B0503020204020204" pitchFamily="34" charset="-122"/>
                <a:ea typeface="微软雅黑" panose="020B0503020204020204" pitchFamily="34" charset="-122"/>
              </a:rPr>
              <a:t>h(n)</a:t>
            </a:r>
            <a:r>
              <a:rPr lang="zh-CN" altLang="en-US" sz="2000" b="1" dirty="0">
                <a:latin typeface="微软雅黑" panose="020B0503020204020204" pitchFamily="34" charset="-122"/>
                <a:ea typeface="微软雅黑" panose="020B0503020204020204" pitchFamily="34" charset="-122"/>
              </a:rPr>
              <a:t>即为启发函数</a:t>
            </a:r>
          </a:p>
        </p:txBody>
      </p:sp>
    </p:spTree>
    <p:extLst>
      <p:ext uri="{BB962C8B-B14F-4D97-AF65-F5344CB8AC3E}">
        <p14:creationId xmlns:p14="http://schemas.microsoft.com/office/powerpoint/2010/main" val="353257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A</a:t>
            </a:r>
            <a:r>
              <a:rPr lang="zh-CN" altLang="en-US" b="1" dirty="0" smtClean="0">
                <a:latin typeface="微软雅黑" pitchFamily="2" charset="-122"/>
                <a:ea typeface="微软雅黑" pitchFamily="2" charset="-122"/>
                <a:sym typeface="宋体" charset="-122"/>
              </a:rPr>
              <a:t>算法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使用</a:t>
            </a:r>
            <a:r>
              <a:rPr lang="en-US" altLang="zh-CN" sz="2400" b="1" dirty="0" smtClean="0">
                <a:solidFill>
                  <a:srgbClr val="406FDF"/>
                </a:solidFill>
                <a:latin typeface="微软雅黑" panose="020B0503020204020204" pitchFamily="34" charset="-122"/>
                <a:ea typeface="微软雅黑" panose="020B0503020204020204" pitchFamily="34" charset="-122"/>
              </a:rPr>
              <a:t>BFS</a:t>
            </a:r>
            <a:r>
              <a:rPr lang="zh-CN" altLang="en-US" sz="2400" b="1" dirty="0" smtClean="0">
                <a:latin typeface="微软雅黑" panose="020B0503020204020204" pitchFamily="34" charset="-122"/>
                <a:ea typeface="微软雅黑" panose="020B0503020204020204" pitchFamily="34" charset="-122"/>
              </a:rPr>
              <a:t>框架</a:t>
            </a:r>
            <a:endParaRPr lang="zh-CN" altLang="en-US" sz="2400" b="1" dirty="0">
              <a:latin typeface="微软雅黑" panose="020B0503020204020204" pitchFamily="34" charset="-122"/>
              <a:ea typeface="微软雅黑" panose="020B0503020204020204" pitchFamily="34" charset="-122"/>
            </a:endParaRPr>
          </a:p>
          <a:p>
            <a:pPr lvl="1">
              <a:spcBef>
                <a:spcPts val="600"/>
              </a:spcBef>
            </a:pPr>
            <a:r>
              <a:rPr lang="zh-CN" altLang="en-US" sz="2000" b="1" dirty="0">
                <a:latin typeface="微软雅黑" panose="020B0503020204020204" pitchFamily="34" charset="-122"/>
                <a:ea typeface="微软雅黑" panose="020B0503020204020204" pitchFamily="34" charset="-122"/>
              </a:rPr>
              <a:t>维护待扩展节点的队列</a:t>
            </a:r>
          </a:p>
          <a:p>
            <a:pPr lvl="1">
              <a:spcBef>
                <a:spcPts val="600"/>
              </a:spcBef>
            </a:pPr>
            <a:r>
              <a:rPr lang="zh-CN" altLang="en-US" sz="2000" b="1" dirty="0">
                <a:latin typeface="微软雅黑" panose="020B0503020204020204" pitchFamily="34" charset="-122"/>
                <a:ea typeface="微软雅黑" panose="020B0503020204020204" pitchFamily="34" charset="-122"/>
              </a:rPr>
              <a:t>维护所有待扩展节点的</a:t>
            </a:r>
            <a:r>
              <a:rPr lang="en-US" altLang="zh-CN" sz="2000" b="1"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值</a:t>
            </a:r>
          </a:p>
          <a:p>
            <a:pPr lvl="1">
              <a:spcBef>
                <a:spcPts val="600"/>
              </a:spcBef>
            </a:pPr>
            <a:r>
              <a:rPr lang="zh-CN" altLang="en-US" sz="2000" b="1" dirty="0">
                <a:latin typeface="微软雅黑" panose="020B0503020204020204" pitchFamily="34" charset="-122"/>
                <a:ea typeface="微软雅黑" panose="020B0503020204020204" pitchFamily="34" charset="-122"/>
              </a:rPr>
              <a:t>取出</a:t>
            </a:r>
            <a:r>
              <a:rPr lang="en-US" altLang="zh-CN" sz="2000" b="1"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值最优的待扩展节点并扩展</a:t>
            </a:r>
          </a:p>
          <a:p>
            <a:pPr lvl="1">
              <a:spcBef>
                <a:spcPts val="600"/>
              </a:spcBef>
            </a:pPr>
            <a:r>
              <a:rPr lang="zh-CN" altLang="en-US" sz="2000" b="1" dirty="0">
                <a:latin typeface="微软雅黑" panose="020B0503020204020204" pitchFamily="34" charset="-122"/>
                <a:ea typeface="微软雅黑" panose="020B0503020204020204" pitchFamily="34" charset="-122"/>
              </a:rPr>
              <a:t>队列 </a:t>
            </a:r>
            <a:r>
              <a:rPr lang="en-US" altLang="zh-CN" sz="2000" b="1" dirty="0">
                <a:latin typeface="微软雅黑" panose="020B0503020204020204" pitchFamily="34" charset="-122"/>
                <a:ea typeface="微软雅黑" panose="020B0503020204020204" pitchFamily="34" charset="-122"/>
              </a:rPr>
              <a:t>-&gt; </a:t>
            </a:r>
            <a:r>
              <a:rPr lang="zh-CN" altLang="en-US" sz="2000" b="1" dirty="0">
                <a:solidFill>
                  <a:srgbClr val="E5D21B"/>
                </a:solidFill>
                <a:latin typeface="微软雅黑" panose="020B0503020204020204" pitchFamily="34" charset="-122"/>
                <a:ea typeface="微软雅黑" panose="020B0503020204020204" pitchFamily="34" charset="-122"/>
              </a:rPr>
              <a:t>堆</a:t>
            </a:r>
            <a:r>
              <a:rPr lang="en-US" altLang="zh-CN" sz="2000" b="1" dirty="0">
                <a:solidFill>
                  <a:srgbClr val="E5D21B"/>
                </a:solidFill>
                <a:latin typeface="微软雅黑" panose="020B0503020204020204" pitchFamily="34" charset="-122"/>
                <a:ea typeface="微软雅黑" panose="020B0503020204020204" pitchFamily="34" charset="-122"/>
              </a:rPr>
              <a:t>/</a:t>
            </a:r>
            <a:r>
              <a:rPr lang="zh-CN" altLang="en-US" sz="2000" b="1" dirty="0">
                <a:solidFill>
                  <a:srgbClr val="E5D21B"/>
                </a:solidFill>
                <a:latin typeface="微软雅黑" panose="020B0503020204020204" pitchFamily="34" charset="-122"/>
                <a:ea typeface="微软雅黑" panose="020B0503020204020204" pitchFamily="34" charset="-122"/>
              </a:rPr>
              <a:t>平衡树</a:t>
            </a:r>
          </a:p>
          <a:p>
            <a:pPr>
              <a:spcBef>
                <a:spcPts val="600"/>
              </a:spcBef>
            </a:pPr>
            <a:r>
              <a:rPr lang="zh-CN" altLang="en-US" sz="2400" b="1" dirty="0">
                <a:latin typeface="微软雅黑" panose="020B0503020204020204" pitchFamily="34" charset="-122"/>
                <a:ea typeface="微软雅黑" panose="020B0503020204020204" pitchFamily="34" charset="-122"/>
              </a:rPr>
              <a:t>优点</a:t>
            </a:r>
          </a:p>
          <a:p>
            <a:pPr lvl="1">
              <a:spcBef>
                <a:spcPts val="600"/>
              </a:spcBef>
            </a:pPr>
            <a:r>
              <a:rPr lang="zh-CN" altLang="en-US" sz="2000" b="1" dirty="0">
                <a:latin typeface="微软雅黑" panose="020B0503020204020204" pitchFamily="34" charset="-122"/>
                <a:ea typeface="微软雅黑" panose="020B0503020204020204" pitchFamily="34" charset="-122"/>
              </a:rPr>
              <a:t>相比盲目搜索，更快搜索到较</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最优解</a:t>
            </a:r>
          </a:p>
          <a:p>
            <a:pPr lvl="1">
              <a:spcBef>
                <a:spcPts val="600"/>
              </a:spcBef>
            </a:pPr>
            <a:r>
              <a:rPr lang="zh-CN" altLang="en-US" sz="2000" b="1" dirty="0">
                <a:latin typeface="微软雅黑" panose="020B0503020204020204" pitchFamily="34" charset="-122"/>
                <a:ea typeface="微软雅黑" panose="020B0503020204020204" pitchFamily="34" charset="-122"/>
              </a:rPr>
              <a:t>使最优性剪枝更强，避免大量无用搜索</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5569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A</a:t>
            </a:r>
            <a:r>
              <a:rPr lang="zh-CN" altLang="en-US" b="1" dirty="0" smtClean="0">
                <a:latin typeface="微软雅黑" pitchFamily="2" charset="-122"/>
                <a:ea typeface="微软雅黑" pitchFamily="2" charset="-122"/>
                <a:sym typeface="宋体" charset="-122"/>
              </a:rPr>
              <a:t>算法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八数码问题</a:t>
            </a:r>
          </a:p>
          <a:p>
            <a:pPr lvl="1">
              <a:spcBef>
                <a:spcPts val="600"/>
              </a:spcBef>
            </a:pPr>
            <a:r>
              <a:rPr lang="en-US" altLang="zh-CN" sz="2000" b="1" dirty="0">
                <a:solidFill>
                  <a:srgbClr val="E5D21B"/>
                </a:solidFill>
                <a:latin typeface="微软雅黑" panose="020B0503020204020204" pitchFamily="34" charset="-122"/>
                <a:ea typeface="微软雅黑" panose="020B0503020204020204" pitchFamily="34" charset="-122"/>
              </a:rPr>
              <a:t>h(n)</a:t>
            </a:r>
          </a:p>
          <a:p>
            <a:pPr lvl="2">
              <a:spcBef>
                <a:spcPts val="600"/>
              </a:spcBef>
            </a:pPr>
            <a:r>
              <a:rPr lang="zh-CN" altLang="en-US" sz="1800" b="1" dirty="0">
                <a:latin typeface="微软雅黑" panose="020B0503020204020204" pitchFamily="34" charset="-122"/>
                <a:ea typeface="微软雅黑" panose="020B0503020204020204" pitchFamily="34" charset="-122"/>
              </a:rPr>
              <a:t>不在位的数字个数</a:t>
            </a:r>
          </a:p>
          <a:p>
            <a:pPr lvl="2">
              <a:spcBef>
                <a:spcPts val="600"/>
              </a:spcBef>
            </a:pPr>
            <a:r>
              <a:rPr lang="zh-CN" altLang="en-US" sz="1800" b="1" dirty="0">
                <a:latin typeface="微软雅黑" panose="020B0503020204020204" pitchFamily="34" charset="-122"/>
                <a:ea typeface="微软雅黑" panose="020B0503020204020204" pitchFamily="34" charset="-122"/>
              </a:rPr>
              <a:t>不在位的数字的距离和</a:t>
            </a:r>
          </a:p>
          <a:p>
            <a:pPr>
              <a:spcBef>
                <a:spcPts val="600"/>
              </a:spcBef>
            </a:pPr>
            <a:r>
              <a:rPr lang="en-US" altLang="zh-CN" sz="2400" b="1" dirty="0">
                <a:solidFill>
                  <a:srgbClr val="E5D21B"/>
                </a:solidFill>
                <a:latin typeface="微软雅黑" panose="020B0503020204020204" pitchFamily="34" charset="-122"/>
                <a:ea typeface="微软雅黑" panose="020B0503020204020204" pitchFamily="34" charset="-122"/>
              </a:rPr>
              <a:t>h(n)=0</a:t>
            </a:r>
          </a:p>
          <a:p>
            <a:pPr lvl="1">
              <a:spcBef>
                <a:spcPts val="600"/>
              </a:spcBef>
            </a:pPr>
            <a:r>
              <a:rPr lang="zh-CN" altLang="en-US" sz="2000" b="1" dirty="0" smtClean="0">
                <a:latin typeface="微软雅黑" panose="020B0503020204020204" pitchFamily="34" charset="-122"/>
                <a:ea typeface="微软雅黑" panose="020B0503020204020204" pitchFamily="34" charset="-122"/>
              </a:rPr>
              <a:t>无后效性</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动态规划</a:t>
            </a:r>
            <a:endParaRPr lang="zh-CN" altLang="en-US" sz="2000" b="1" dirty="0">
              <a:latin typeface="微软雅黑" panose="020B0503020204020204" pitchFamily="34" charset="-122"/>
              <a:ea typeface="微软雅黑" panose="020B0503020204020204" pitchFamily="34" charset="-122"/>
            </a:endParaRPr>
          </a:p>
          <a:p>
            <a:pPr lvl="1">
              <a:spcBef>
                <a:spcPts val="600"/>
              </a:spcBef>
            </a:pPr>
            <a:r>
              <a:rPr lang="en-US" altLang="zh-CN" sz="2000" b="1" dirty="0" err="1">
                <a:latin typeface="微软雅黑" panose="020B0503020204020204" pitchFamily="34" charset="-122"/>
                <a:ea typeface="微软雅黑" panose="020B0503020204020204" pitchFamily="34" charset="-122"/>
              </a:rPr>
              <a:t>Dijkstra</a:t>
            </a:r>
            <a:endParaRPr lang="en-US" altLang="zh-CN" sz="2000" b="1" dirty="0">
              <a:latin typeface="微软雅黑" panose="020B0503020204020204" pitchFamily="34" charset="-122"/>
              <a:ea typeface="微软雅黑" panose="020B0503020204020204" pitchFamily="34" charset="-122"/>
            </a:endParaRPr>
          </a:p>
          <a:p>
            <a:pPr>
              <a:spcBef>
                <a:spcPts val="600"/>
              </a:spcBef>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算法可能</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需要</a:t>
            </a:r>
            <a:r>
              <a:rPr lang="zh-CN" altLang="en-US" sz="2400" b="1" dirty="0">
                <a:solidFill>
                  <a:srgbClr val="406FDF"/>
                </a:solidFill>
                <a:latin typeface="微软雅黑" panose="020B0503020204020204" pitchFamily="34" charset="-122"/>
                <a:ea typeface="微软雅黑" panose="020B0503020204020204" pitchFamily="34" charset="-122"/>
              </a:rPr>
              <a:t>重复扩展</a:t>
            </a:r>
            <a:r>
              <a:rPr lang="zh-CN" altLang="en-US" sz="2400" b="1" dirty="0">
                <a:latin typeface="微软雅黑" panose="020B0503020204020204" pitchFamily="34" charset="-122"/>
                <a:ea typeface="微软雅黑" panose="020B0503020204020204" pitchFamily="34" charset="-122"/>
              </a:rPr>
              <a:t>节点</a:t>
            </a:r>
          </a:p>
          <a:p>
            <a:pPr lvl="1">
              <a:spcBef>
                <a:spcPts val="600"/>
              </a:spcBef>
            </a:pPr>
            <a:r>
              <a:rPr lang="zh-CN" altLang="en-US" sz="2000" b="1" dirty="0">
                <a:latin typeface="微软雅黑" panose="020B0503020204020204" pitchFamily="34" charset="-122"/>
                <a:ea typeface="微软雅黑" panose="020B0503020204020204" pitchFamily="34" charset="-122"/>
              </a:rPr>
              <a:t>极端举例：</a:t>
            </a:r>
            <a:r>
              <a:rPr lang="en-US" altLang="zh-CN" sz="2000" b="1" dirty="0">
                <a:latin typeface="微软雅黑" panose="020B0503020204020204" pitchFamily="34" charset="-122"/>
                <a:ea typeface="微软雅黑" panose="020B0503020204020204" pitchFamily="34" charset="-122"/>
              </a:rPr>
              <a:t>h</a:t>
            </a:r>
            <a:r>
              <a:rPr lang="zh-CN" altLang="en-US" sz="2000" b="1" dirty="0">
                <a:latin typeface="微软雅黑" panose="020B0503020204020204" pitchFamily="34" charset="-122"/>
                <a:ea typeface="微软雅黑" panose="020B0503020204020204" pitchFamily="34" charset="-122"/>
              </a:rPr>
              <a:t>是随机值</a:t>
            </a:r>
          </a:p>
        </p:txBody>
      </p:sp>
    </p:spTree>
    <p:extLst>
      <p:ext uri="{BB962C8B-B14F-4D97-AF65-F5344CB8AC3E}">
        <p14:creationId xmlns:p14="http://schemas.microsoft.com/office/powerpoint/2010/main" val="60787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A*</a:t>
            </a:r>
            <a:r>
              <a:rPr lang="zh-CN" altLang="en-US" b="1" dirty="0" smtClean="0">
                <a:latin typeface="微软雅黑" pitchFamily="2" charset="-122"/>
                <a:ea typeface="微软雅黑" pitchFamily="2" charset="-122"/>
                <a:sym typeface="宋体" charset="-122"/>
              </a:rPr>
              <a:t>算法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若满足</a:t>
            </a:r>
            <a:r>
              <a:rPr lang="en-US" altLang="zh-CN" sz="2400" b="1" dirty="0">
                <a:solidFill>
                  <a:srgbClr val="E5D21B"/>
                </a:solidFill>
                <a:latin typeface="微软雅黑" panose="020B0503020204020204" pitchFamily="34" charset="-122"/>
                <a:ea typeface="微软雅黑" panose="020B0503020204020204" pitchFamily="34" charset="-122"/>
              </a:rPr>
              <a:t>h(n)&lt;=h*(n)</a:t>
            </a:r>
            <a:r>
              <a:rPr lang="zh-CN" altLang="en-US" sz="2400" b="1" dirty="0">
                <a:latin typeface="微软雅黑" panose="020B0503020204020204" pitchFamily="34" charset="-122"/>
                <a:ea typeface="微软雅黑" panose="020B0503020204020204" pitchFamily="34" charset="-122"/>
              </a:rPr>
              <a:t>，则称为</a:t>
            </a:r>
            <a:r>
              <a:rPr lang="en-US" altLang="zh-CN" sz="2400" b="1" dirty="0">
                <a:solidFill>
                  <a:srgbClr val="E5D21B"/>
                </a:solidFill>
                <a:latin typeface="微软雅黑" panose="020B0503020204020204" pitchFamily="34" charset="-122"/>
                <a:ea typeface="微软雅黑" panose="020B0503020204020204" pitchFamily="34" charset="-122"/>
              </a:rPr>
              <a:t>A*</a:t>
            </a:r>
            <a:r>
              <a:rPr lang="zh-CN" altLang="en-US" sz="2400" b="1" dirty="0">
                <a:solidFill>
                  <a:srgbClr val="E5D21B"/>
                </a:solidFill>
                <a:latin typeface="微软雅黑" panose="020B0503020204020204" pitchFamily="34" charset="-122"/>
                <a:ea typeface="微软雅黑" panose="020B0503020204020204" pitchFamily="34" charset="-122"/>
              </a:rPr>
              <a:t>算法</a:t>
            </a:r>
          </a:p>
          <a:p>
            <a:pPr>
              <a:spcBef>
                <a:spcPts val="600"/>
              </a:spcBef>
            </a:pPr>
            <a:r>
              <a:rPr lang="en-US" altLang="zh-CN" sz="2400" b="1" dirty="0">
                <a:latin typeface="微软雅黑" panose="020B0503020204020204" pitchFamily="34" charset="-122"/>
                <a:ea typeface="微软雅黑" panose="020B0503020204020204" pitchFamily="34" charset="-122"/>
              </a:rPr>
              <a:t>A*</a:t>
            </a:r>
            <a:r>
              <a:rPr lang="zh-CN" altLang="en-US" sz="2400" b="1" dirty="0">
                <a:solidFill>
                  <a:srgbClr val="39B143"/>
                </a:solidFill>
                <a:latin typeface="微软雅黑" panose="020B0503020204020204" pitchFamily="34" charset="-122"/>
                <a:ea typeface="微软雅黑" panose="020B0503020204020204" pitchFamily="34" charset="-122"/>
              </a:rPr>
              <a:t>第一次扩展</a:t>
            </a:r>
            <a:r>
              <a:rPr lang="zh-CN" altLang="en-US" sz="2400" b="1" dirty="0">
                <a:latin typeface="微软雅黑" panose="020B0503020204020204" pitchFamily="34" charset="-122"/>
                <a:ea typeface="微软雅黑" panose="020B0503020204020204" pitchFamily="34" charset="-122"/>
              </a:rPr>
              <a:t>目标节点</a:t>
            </a:r>
            <a:r>
              <a:rPr lang="en-US" altLang="zh-CN" sz="2400" b="1" dirty="0">
                <a:solidFill>
                  <a:srgbClr val="39B143"/>
                </a:solidFill>
                <a:latin typeface="微软雅黑" panose="020B0503020204020204" pitchFamily="34" charset="-122"/>
                <a:ea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rPr>
              <a:t>时，就找到了</a:t>
            </a:r>
            <a:r>
              <a:rPr lang="zh-CN" altLang="en-US" sz="2400" b="1" dirty="0">
                <a:solidFill>
                  <a:srgbClr val="39B143"/>
                </a:solidFill>
                <a:latin typeface="微软雅黑" panose="020B0503020204020204" pitchFamily="34" charset="-122"/>
                <a:ea typeface="微软雅黑" panose="020B0503020204020204" pitchFamily="34" charset="-122"/>
              </a:rPr>
              <a:t>最优解</a:t>
            </a:r>
          </a:p>
          <a:p>
            <a:pPr lvl="1">
              <a:spcBef>
                <a:spcPts val="600"/>
              </a:spcBef>
            </a:pPr>
            <a:r>
              <a:rPr lang="zh-CN" altLang="en-US" sz="2000" b="1" dirty="0">
                <a:latin typeface="微软雅黑" panose="020B0503020204020204" pitchFamily="34" charset="-122"/>
                <a:ea typeface="微软雅黑" panose="020B0503020204020204" pitchFamily="34" charset="-122"/>
              </a:rPr>
              <a:t>要求耗散值均为非负数</a:t>
            </a:r>
          </a:p>
          <a:p>
            <a:pPr>
              <a:spcBef>
                <a:spcPts val="600"/>
              </a:spcBef>
            </a:pPr>
            <a:r>
              <a:rPr lang="zh-CN" altLang="en-US" sz="2400" b="1" dirty="0">
                <a:latin typeface="微软雅黑" panose="020B0503020204020204" pitchFamily="34" charset="-122"/>
                <a:ea typeface="微软雅黑" panose="020B0503020204020204" pitchFamily="34" charset="-122"/>
              </a:rPr>
              <a:t>证明顺序：</a:t>
            </a:r>
          </a:p>
          <a:p>
            <a:pPr lvl="1">
              <a:spcBef>
                <a:spcPts val="600"/>
              </a:spcBef>
            </a:pPr>
            <a:r>
              <a:rPr lang="zh-CN" altLang="en-US" sz="2000" b="1" dirty="0">
                <a:latin typeface="微软雅黑" panose="020B0503020204020204" pitchFamily="34" charset="-122"/>
                <a:ea typeface="微软雅黑" panose="020B0503020204020204" pitchFamily="34" charset="-122"/>
              </a:rPr>
              <a:t>在有限问题中，若存在可行解，</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算法一定成功结束</a:t>
            </a:r>
          </a:p>
          <a:p>
            <a:pPr lvl="1">
              <a:spcBef>
                <a:spcPts val="600"/>
              </a:spcBef>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结束前，必存在</a:t>
            </a:r>
            <a:r>
              <a:rPr lang="en-US" altLang="zh-CN" sz="2000" b="1" dirty="0">
                <a:latin typeface="微软雅黑" panose="020B0503020204020204" pitchFamily="34" charset="-122"/>
                <a:ea typeface="微软雅黑" panose="020B0503020204020204" pitchFamily="34" charset="-122"/>
              </a:rPr>
              <a:t>f(n)≤f*(s)</a:t>
            </a:r>
            <a:r>
              <a:rPr lang="zh-CN" altLang="en-US" sz="2000" b="1" dirty="0">
                <a:latin typeface="微软雅黑" panose="020B0503020204020204" pitchFamily="34" charset="-122"/>
                <a:ea typeface="微软雅黑" panose="020B0503020204020204" pitchFamily="34" charset="-122"/>
              </a:rPr>
              <a:t>的待扩展节点（</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是在最佳路径上的节点）</a:t>
            </a:r>
          </a:p>
          <a:p>
            <a:pPr lvl="1">
              <a:spcBef>
                <a:spcPts val="600"/>
              </a:spcBef>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选作扩展的任一节点</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，有</a:t>
            </a:r>
            <a:r>
              <a:rPr lang="en-US" altLang="zh-CN" sz="2000" b="1" dirty="0">
                <a:latin typeface="微软雅黑" panose="020B0503020204020204" pitchFamily="34" charset="-122"/>
                <a:ea typeface="微软雅黑" panose="020B0503020204020204" pitchFamily="34" charset="-122"/>
              </a:rPr>
              <a:t>f(n)≤f*(s)</a:t>
            </a:r>
          </a:p>
          <a:p>
            <a:pPr lvl="1">
              <a:spcBef>
                <a:spcPts val="600"/>
              </a:spcBef>
            </a:pPr>
            <a:r>
              <a:rPr lang="zh-CN" altLang="en-US" sz="2000" b="1" dirty="0">
                <a:latin typeface="微软雅黑" panose="020B0503020204020204" pitchFamily="34" charset="-122"/>
                <a:ea typeface="微软雅黑" panose="020B0503020204020204" pitchFamily="34" charset="-122"/>
              </a:rPr>
              <a:t>任一</a:t>
            </a:r>
            <a:r>
              <a:rPr lang="en-US" altLang="zh-CN" sz="2000" b="1" dirty="0">
                <a:latin typeface="微软雅黑" panose="020B0503020204020204" pitchFamily="34" charset="-122"/>
                <a:ea typeface="微软雅黑" panose="020B0503020204020204" pitchFamily="34" charset="-122"/>
              </a:rPr>
              <a:t>f(n)&lt;f*(s)</a:t>
            </a:r>
            <a:r>
              <a:rPr lang="zh-CN" altLang="en-US" sz="2000" b="1" dirty="0">
                <a:latin typeface="微软雅黑" panose="020B0503020204020204" pitchFamily="34" charset="-122"/>
                <a:ea typeface="微软雅黑" panose="020B0503020204020204" pitchFamily="34" charset="-122"/>
              </a:rPr>
              <a:t>的待扩展节点</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，最终都将被</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扩展</a:t>
            </a:r>
          </a:p>
          <a:p>
            <a:pPr lvl="1">
              <a:spcBef>
                <a:spcPts val="600"/>
              </a:spcBef>
            </a:pPr>
            <a:r>
              <a:rPr lang="zh-CN" altLang="en-US" sz="2000" b="1" dirty="0">
                <a:latin typeface="微软雅黑" panose="020B0503020204020204" pitchFamily="34" charset="-122"/>
                <a:ea typeface="微软雅黑" panose="020B0503020204020204" pitchFamily="34" charset="-122"/>
              </a:rPr>
              <a:t>若存在可行解，</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必能输出最优解</a:t>
            </a:r>
          </a:p>
        </p:txBody>
      </p:sp>
    </p:spTree>
    <p:extLst>
      <p:ext uri="{BB962C8B-B14F-4D97-AF65-F5344CB8AC3E}">
        <p14:creationId xmlns:p14="http://schemas.microsoft.com/office/powerpoint/2010/main" val="94924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A*</a:t>
            </a:r>
            <a:r>
              <a:rPr lang="zh-CN" altLang="en-US" b="1" dirty="0" smtClean="0">
                <a:latin typeface="微软雅黑" pitchFamily="2" charset="-122"/>
                <a:ea typeface="微软雅黑" pitchFamily="2" charset="-122"/>
                <a:sym typeface="宋体" charset="-122"/>
              </a:rPr>
              <a:t>算法</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若有</a:t>
            </a:r>
            <a:r>
              <a:rPr lang="en-US" altLang="zh-CN" sz="2400" b="1" dirty="0">
                <a:solidFill>
                  <a:srgbClr val="E5D21B"/>
                </a:solidFill>
                <a:latin typeface="微软雅黑" panose="020B0503020204020204" pitchFamily="34" charset="-122"/>
                <a:ea typeface="微软雅黑" panose="020B0503020204020204" pitchFamily="34" charset="-122"/>
              </a:rPr>
              <a:t>f(n)=f*(n)</a:t>
            </a:r>
          </a:p>
          <a:p>
            <a:pPr lvl="1">
              <a:spcBef>
                <a:spcPts val="600"/>
              </a:spcBef>
            </a:pPr>
            <a:r>
              <a:rPr lang="zh-CN" altLang="en-US" sz="2000" b="1" dirty="0">
                <a:latin typeface="微软雅黑" panose="020B0503020204020204" pitchFamily="34" charset="-122"/>
                <a:ea typeface="微软雅黑" panose="020B0503020204020204" pitchFamily="34" charset="-122"/>
              </a:rPr>
              <a:t>不会扩展多余节点，直接找到最优解</a:t>
            </a:r>
          </a:p>
          <a:p>
            <a:pPr>
              <a:spcBef>
                <a:spcPts val="600"/>
              </a:spcBef>
            </a:pPr>
            <a:r>
              <a:rPr lang="zh-CN" altLang="en-US" sz="2400" b="1" dirty="0">
                <a:latin typeface="微软雅黑" panose="020B0503020204020204" pitchFamily="34" charset="-122"/>
                <a:ea typeface="微软雅黑" panose="020B0503020204020204" pitchFamily="34" charset="-122"/>
              </a:rPr>
              <a:t>启发信息越多，扩展的节点数越少</a:t>
            </a:r>
          </a:p>
          <a:p>
            <a:pPr>
              <a:spcBef>
                <a:spcPts val="600"/>
              </a:spcBef>
            </a:pPr>
            <a:r>
              <a:rPr lang="zh-CN" altLang="en-US" sz="2400" b="1" dirty="0">
                <a:latin typeface="微软雅黑" panose="020B0503020204020204" pitchFamily="34" charset="-122"/>
                <a:ea typeface="微软雅黑" panose="020B0503020204020204" pitchFamily="34" charset="-122"/>
              </a:rPr>
              <a:t>两个</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算法</a:t>
            </a:r>
            <a:r>
              <a:rPr lang="en-US" altLang="zh-CN" sz="2400" b="1" dirty="0">
                <a:solidFill>
                  <a:srgbClr val="406FDF"/>
                </a:solidFill>
                <a:latin typeface="微软雅黑" panose="020B0503020204020204" pitchFamily="34" charset="-122"/>
                <a:ea typeface="微软雅黑" panose="020B0503020204020204" pitchFamily="34" charset="-122"/>
              </a:rPr>
              <a:t>A1</a:t>
            </a:r>
            <a:r>
              <a:rPr lang="zh-CN" altLang="en-US" sz="2400" b="1" dirty="0">
                <a:latin typeface="微软雅黑" panose="020B0503020204020204" pitchFamily="34" charset="-122"/>
                <a:ea typeface="微软雅黑" panose="020B0503020204020204" pitchFamily="34" charset="-122"/>
              </a:rPr>
              <a:t>和</a:t>
            </a:r>
            <a:r>
              <a:rPr lang="en-US" altLang="zh-CN" sz="2400" b="1" dirty="0">
                <a:solidFill>
                  <a:srgbClr val="406FDF"/>
                </a:solidFill>
                <a:latin typeface="微软雅黑" panose="020B0503020204020204" pitchFamily="34" charset="-122"/>
                <a:ea typeface="微软雅黑" panose="020B0503020204020204" pitchFamily="34" charset="-122"/>
              </a:rPr>
              <a:t>A2</a:t>
            </a:r>
          </a:p>
          <a:p>
            <a:pPr lvl="1">
              <a:spcBef>
                <a:spcPts val="600"/>
              </a:spcBef>
            </a:pPr>
            <a:r>
              <a:rPr lang="zh-CN" altLang="en-US" sz="2000" b="1" dirty="0">
                <a:latin typeface="微软雅黑" panose="020B0503020204020204" pitchFamily="34" charset="-122"/>
                <a:ea typeface="微软雅黑" panose="020B0503020204020204" pitchFamily="34" charset="-122"/>
              </a:rPr>
              <a:t>若</a:t>
            </a:r>
            <a:r>
              <a:rPr lang="en-US" altLang="zh-CN" sz="2000" b="1" dirty="0">
                <a:solidFill>
                  <a:srgbClr val="406FDF"/>
                </a:solidFill>
                <a:latin typeface="微软雅黑" panose="020B0503020204020204" pitchFamily="34" charset="-122"/>
                <a:ea typeface="微软雅黑" panose="020B0503020204020204" pitchFamily="34" charset="-122"/>
              </a:rPr>
              <a:t>A2</a:t>
            </a:r>
            <a:r>
              <a:rPr lang="zh-CN" altLang="en-US" sz="2000" b="1" dirty="0">
                <a:latin typeface="微软雅黑" panose="020B0503020204020204" pitchFamily="34" charset="-122"/>
                <a:ea typeface="微软雅黑" panose="020B0503020204020204" pitchFamily="34" charset="-122"/>
              </a:rPr>
              <a:t>比</a:t>
            </a:r>
            <a:r>
              <a:rPr lang="en-US" altLang="zh-CN" sz="2000" b="1" dirty="0">
                <a:solidFill>
                  <a:srgbClr val="406FDF"/>
                </a:solidFill>
                <a:latin typeface="微软雅黑" panose="020B0503020204020204" pitchFamily="34" charset="-122"/>
                <a:ea typeface="微软雅黑" panose="020B0503020204020204" pitchFamily="34" charset="-122"/>
              </a:rPr>
              <a:t>A1</a:t>
            </a:r>
            <a:r>
              <a:rPr lang="zh-CN" altLang="en-US" sz="2000" b="1" dirty="0">
                <a:latin typeface="微软雅黑" panose="020B0503020204020204" pitchFamily="34" charset="-122"/>
                <a:ea typeface="微软雅黑" panose="020B0503020204020204" pitchFamily="34" charset="-122"/>
              </a:rPr>
              <a:t>有较多的启发信息（即对所有非目标节点均有</a:t>
            </a:r>
            <a:r>
              <a:rPr lang="en-US" altLang="zh-CN" sz="2000" b="1" dirty="0">
                <a:solidFill>
                  <a:srgbClr val="E5D21B"/>
                </a:solidFill>
                <a:latin typeface="微软雅黑" panose="020B0503020204020204" pitchFamily="34" charset="-122"/>
                <a:ea typeface="微软雅黑" panose="020B0503020204020204" pitchFamily="34" charset="-122"/>
              </a:rPr>
              <a:t>h2(n)&gt;h1(n)</a:t>
            </a:r>
            <a:r>
              <a:rPr lang="zh-CN" altLang="en-US" sz="2000" b="1" dirty="0">
                <a:latin typeface="微软雅黑" panose="020B0503020204020204" pitchFamily="34" charset="-122"/>
                <a:ea typeface="微软雅黑" panose="020B0503020204020204" pitchFamily="34" charset="-122"/>
              </a:rPr>
              <a:t>）</a:t>
            </a:r>
          </a:p>
          <a:p>
            <a:pPr lvl="1">
              <a:spcBef>
                <a:spcPts val="600"/>
              </a:spcBef>
            </a:pPr>
            <a:r>
              <a:rPr lang="zh-CN" altLang="en-US" sz="2000" b="1" dirty="0">
                <a:latin typeface="微软雅黑" panose="020B0503020204020204" pitchFamily="34" charset="-122"/>
                <a:ea typeface="微软雅黑" panose="020B0503020204020204" pitchFamily="34" charset="-122"/>
              </a:rPr>
              <a:t>则</a:t>
            </a:r>
            <a:r>
              <a:rPr lang="en-US" altLang="zh-CN" sz="2000" b="1" dirty="0">
                <a:solidFill>
                  <a:srgbClr val="406FDF"/>
                </a:solidFill>
                <a:latin typeface="微软雅黑" panose="020B0503020204020204" pitchFamily="34" charset="-122"/>
                <a:ea typeface="微软雅黑" panose="020B0503020204020204" pitchFamily="34" charset="-122"/>
              </a:rPr>
              <a:t>A2</a:t>
            </a:r>
            <a:r>
              <a:rPr lang="zh-CN" altLang="en-US" sz="2000" b="1" dirty="0">
                <a:latin typeface="微软雅黑" panose="020B0503020204020204" pitchFamily="34" charset="-122"/>
                <a:ea typeface="微软雅黑" panose="020B0503020204020204" pitchFamily="34" charset="-122"/>
              </a:rPr>
              <a:t>所扩展的每一个节点，也必定由</a:t>
            </a:r>
            <a:r>
              <a:rPr lang="en-US" altLang="zh-CN" sz="2000" b="1" dirty="0">
                <a:solidFill>
                  <a:srgbClr val="406FDF"/>
                </a:solidFill>
                <a:latin typeface="微软雅黑" panose="020B0503020204020204" pitchFamily="34" charset="-122"/>
                <a:ea typeface="微软雅黑" panose="020B0503020204020204" pitchFamily="34" charset="-122"/>
              </a:rPr>
              <a:t>A1</a:t>
            </a:r>
            <a:r>
              <a:rPr lang="zh-CN" altLang="en-US" sz="2000" b="1" dirty="0">
                <a:latin typeface="微软雅黑" panose="020B0503020204020204" pitchFamily="34" charset="-122"/>
                <a:ea typeface="微软雅黑" panose="020B0503020204020204" pitchFamily="34" charset="-122"/>
              </a:rPr>
              <a:t>所扩展，即</a:t>
            </a:r>
            <a:r>
              <a:rPr lang="en-US" altLang="zh-CN" sz="2000" b="1" dirty="0">
                <a:solidFill>
                  <a:srgbClr val="406FDF"/>
                </a:solidFill>
                <a:latin typeface="微软雅黑" panose="020B0503020204020204" pitchFamily="34" charset="-122"/>
                <a:ea typeface="微软雅黑" panose="020B0503020204020204" pitchFamily="34" charset="-122"/>
              </a:rPr>
              <a:t>A1</a:t>
            </a:r>
            <a:r>
              <a:rPr lang="zh-CN" altLang="en-US" sz="2000" b="1" dirty="0">
                <a:latin typeface="微软雅黑" panose="020B0503020204020204" pitchFamily="34" charset="-122"/>
                <a:ea typeface="微软雅黑" panose="020B0503020204020204" pitchFamily="34" charset="-122"/>
              </a:rPr>
              <a:t>扩展的节点至少和</a:t>
            </a:r>
            <a:r>
              <a:rPr lang="en-US" altLang="zh-CN" sz="2000" b="1" dirty="0">
                <a:solidFill>
                  <a:srgbClr val="406FDF"/>
                </a:solidFill>
                <a:latin typeface="微软雅黑" panose="020B0503020204020204" pitchFamily="34" charset="-122"/>
                <a:ea typeface="微软雅黑" panose="020B0503020204020204" pitchFamily="34" charset="-122"/>
              </a:rPr>
              <a:t>A2</a:t>
            </a:r>
            <a:r>
              <a:rPr lang="zh-CN" altLang="en-US" sz="2000" b="1" dirty="0">
                <a:latin typeface="微软雅黑" panose="020B0503020204020204" pitchFamily="34" charset="-122"/>
                <a:ea typeface="微软雅黑" panose="020B0503020204020204" pitchFamily="34" charset="-122"/>
              </a:rPr>
              <a:t>一样多</a:t>
            </a:r>
          </a:p>
        </p:txBody>
      </p:sp>
    </p:spTree>
    <p:extLst>
      <p:ext uri="{BB962C8B-B14F-4D97-AF65-F5344CB8AC3E}">
        <p14:creationId xmlns:p14="http://schemas.microsoft.com/office/powerpoint/2010/main" val="74391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K</a:t>
            </a:r>
            <a:r>
              <a:rPr lang="zh-CN" altLang="en-US" b="1" dirty="0" smtClean="0">
                <a:latin typeface="微软雅黑" pitchFamily="2" charset="-122"/>
                <a:ea typeface="微软雅黑" pitchFamily="2" charset="-122"/>
                <a:sym typeface="宋体" charset="-122"/>
              </a:rPr>
              <a:t>短路</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在有向</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无向有权无负环图中，求</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到</a:t>
            </a:r>
            <a:r>
              <a:rPr lang="en-US" altLang="zh-CN" sz="2400" b="1" dirty="0">
                <a:latin typeface="微软雅黑" panose="020B0503020204020204" pitchFamily="34" charset="-122"/>
                <a:ea typeface="微软雅黑" panose="020B0503020204020204" pitchFamily="34" charset="-122"/>
              </a:rPr>
              <a:t>t</a:t>
            </a:r>
            <a:r>
              <a:rPr lang="zh-CN" altLang="en-US" sz="2400" b="1" dirty="0" smtClean="0">
                <a:latin typeface="微软雅黑" panose="020B0503020204020204" pitchFamily="34" charset="-122"/>
                <a:ea typeface="微软雅黑" panose="020B0503020204020204" pitchFamily="34" charset="-122"/>
              </a:rPr>
              <a:t>的</a:t>
            </a:r>
            <a:r>
              <a:rPr lang="en-US" altLang="zh-CN" sz="2400" b="1" dirty="0" smtClean="0">
                <a:latin typeface="微软雅黑" panose="020B0503020204020204" pitchFamily="34" charset="-122"/>
                <a:ea typeface="微软雅黑" panose="020B0503020204020204" pitchFamily="34" charset="-122"/>
              </a:rPr>
              <a:t>K</a:t>
            </a:r>
            <a:r>
              <a:rPr lang="zh-CN" altLang="en-US" sz="2400" b="1" dirty="0" smtClean="0">
                <a:latin typeface="微软雅黑" panose="020B0503020204020204" pitchFamily="34" charset="-122"/>
                <a:ea typeface="微软雅黑" panose="020B0503020204020204" pitchFamily="34" charset="-122"/>
              </a:rPr>
              <a:t>短路</a:t>
            </a:r>
            <a:endParaRPr lang="zh-CN" altLang="en-US" sz="2400" b="1" dirty="0">
              <a:latin typeface="微软雅黑" panose="020B0503020204020204" pitchFamily="34" charset="-122"/>
              <a:ea typeface="微软雅黑" panose="020B0503020204020204" pitchFamily="34" charset="-122"/>
            </a:endParaRPr>
          </a:p>
          <a:p>
            <a:pPr>
              <a:spcBef>
                <a:spcPts val="600"/>
              </a:spcBef>
            </a:pPr>
            <a:r>
              <a:rPr lang="zh-CN" altLang="en-US" sz="2400" b="1" dirty="0">
                <a:latin typeface="微软雅黑" panose="020B0503020204020204" pitchFamily="34" charset="-122"/>
                <a:ea typeface="微软雅黑" panose="020B0503020204020204" pitchFamily="34" charset="-122"/>
              </a:rPr>
              <a:t>两条路不同，当且仅当访问节点序列不同</a:t>
            </a:r>
          </a:p>
          <a:p>
            <a:pPr>
              <a:spcBef>
                <a:spcPts val="600"/>
              </a:spcBef>
            </a:pPr>
            <a:r>
              <a:rPr lang="zh-CN" altLang="en-US" sz="2400" b="1" dirty="0">
                <a:latin typeface="微软雅黑" panose="020B0503020204020204" pitchFamily="34" charset="-122"/>
                <a:ea typeface="微软雅黑" panose="020B0503020204020204" pitchFamily="34" charset="-122"/>
              </a:rPr>
              <a:t>解法</a:t>
            </a:r>
          </a:p>
          <a:p>
            <a:pPr lvl="1">
              <a:spcBef>
                <a:spcPts val="600"/>
              </a:spcBef>
            </a:pPr>
            <a:r>
              <a:rPr lang="en-US" altLang="zh-CN" sz="2000" b="1" dirty="0">
                <a:latin typeface="微软雅黑" panose="020B0503020204020204" pitchFamily="34" charset="-122"/>
                <a:ea typeface="微软雅黑" panose="020B0503020204020204" pitchFamily="34" charset="-122"/>
              </a:rPr>
              <a:t>h(n)</a:t>
            </a:r>
            <a:r>
              <a:rPr lang="zh-CN" altLang="en-US" sz="2000" b="1" dirty="0">
                <a:latin typeface="微软雅黑" panose="020B0503020204020204" pitchFamily="34" charset="-122"/>
                <a:ea typeface="微软雅黑" panose="020B0503020204020204" pitchFamily="34" charset="-122"/>
              </a:rPr>
              <a:t>为</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到</a:t>
            </a:r>
            <a:r>
              <a:rPr lang="en-US" altLang="zh-CN" sz="2000" b="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的</a:t>
            </a:r>
            <a:r>
              <a:rPr lang="zh-CN" altLang="en-US" sz="2000" b="1" dirty="0">
                <a:solidFill>
                  <a:srgbClr val="E5D21B"/>
                </a:solidFill>
                <a:latin typeface="微软雅黑" panose="020B0503020204020204" pitchFamily="34" charset="-122"/>
                <a:ea typeface="微软雅黑" panose="020B0503020204020204" pitchFamily="34" charset="-122"/>
              </a:rPr>
              <a:t>最短路</a:t>
            </a:r>
          </a:p>
          <a:p>
            <a:pPr lvl="2">
              <a:spcBef>
                <a:spcPts val="600"/>
              </a:spcBef>
            </a:pPr>
            <a:r>
              <a:rPr lang="zh-CN" altLang="en-US" sz="1800" b="1" dirty="0">
                <a:latin typeface="微软雅黑" panose="020B0503020204020204" pitchFamily="34" charset="-122"/>
                <a:ea typeface="微软雅黑" panose="020B0503020204020204" pitchFamily="34" charset="-122"/>
              </a:rPr>
              <a:t>从</a:t>
            </a:r>
            <a:r>
              <a:rPr lang="en-US" altLang="zh-CN" sz="1800" b="1" dirty="0">
                <a:latin typeface="微软雅黑" panose="020B0503020204020204" pitchFamily="34" charset="-122"/>
                <a:ea typeface="微软雅黑" panose="020B0503020204020204" pitchFamily="34" charset="-122"/>
              </a:rPr>
              <a:t>t</a:t>
            </a:r>
            <a:r>
              <a:rPr lang="zh-CN" altLang="en-US" sz="1800" b="1" dirty="0">
                <a:latin typeface="微软雅黑" panose="020B0503020204020204" pitchFamily="34" charset="-122"/>
                <a:ea typeface="微软雅黑" panose="020B0503020204020204" pitchFamily="34" charset="-122"/>
              </a:rPr>
              <a:t>出发倒着做一遍最短路求</a:t>
            </a:r>
            <a:r>
              <a:rPr lang="en-US" altLang="zh-CN" sz="1800" b="1" dirty="0">
                <a:latin typeface="微软雅黑" panose="020B0503020204020204" pitchFamily="34" charset="-122"/>
                <a:ea typeface="微软雅黑" panose="020B0503020204020204" pitchFamily="34" charset="-122"/>
              </a:rPr>
              <a:t>h()</a:t>
            </a:r>
            <a:endParaRPr lang="en-US" altLang="zh-CN" sz="1600" b="1" dirty="0">
              <a:latin typeface="微软雅黑" panose="020B0503020204020204" pitchFamily="34" charset="-122"/>
              <a:ea typeface="微软雅黑" panose="020B0503020204020204" pitchFamily="34" charset="-122"/>
            </a:endParaRPr>
          </a:p>
          <a:p>
            <a:pPr lvl="1">
              <a:spcBef>
                <a:spcPts val="600"/>
              </a:spcBef>
            </a:pPr>
            <a:r>
              <a:rPr lang="zh-CN" altLang="en-US" sz="2000" b="1" dirty="0">
                <a:latin typeface="微软雅黑" panose="020B0503020204020204" pitchFamily="34" charset="-122"/>
                <a:ea typeface="微软雅黑" panose="020B0503020204020204" pitchFamily="34" charset="-122"/>
              </a:rPr>
              <a:t>第</a:t>
            </a:r>
            <a:r>
              <a:rPr lang="en-US" altLang="zh-CN" sz="2000" b="1" dirty="0" err="1">
                <a:latin typeface="微软雅黑" panose="020B0503020204020204" pitchFamily="34" charset="-122"/>
                <a:ea typeface="微软雅黑" panose="020B0503020204020204" pitchFamily="34" charset="-122"/>
              </a:rPr>
              <a:t>i</a:t>
            </a:r>
            <a:r>
              <a:rPr lang="zh-CN" altLang="en-US" sz="2000" b="1" dirty="0">
                <a:latin typeface="微软雅黑" panose="020B0503020204020204" pitchFamily="34" charset="-122"/>
                <a:ea typeface="微软雅黑" panose="020B0503020204020204" pitchFamily="34" charset="-122"/>
              </a:rPr>
              <a:t>次扩展目标节点</a:t>
            </a:r>
            <a:r>
              <a:rPr lang="en-US" altLang="zh-CN" sz="2000" b="1" dirty="0">
                <a:latin typeface="微软雅黑" panose="020B0503020204020204" pitchFamily="34" charset="-122"/>
                <a:ea typeface="微软雅黑" panose="020B0503020204020204" pitchFamily="34" charset="-122"/>
              </a:rPr>
              <a:t>t</a:t>
            </a:r>
            <a:r>
              <a:rPr lang="zh-CN" altLang="en-US" sz="2000" b="1" dirty="0">
                <a:latin typeface="微软雅黑" panose="020B0503020204020204" pitchFamily="34" charset="-122"/>
                <a:ea typeface="微软雅黑" panose="020B0503020204020204" pitchFamily="34" charset="-122"/>
              </a:rPr>
              <a:t>时即为</a:t>
            </a:r>
            <a:r>
              <a:rPr lang="en-US" altLang="zh-CN" sz="2000" b="1" dirty="0" err="1">
                <a:solidFill>
                  <a:srgbClr val="E5D21B"/>
                </a:solidFill>
                <a:latin typeface="微软雅黑" panose="020B0503020204020204" pitchFamily="34" charset="-122"/>
                <a:ea typeface="微软雅黑" panose="020B0503020204020204" pitchFamily="34" charset="-122"/>
              </a:rPr>
              <a:t>i</a:t>
            </a:r>
            <a:r>
              <a:rPr lang="zh-CN" altLang="en-US" sz="2000" b="1" dirty="0">
                <a:solidFill>
                  <a:srgbClr val="E5D21B"/>
                </a:solidFill>
                <a:latin typeface="微软雅黑" panose="020B0503020204020204" pitchFamily="34" charset="-122"/>
                <a:ea typeface="微软雅黑" panose="020B0503020204020204" pitchFamily="34" charset="-122"/>
              </a:rPr>
              <a:t>短路</a:t>
            </a:r>
          </a:p>
          <a:p>
            <a:pPr lvl="1">
              <a:spcBef>
                <a:spcPts val="600"/>
              </a:spcBef>
            </a:pPr>
            <a:r>
              <a:rPr lang="zh-CN" altLang="en-US" sz="2000" b="1" dirty="0">
                <a:latin typeface="微软雅黑" panose="020B0503020204020204" pitchFamily="34" charset="-122"/>
                <a:ea typeface="微软雅黑" panose="020B0503020204020204" pitchFamily="34" charset="-122"/>
              </a:rPr>
              <a:t>只需维护</a:t>
            </a:r>
            <a:r>
              <a:rPr lang="en-US" altLang="zh-CN" sz="2000" b="1"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值前</a:t>
            </a:r>
            <a:r>
              <a:rPr lang="en-US" altLang="zh-CN" sz="2000" b="1" dirty="0">
                <a:latin typeface="微软雅黑" panose="020B0503020204020204" pitchFamily="34" charset="-122"/>
                <a:ea typeface="微软雅黑" panose="020B0503020204020204" pitchFamily="34" charset="-122"/>
              </a:rPr>
              <a:t>k</a:t>
            </a:r>
            <a:r>
              <a:rPr lang="zh-CN" altLang="en-US" sz="2000" b="1" dirty="0">
                <a:latin typeface="微软雅黑" panose="020B0503020204020204" pitchFamily="34" charset="-122"/>
                <a:ea typeface="微软雅黑" panose="020B0503020204020204" pitchFamily="34" charset="-122"/>
              </a:rPr>
              <a:t>小的待扩展节点</a:t>
            </a:r>
          </a:p>
        </p:txBody>
      </p:sp>
    </p:spTree>
    <p:extLst>
      <p:ext uri="{BB962C8B-B14F-4D97-AF65-F5344CB8AC3E}">
        <p14:creationId xmlns:p14="http://schemas.microsoft.com/office/powerpoint/2010/main" val="35780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r>
              <a:rPr lang="zh-CN" altLang="en-US" sz="2400" b="1" dirty="0" smtClean="0">
                <a:latin typeface="微软雅黑" panose="020B0503020204020204" pitchFamily="34" charset="-122"/>
                <a:ea typeface="微软雅黑" panose="020B0503020204020204" pitchFamily="34" charset="-122"/>
              </a:rPr>
              <a:t>状态</a:t>
            </a:r>
            <a:r>
              <a:rPr lang="zh-CN" altLang="en-US" sz="2400" b="1" dirty="0">
                <a:latin typeface="微软雅黑" panose="020B0503020204020204" pitchFamily="34" charset="-122"/>
                <a:ea typeface="微软雅黑" panose="020B0503020204020204" pitchFamily="34" charset="-122"/>
              </a:rPr>
              <a:t>的</a:t>
            </a:r>
            <a:r>
              <a:rPr lang="zh-CN" altLang="en-US" sz="2400" b="1" dirty="0" smtClean="0">
                <a:latin typeface="微软雅黑" panose="020B0503020204020204" pitchFamily="34" charset="-122"/>
                <a:ea typeface="微软雅黑" panose="020B0503020204020204" pitchFamily="34" charset="-122"/>
              </a:rPr>
              <a:t>扩展顺序</a:t>
            </a:r>
            <a:endParaRPr lang="en-US" altLang="zh-CN" sz="2400" b="1" dirty="0" smtClean="0">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深度优先搜索</a:t>
            </a:r>
            <a:endParaRPr lang="en-US" altLang="zh-CN" sz="2000" b="1" dirty="0" smtClean="0">
              <a:latin typeface="微软雅黑" panose="020B0503020204020204" pitchFamily="34" charset="-122"/>
              <a:ea typeface="微软雅黑" panose="020B0503020204020204" pitchFamily="34" charset="-122"/>
            </a:endParaRPr>
          </a:p>
          <a:p>
            <a:pPr lvl="2"/>
            <a:r>
              <a:rPr lang="en-US" altLang="zh-CN" sz="1800" b="1" dirty="0" smtClean="0">
                <a:solidFill>
                  <a:srgbClr val="406FDF"/>
                </a:solidFill>
                <a:latin typeface="微软雅黑" panose="020B0503020204020204" pitchFamily="34" charset="-122"/>
                <a:ea typeface="微软雅黑" panose="020B0503020204020204" pitchFamily="34" charset="-122"/>
              </a:rPr>
              <a:t>DFS</a:t>
            </a:r>
            <a:r>
              <a:rPr lang="en-US" altLang="zh-CN" sz="1800" b="1" dirty="0" smtClean="0">
                <a:latin typeface="微软雅黑" panose="020B0503020204020204" pitchFamily="34" charset="-122"/>
                <a:ea typeface="微软雅黑" panose="020B0503020204020204" pitchFamily="34" charset="-122"/>
              </a:rPr>
              <a:t>(</a:t>
            </a:r>
            <a:r>
              <a:rPr lang="en-US" altLang="zh-CN" sz="1800" b="1" dirty="0" smtClean="0">
                <a:solidFill>
                  <a:srgbClr val="406FDF"/>
                </a:solidFill>
                <a:latin typeface="微软雅黑" panose="020B0503020204020204" pitchFamily="34" charset="-122"/>
                <a:ea typeface="微软雅黑" panose="020B0503020204020204" pitchFamily="34" charset="-122"/>
              </a:rPr>
              <a:t>D</a:t>
            </a:r>
            <a:r>
              <a:rPr lang="en-US" altLang="zh-CN" sz="1800" b="1" dirty="0" smtClean="0">
                <a:latin typeface="微软雅黑" panose="020B0503020204020204" pitchFamily="34" charset="-122"/>
                <a:ea typeface="微软雅黑" panose="020B0503020204020204" pitchFamily="34" charset="-122"/>
              </a:rPr>
              <a:t>epth-</a:t>
            </a:r>
            <a:r>
              <a:rPr lang="en-US" altLang="zh-CN" sz="1800" b="1" dirty="0" smtClean="0">
                <a:solidFill>
                  <a:srgbClr val="406FDF"/>
                </a:solidFill>
                <a:latin typeface="微软雅黑" panose="020B0503020204020204" pitchFamily="34" charset="-122"/>
                <a:ea typeface="微软雅黑" panose="020B0503020204020204" pitchFamily="34" charset="-122"/>
              </a:rPr>
              <a:t>F</a:t>
            </a:r>
            <a:r>
              <a:rPr lang="en-US" altLang="zh-CN" sz="1800" b="1" dirty="0" smtClean="0">
                <a:latin typeface="微软雅黑" panose="020B0503020204020204" pitchFamily="34" charset="-122"/>
                <a:ea typeface="微软雅黑" panose="020B0503020204020204" pitchFamily="34" charset="-122"/>
              </a:rPr>
              <a:t>irst </a:t>
            </a:r>
            <a:r>
              <a:rPr lang="en-US" altLang="zh-CN" sz="1800" b="1" dirty="0" smtClean="0">
                <a:solidFill>
                  <a:srgbClr val="406FDF"/>
                </a:solidFill>
                <a:latin typeface="微软雅黑" panose="020B0503020204020204" pitchFamily="34" charset="-122"/>
                <a:ea typeface="微软雅黑" panose="020B0503020204020204" pitchFamily="34" charset="-122"/>
              </a:rPr>
              <a:t>S</a:t>
            </a:r>
            <a:r>
              <a:rPr lang="en-US" altLang="zh-CN" sz="1800" b="1" dirty="0" smtClean="0">
                <a:latin typeface="微软雅黑" panose="020B0503020204020204" pitchFamily="34" charset="-122"/>
                <a:ea typeface="微软雅黑" panose="020B0503020204020204" pitchFamily="34" charset="-122"/>
              </a:rPr>
              <a:t>earch)</a:t>
            </a:r>
          </a:p>
          <a:p>
            <a:pPr lvl="2"/>
            <a:r>
              <a:rPr lang="zh-CN" altLang="en-US" sz="1800" b="1" dirty="0" smtClean="0">
                <a:latin typeface="微软雅黑" panose="020B0503020204020204" pitchFamily="34" charset="-122"/>
                <a:ea typeface="微软雅黑" panose="020B0503020204020204" pitchFamily="34" charset="-122"/>
              </a:rPr>
              <a:t>优先扩展新状态</a:t>
            </a:r>
            <a:endParaRPr lang="en-US" altLang="zh-CN" sz="1800" b="1" dirty="0" smtClean="0">
              <a:latin typeface="微软雅黑" panose="020B0503020204020204" pitchFamily="34" charset="-122"/>
              <a:ea typeface="微软雅黑" panose="020B0503020204020204" pitchFamily="34" charset="-122"/>
            </a:endParaRPr>
          </a:p>
          <a:p>
            <a:pPr lvl="2"/>
            <a:r>
              <a:rPr lang="zh-CN" altLang="en-US" sz="1800" b="1" dirty="0" smtClean="0">
                <a:latin typeface="微软雅黑" panose="020B0503020204020204" pitchFamily="34" charset="-122"/>
                <a:ea typeface="微软雅黑" panose="020B0503020204020204" pitchFamily="34" charset="-122"/>
              </a:rPr>
              <a:t>递归</a:t>
            </a:r>
            <a:r>
              <a:rPr lang="en-US" altLang="zh-CN" sz="1800" b="1" dirty="0" smtClean="0">
                <a:latin typeface="微软雅黑" panose="020B0503020204020204" pitchFamily="34" charset="-122"/>
                <a:ea typeface="微软雅黑" panose="020B0503020204020204" pitchFamily="34" charset="-122"/>
              </a:rPr>
              <a:t>/</a:t>
            </a:r>
            <a:r>
              <a:rPr lang="zh-CN" altLang="en-US" sz="1800" b="1" dirty="0" smtClean="0">
                <a:latin typeface="微软雅黑" panose="020B0503020204020204" pitchFamily="34" charset="-122"/>
                <a:ea typeface="微软雅黑" panose="020B0503020204020204" pitchFamily="34" charset="-122"/>
              </a:rPr>
              <a:t>回溯</a:t>
            </a:r>
            <a:r>
              <a:rPr lang="en-US" altLang="zh-CN" sz="1800" b="1" dirty="0" smtClean="0">
                <a:latin typeface="微软雅黑" panose="020B0503020204020204" pitchFamily="34" charset="-122"/>
                <a:ea typeface="微软雅黑" panose="020B0503020204020204" pitchFamily="34" charset="-122"/>
              </a:rPr>
              <a:t>/</a:t>
            </a:r>
            <a:r>
              <a:rPr lang="zh-CN" altLang="en-US" sz="1800" b="1" dirty="0" smtClean="0">
                <a:latin typeface="微软雅黑" panose="020B0503020204020204" pitchFamily="34" charset="-122"/>
                <a:ea typeface="微软雅黑" panose="020B0503020204020204" pitchFamily="34" charset="-122"/>
              </a:rPr>
              <a:t>人工栈</a:t>
            </a:r>
            <a:endParaRPr lang="en-US" altLang="zh-CN" sz="1800" b="1" dirty="0" smtClean="0">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宽度优先搜索</a:t>
            </a:r>
            <a:endParaRPr lang="en-US" altLang="zh-CN" sz="2000" b="1" dirty="0" smtClean="0">
              <a:latin typeface="微软雅黑" panose="020B0503020204020204" pitchFamily="34" charset="-122"/>
              <a:ea typeface="微软雅黑" panose="020B0503020204020204" pitchFamily="34" charset="-122"/>
            </a:endParaRPr>
          </a:p>
          <a:p>
            <a:pPr lvl="2"/>
            <a:r>
              <a:rPr lang="en-US" altLang="zh-CN" sz="1800" b="1" dirty="0" smtClean="0">
                <a:solidFill>
                  <a:srgbClr val="406FDF"/>
                </a:solidFill>
                <a:latin typeface="微软雅黑" panose="020B0503020204020204" pitchFamily="34" charset="-122"/>
                <a:ea typeface="微软雅黑" panose="020B0503020204020204" pitchFamily="34" charset="-122"/>
              </a:rPr>
              <a:t>BFS</a:t>
            </a:r>
            <a:r>
              <a:rPr lang="en-US" altLang="zh-CN" sz="1800" b="1" dirty="0" smtClean="0">
                <a:latin typeface="微软雅黑" panose="020B0503020204020204" pitchFamily="34" charset="-122"/>
                <a:ea typeface="微软雅黑" panose="020B0503020204020204" pitchFamily="34" charset="-122"/>
              </a:rPr>
              <a:t>(</a:t>
            </a:r>
            <a:r>
              <a:rPr lang="en-US" altLang="zh-CN" sz="1800" b="1" dirty="0" smtClean="0">
                <a:solidFill>
                  <a:srgbClr val="406FDF"/>
                </a:solidFill>
                <a:latin typeface="微软雅黑" panose="020B0503020204020204" pitchFamily="34" charset="-122"/>
                <a:ea typeface="微软雅黑" panose="020B0503020204020204" pitchFamily="34" charset="-122"/>
              </a:rPr>
              <a:t>B</a:t>
            </a:r>
            <a:r>
              <a:rPr lang="en-US" altLang="zh-CN" sz="1800" b="1" dirty="0" smtClean="0">
                <a:latin typeface="微软雅黑" panose="020B0503020204020204" pitchFamily="34" charset="-122"/>
                <a:ea typeface="微软雅黑" panose="020B0503020204020204" pitchFamily="34" charset="-122"/>
              </a:rPr>
              <a:t>readth-</a:t>
            </a:r>
            <a:r>
              <a:rPr lang="en-US" altLang="zh-CN" sz="1800" b="1" dirty="0" smtClean="0">
                <a:solidFill>
                  <a:srgbClr val="406FDF"/>
                </a:solidFill>
                <a:latin typeface="微软雅黑" panose="020B0503020204020204" pitchFamily="34" charset="-122"/>
                <a:ea typeface="微软雅黑" panose="020B0503020204020204" pitchFamily="34" charset="-122"/>
              </a:rPr>
              <a:t>F</a:t>
            </a:r>
            <a:r>
              <a:rPr lang="en-US" altLang="zh-CN" sz="1800" b="1" dirty="0" smtClean="0">
                <a:latin typeface="微软雅黑" panose="020B0503020204020204" pitchFamily="34" charset="-122"/>
                <a:ea typeface="微软雅黑" panose="020B0503020204020204" pitchFamily="34" charset="-122"/>
              </a:rPr>
              <a:t>irst </a:t>
            </a:r>
            <a:r>
              <a:rPr lang="en-US" altLang="zh-CN" sz="1800" b="1" dirty="0" smtClean="0">
                <a:solidFill>
                  <a:srgbClr val="406FDF"/>
                </a:solidFill>
                <a:latin typeface="微软雅黑" panose="020B0503020204020204" pitchFamily="34" charset="-122"/>
                <a:ea typeface="微软雅黑" panose="020B0503020204020204" pitchFamily="34" charset="-122"/>
              </a:rPr>
              <a:t>S</a:t>
            </a:r>
            <a:r>
              <a:rPr lang="en-US" altLang="zh-CN" sz="1800" b="1" dirty="0" smtClean="0">
                <a:latin typeface="微软雅黑" panose="020B0503020204020204" pitchFamily="34" charset="-122"/>
                <a:ea typeface="微软雅黑" panose="020B0503020204020204" pitchFamily="34" charset="-122"/>
              </a:rPr>
              <a:t>earch</a:t>
            </a:r>
            <a:r>
              <a:rPr lang="zh-CN" altLang="en-US" sz="1800" b="1" dirty="0" smtClean="0">
                <a:latin typeface="微软雅黑" panose="020B0503020204020204" pitchFamily="34" charset="-122"/>
                <a:ea typeface="微软雅黑" panose="020B0503020204020204" pitchFamily="34" charset="-122"/>
              </a:rPr>
              <a:t>）</a:t>
            </a:r>
            <a:endParaRPr lang="en-US" altLang="zh-CN" sz="1800" b="1" dirty="0" smtClean="0">
              <a:latin typeface="微软雅黑" panose="020B0503020204020204" pitchFamily="34" charset="-122"/>
              <a:ea typeface="微软雅黑" panose="020B0503020204020204" pitchFamily="34" charset="-122"/>
            </a:endParaRPr>
          </a:p>
          <a:p>
            <a:pPr lvl="2"/>
            <a:r>
              <a:rPr lang="zh-CN" altLang="en-US" sz="1800" b="1" dirty="0" smtClean="0">
                <a:latin typeface="微软雅黑" panose="020B0503020204020204" pitchFamily="34" charset="-122"/>
                <a:ea typeface="微软雅黑" panose="020B0503020204020204" pitchFamily="34" charset="-122"/>
              </a:rPr>
              <a:t>依状态的产生顺序扩展</a:t>
            </a:r>
            <a:endParaRPr lang="en-US" altLang="zh-CN" sz="1800" b="1" dirty="0" smtClean="0">
              <a:latin typeface="微软雅黑" panose="020B0503020204020204" pitchFamily="34" charset="-122"/>
              <a:ea typeface="微软雅黑" panose="020B0503020204020204" pitchFamily="34" charset="-122"/>
            </a:endParaRPr>
          </a:p>
          <a:p>
            <a:pPr lvl="2"/>
            <a:r>
              <a:rPr lang="zh-CN" altLang="en-US" sz="1800" b="1" dirty="0">
                <a:latin typeface="微软雅黑" panose="020B0503020204020204" pitchFamily="34" charset="-122"/>
                <a:ea typeface="微软雅黑" panose="020B0503020204020204" pitchFamily="34" charset="-122"/>
              </a:rPr>
              <a:t>队列</a:t>
            </a:r>
            <a:endParaRPr lang="en-US" altLang="zh-CN" sz="18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117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传教士和野人</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个传教士和</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个野人准备渡河，河岸有一条船，每次至多可供</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人乘渡</a:t>
            </a:r>
          </a:p>
          <a:p>
            <a:pPr>
              <a:spcBef>
                <a:spcPts val="600"/>
              </a:spcBef>
            </a:pPr>
            <a:r>
              <a:rPr lang="zh-CN" altLang="en-US" sz="2400" b="1" dirty="0">
                <a:latin typeface="微软雅黑" panose="020B0503020204020204" pitchFamily="34" charset="-122"/>
                <a:ea typeface="微软雅黑" panose="020B0503020204020204" pitchFamily="34" charset="-122"/>
              </a:rPr>
              <a:t>为了安全起见，任何时刻在河的两岸以及船上的野人数目总是不超过传教士的数目（但允许在河的某一岸只有野人而没有传教士）</a:t>
            </a:r>
          </a:p>
          <a:p>
            <a:pPr>
              <a:spcBef>
                <a:spcPts val="600"/>
              </a:spcBef>
            </a:pPr>
            <a:r>
              <a:rPr lang="zh-CN" altLang="en-US" sz="2400" b="1" dirty="0">
                <a:latin typeface="微软雅黑" panose="020B0503020204020204" pitchFamily="34" charset="-122"/>
                <a:ea typeface="微软雅黑" panose="020B0503020204020204" pitchFamily="34" charset="-122"/>
              </a:rPr>
              <a:t>求最少摆渡次数</a:t>
            </a:r>
          </a:p>
        </p:txBody>
      </p:sp>
    </p:spTree>
    <p:extLst>
      <p:ext uri="{BB962C8B-B14F-4D97-AF65-F5344CB8AC3E}">
        <p14:creationId xmlns:p14="http://schemas.microsoft.com/office/powerpoint/2010/main" val="243406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传教士和野人</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设还未过岸的传教士</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人，野人</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人。若船在彼岸</a:t>
                </a:r>
                <a:r>
                  <a:rPr lang="en-US" altLang="zh-CN" sz="2400" b="1" dirty="0">
                    <a:latin typeface="微软雅黑" panose="020B0503020204020204" pitchFamily="34" charset="-122"/>
                    <a:ea typeface="微软雅黑" panose="020B0503020204020204" pitchFamily="34" charset="-122"/>
                  </a:rPr>
                  <a:t>B=0</a:t>
                </a:r>
                <a:r>
                  <a:rPr lang="zh-CN" altLang="en-US" sz="2400" b="1" dirty="0">
                    <a:latin typeface="微软雅黑" panose="020B0503020204020204" pitchFamily="34" charset="-122"/>
                    <a:ea typeface="微软雅黑" panose="020B0503020204020204" pitchFamily="34" charset="-122"/>
                  </a:rPr>
                  <a:t>，反之为</a:t>
                </a:r>
                <a:r>
                  <a:rPr lang="en-US" altLang="zh-CN" sz="2400" b="1" dirty="0">
                    <a:latin typeface="微软雅黑" panose="020B0503020204020204" pitchFamily="34" charset="-122"/>
                    <a:ea typeface="微软雅黑" panose="020B0503020204020204" pitchFamily="34" charset="-122"/>
                  </a:rPr>
                  <a:t>1</a:t>
                </a:r>
              </a:p>
              <a:p>
                <a:pPr>
                  <a:spcBef>
                    <a:spcPts val="600"/>
                  </a:spcBef>
                </a:pPr>
                <a:r>
                  <a:rPr lang="en-US" altLang="zh-CN" sz="2400" b="1" dirty="0">
                    <a:solidFill>
                      <a:srgbClr val="E5D21B"/>
                    </a:solidFill>
                    <a:latin typeface="微软雅黑" panose="020B0503020204020204" pitchFamily="34" charset="-122"/>
                    <a:ea typeface="微软雅黑" panose="020B0503020204020204" pitchFamily="34" charset="-122"/>
                  </a:rPr>
                  <a:t>h(n</a:t>
                </a:r>
                <a:r>
                  <a:rPr lang="en-US" altLang="zh-CN" sz="2400" b="1" dirty="0" smtClean="0">
                    <a:solidFill>
                      <a:srgbClr val="E5D21B"/>
                    </a:solidFill>
                    <a:latin typeface="微软雅黑" panose="020B0503020204020204" pitchFamily="34" charset="-122"/>
                    <a:ea typeface="微软雅黑" panose="020B0503020204020204" pitchFamily="34" charset="-122"/>
                  </a:rPr>
                  <a:t>)=</a:t>
                </a:r>
                <a14:m>
                  <m:oMath xmlns:m="http://schemas.openxmlformats.org/officeDocument/2006/math">
                    <m:d>
                      <m:dPr>
                        <m:begChr m:val="⌈"/>
                        <m:endChr m:val="⌉"/>
                        <m:ctrlPr>
                          <a:rPr lang="en-US" altLang="zh-CN" sz="2400" b="1" i="1" smtClean="0">
                            <a:solidFill>
                              <a:srgbClr val="E5D21B"/>
                            </a:solidFill>
                            <a:latin typeface="Cambria Math" panose="02040503050406030204" pitchFamily="18" charset="0"/>
                            <a:ea typeface="微软雅黑" panose="020B0503020204020204" pitchFamily="34" charset="-122"/>
                          </a:rPr>
                        </m:ctrlPr>
                      </m:dPr>
                      <m:e>
                        <m:f>
                          <m:fPr>
                            <m:ctrlPr>
                              <a:rPr lang="en-US" altLang="zh-CN" sz="2400" b="1" i="1" smtClean="0">
                                <a:solidFill>
                                  <a:srgbClr val="E5D21B"/>
                                </a:solidFill>
                                <a:latin typeface="Cambria Math" panose="02040503050406030204" pitchFamily="18" charset="0"/>
                                <a:ea typeface="微软雅黑" panose="020B0503020204020204" pitchFamily="34" charset="-122"/>
                              </a:rPr>
                            </m:ctrlPr>
                          </m:fPr>
                          <m:num>
                            <m:r>
                              <a:rPr lang="en-US" altLang="zh-CN" sz="2400" b="1" i="1">
                                <a:solidFill>
                                  <a:srgbClr val="E5D21B"/>
                                </a:solidFill>
                                <a:latin typeface="Cambria Math" panose="02040503050406030204" pitchFamily="18" charset="0"/>
                                <a:ea typeface="微软雅黑" panose="020B0503020204020204" pitchFamily="34" charset="-122"/>
                              </a:rPr>
                              <m:t>𝑴</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𝑪</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𝑲</m:t>
                            </m:r>
                          </m:num>
                          <m:den>
                            <m:r>
                              <a:rPr lang="en-US" altLang="zh-CN" sz="2400" b="1" i="1" smtClean="0">
                                <a:solidFill>
                                  <a:srgbClr val="E5D21B"/>
                                </a:solidFill>
                                <a:latin typeface="Cambria Math" panose="02040503050406030204" pitchFamily="18" charset="0"/>
                                <a:ea typeface="微软雅黑" panose="020B0503020204020204" pitchFamily="34" charset="-122"/>
                              </a:rPr>
                              <m:t>𝑲</m:t>
                            </m:r>
                            <m:r>
                              <a:rPr lang="en-US" altLang="zh-CN" sz="2400" b="1" i="1" smtClean="0">
                                <a:solidFill>
                                  <a:srgbClr val="E5D21B"/>
                                </a:solidFill>
                                <a:latin typeface="Cambria Math" panose="02040503050406030204" pitchFamily="18" charset="0"/>
                                <a:ea typeface="微软雅黑" panose="020B0503020204020204" pitchFamily="34" charset="-122"/>
                              </a:rPr>
                              <m:t>−</m:t>
                            </m:r>
                            <m:r>
                              <a:rPr lang="en-US" altLang="zh-CN" sz="2400" b="1" i="1" smtClean="0">
                                <a:solidFill>
                                  <a:srgbClr val="E5D21B"/>
                                </a:solidFill>
                                <a:latin typeface="Cambria Math" panose="02040503050406030204" pitchFamily="18" charset="0"/>
                                <a:ea typeface="微软雅黑" panose="020B0503020204020204" pitchFamily="34" charset="-122"/>
                              </a:rPr>
                              <m:t>𝟏</m:t>
                            </m:r>
                          </m:den>
                        </m:f>
                      </m:e>
                    </m:d>
                    <m:r>
                      <a:rPr lang="en-US" altLang="zh-CN" sz="2400" b="1" i="1" smtClean="0">
                        <a:solidFill>
                          <a:srgbClr val="E5D21B"/>
                        </a:solidFill>
                        <a:latin typeface="Cambria Math" panose="02040503050406030204" pitchFamily="18" charset="0"/>
                        <a:ea typeface="微软雅黑" panose="020B0503020204020204" pitchFamily="34" charset="-122"/>
                      </a:rPr>
                      <m:t>∗</m:t>
                    </m:r>
                    <m:r>
                      <a:rPr lang="en-US" altLang="zh-CN" sz="2400" b="1" i="1" smtClean="0">
                        <a:solidFill>
                          <a:srgbClr val="E5D21B"/>
                        </a:solidFill>
                        <a:latin typeface="Cambria Math" panose="02040503050406030204" pitchFamily="18" charset="0"/>
                        <a:ea typeface="微软雅黑" panose="020B0503020204020204" pitchFamily="34" charset="-122"/>
                      </a:rPr>
                      <m:t>𝟐</m:t>
                    </m:r>
                    <m:r>
                      <a:rPr lang="en-US" altLang="zh-CN" sz="2400" b="1" i="1" smtClean="0">
                        <a:solidFill>
                          <a:srgbClr val="E5D21B"/>
                        </a:solidFill>
                        <a:latin typeface="Cambria Math" panose="02040503050406030204" pitchFamily="18" charset="0"/>
                        <a:ea typeface="微软雅黑" panose="020B0503020204020204" pitchFamily="34" charset="-122"/>
                      </a:rPr>
                      <m:t>+</m:t>
                    </m:r>
                    <m:r>
                      <a:rPr lang="en-US" altLang="zh-CN" sz="2400" b="1" i="1" smtClean="0">
                        <a:solidFill>
                          <a:srgbClr val="E5D21B"/>
                        </a:solidFill>
                        <a:latin typeface="Cambria Math" panose="02040503050406030204" pitchFamily="18" charset="0"/>
                        <a:ea typeface="微软雅黑" panose="020B0503020204020204" pitchFamily="34" charset="-122"/>
                      </a:rPr>
                      <m:t>𝟏</m:t>
                    </m:r>
                  </m:oMath>
                </a14:m>
                <a:endParaRPr lang="en-US" altLang="zh-CN" sz="24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无视安全问题</a:t>
                </a:r>
              </a:p>
              <a:p>
                <a:pPr lvl="1">
                  <a:spcBef>
                    <a:spcPts val="600"/>
                  </a:spcBef>
                </a:pPr>
                <a:r>
                  <a:rPr lang="zh-CN" altLang="en-US" sz="2000" b="1" dirty="0" smtClean="0">
                    <a:latin typeface="微软雅黑" panose="020B0503020204020204" pitchFamily="34" charset="-122"/>
                    <a:ea typeface="微软雅黑" panose="020B0503020204020204" pitchFamily="34" charset="-122"/>
                  </a:rPr>
                  <a:t>满足</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条件</a:t>
                </a:r>
              </a:p>
              <a:p>
                <a:pPr>
                  <a:spcBef>
                    <a:spcPts val="600"/>
                  </a:spcBef>
                </a:pPr>
                <a:r>
                  <a:rPr lang="en-US" altLang="zh-CN" sz="2400" b="1" dirty="0">
                    <a:solidFill>
                      <a:srgbClr val="E5D21B"/>
                    </a:solidFill>
                    <a:latin typeface="微软雅黑" panose="020B0503020204020204" pitchFamily="34" charset="-122"/>
                    <a:ea typeface="微软雅黑" panose="020B0503020204020204" pitchFamily="34" charset="-122"/>
                  </a:rPr>
                  <a:t>h(n)=</a:t>
                </a:r>
                <a14:m>
                  <m:oMath xmlns:m="http://schemas.openxmlformats.org/officeDocument/2006/math">
                    <m:d>
                      <m:dPr>
                        <m:begChr m:val="⌈"/>
                        <m:endChr m:val="⌉"/>
                        <m:ctrlPr>
                          <a:rPr lang="en-US" altLang="zh-CN" sz="2400" b="1" i="1">
                            <a:solidFill>
                              <a:srgbClr val="E5D21B"/>
                            </a:solidFill>
                            <a:latin typeface="Cambria Math" panose="02040503050406030204" pitchFamily="18" charset="0"/>
                            <a:ea typeface="微软雅黑" panose="020B0503020204020204" pitchFamily="34" charset="-122"/>
                          </a:rPr>
                        </m:ctrlPr>
                      </m:dPr>
                      <m:e>
                        <m:f>
                          <m:fPr>
                            <m:ctrlPr>
                              <a:rPr lang="en-US" altLang="zh-CN" sz="2400" b="1" i="1">
                                <a:solidFill>
                                  <a:srgbClr val="E5D21B"/>
                                </a:solidFill>
                                <a:latin typeface="Cambria Math" panose="02040503050406030204" pitchFamily="18" charset="0"/>
                                <a:ea typeface="微软雅黑" panose="020B0503020204020204" pitchFamily="34" charset="-122"/>
                              </a:rPr>
                            </m:ctrlPr>
                          </m:fPr>
                          <m:num>
                            <m:r>
                              <a:rPr lang="en-US" altLang="zh-CN" sz="2400" b="1" i="1">
                                <a:solidFill>
                                  <a:srgbClr val="E5D21B"/>
                                </a:solidFill>
                                <a:latin typeface="Cambria Math" panose="02040503050406030204" pitchFamily="18" charset="0"/>
                                <a:ea typeface="微软雅黑" panose="020B0503020204020204" pitchFamily="34" charset="-122"/>
                              </a:rPr>
                              <m:t>𝑴</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smtClean="0">
                                <a:solidFill>
                                  <a:srgbClr val="E5D21B"/>
                                </a:solidFill>
                                <a:latin typeface="Cambria Math" panose="02040503050406030204" pitchFamily="18" charset="0"/>
                                <a:ea typeface="微软雅黑" panose="020B0503020204020204" pitchFamily="34" charset="-122"/>
                              </a:rPr>
                              <m:t>𝟐</m:t>
                            </m:r>
                            <m:r>
                              <a:rPr lang="en-US" altLang="zh-CN" sz="2400" b="1" i="1">
                                <a:solidFill>
                                  <a:srgbClr val="E5D21B"/>
                                </a:solidFill>
                                <a:latin typeface="Cambria Math" panose="02040503050406030204" pitchFamily="18" charset="0"/>
                                <a:ea typeface="微软雅黑" panose="020B0503020204020204" pitchFamily="34" charset="-122"/>
                              </a:rPr>
                              <m:t>𝑪</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𝑲</m:t>
                            </m:r>
                          </m:num>
                          <m:den>
                            <m:r>
                              <a:rPr lang="en-US" altLang="zh-CN" sz="2400" b="1" i="1">
                                <a:solidFill>
                                  <a:srgbClr val="E5D21B"/>
                                </a:solidFill>
                                <a:latin typeface="Cambria Math" panose="02040503050406030204" pitchFamily="18" charset="0"/>
                                <a:ea typeface="微软雅黑" panose="020B0503020204020204" pitchFamily="34" charset="-122"/>
                              </a:rPr>
                              <m:t>𝑲</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𝟏</m:t>
                            </m:r>
                          </m:den>
                        </m:f>
                      </m:e>
                    </m:d>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𝟐</m:t>
                    </m:r>
                    <m:r>
                      <a:rPr lang="en-US" altLang="zh-CN" sz="2400" b="1" i="1">
                        <a:solidFill>
                          <a:srgbClr val="E5D21B"/>
                        </a:solidFill>
                        <a:latin typeface="Cambria Math" panose="02040503050406030204" pitchFamily="18" charset="0"/>
                        <a:ea typeface="微软雅黑" panose="020B0503020204020204" pitchFamily="34" charset="-122"/>
                      </a:rPr>
                      <m:t>+</m:t>
                    </m:r>
                    <m:r>
                      <a:rPr lang="en-US" altLang="zh-CN" sz="2400" b="1" i="1">
                        <a:solidFill>
                          <a:srgbClr val="E5D21B"/>
                        </a:solidFill>
                        <a:latin typeface="Cambria Math" panose="02040503050406030204" pitchFamily="18" charset="0"/>
                        <a:ea typeface="微软雅黑" panose="020B0503020204020204" pitchFamily="34" charset="-122"/>
                      </a:rPr>
                      <m:t>𝟏</m:t>
                    </m:r>
                  </m:oMath>
                </a14:m>
                <a:endParaRPr lang="en-US" altLang="zh-CN" sz="2400" b="1" dirty="0">
                  <a:solidFill>
                    <a:srgbClr val="E5D21B"/>
                  </a:solidFill>
                  <a:latin typeface="微软雅黑" panose="020B0503020204020204" pitchFamily="34" charset="-122"/>
                  <a:ea typeface="微软雅黑" panose="020B0503020204020204" pitchFamily="34" charset="-122"/>
                </a:endParaRPr>
              </a:p>
              <a:p>
                <a:pPr lvl="1">
                  <a:spcBef>
                    <a:spcPts val="600"/>
                  </a:spcBef>
                </a:pPr>
                <a:r>
                  <a:rPr lang="zh-CN" altLang="en-US" sz="2000" b="1" dirty="0">
                    <a:latin typeface="微软雅黑" panose="020B0503020204020204" pitchFamily="34" charset="-122"/>
                    <a:ea typeface="微软雅黑" panose="020B0503020204020204" pitchFamily="34" charset="-122"/>
                  </a:rPr>
                  <a:t>野人比较麻烦，更好地利用了安全问题条件</a:t>
                </a:r>
              </a:p>
              <a:p>
                <a:pPr lvl="1">
                  <a:spcBef>
                    <a:spcPts val="600"/>
                  </a:spcBef>
                </a:pPr>
                <a:r>
                  <a:rPr lang="zh-CN" altLang="en-US" sz="2000" b="1" dirty="0">
                    <a:latin typeface="微软雅黑" panose="020B0503020204020204" pitchFamily="34" charset="-122"/>
                    <a:ea typeface="微软雅黑" panose="020B0503020204020204" pitchFamily="34" charset="-122"/>
                  </a:rPr>
                  <a:t>但不满足</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条件，需要重复扩展节点</a:t>
                </a:r>
              </a:p>
              <a:p>
                <a:pPr lvl="1">
                  <a:spcBef>
                    <a:spcPts val="600"/>
                  </a:spcBef>
                </a:pPr>
                <a:r>
                  <a:rPr lang="zh-CN" altLang="en-US" sz="2000" b="1" dirty="0">
                    <a:latin typeface="微软雅黑" panose="020B0503020204020204" pitchFamily="34" charset="-122"/>
                    <a:ea typeface="微软雅黑" panose="020B0503020204020204" pitchFamily="34" charset="-122"/>
                  </a:rPr>
                  <a:t>权重是经验值</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967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启发式搜索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常用方法</a:t>
            </a:r>
          </a:p>
          <a:p>
            <a:pPr lvl="1">
              <a:spcBef>
                <a:spcPts val="600"/>
              </a:spcBef>
            </a:pPr>
            <a:r>
              <a:rPr lang="zh-CN" altLang="en-US" sz="2000" b="1" dirty="0">
                <a:latin typeface="微软雅黑" panose="020B0503020204020204" pitchFamily="34" charset="-122"/>
                <a:ea typeface="微软雅黑" panose="020B0503020204020204" pitchFamily="34" charset="-122"/>
              </a:rPr>
              <a:t>优先搜索</a:t>
            </a:r>
            <a:r>
              <a:rPr lang="zh-CN" altLang="en-US" sz="2000" b="1" dirty="0">
                <a:solidFill>
                  <a:srgbClr val="406FDF"/>
                </a:solidFill>
                <a:latin typeface="微软雅黑" panose="020B0503020204020204" pitchFamily="34" charset="-122"/>
                <a:ea typeface="微软雅黑" panose="020B0503020204020204" pitchFamily="34" charset="-122"/>
              </a:rPr>
              <a:t>分支少、限制多</a:t>
            </a:r>
            <a:r>
              <a:rPr lang="zh-CN" altLang="en-US" sz="2000" b="1" dirty="0">
                <a:latin typeface="微软雅黑" panose="020B0503020204020204" pitchFamily="34" charset="-122"/>
                <a:ea typeface="微软雅黑" panose="020B0503020204020204" pitchFamily="34" charset="-122"/>
              </a:rPr>
              <a:t>的</a:t>
            </a:r>
          </a:p>
          <a:p>
            <a:pPr lvl="2">
              <a:spcBef>
                <a:spcPts val="600"/>
              </a:spcBef>
            </a:pPr>
            <a:r>
              <a:rPr lang="zh-CN" altLang="en-US" sz="1800" b="1" dirty="0">
                <a:latin typeface="微软雅黑" panose="020B0503020204020204" pitchFamily="34" charset="-122"/>
                <a:ea typeface="微软雅黑" panose="020B0503020204020204" pitchFamily="34" charset="-122"/>
              </a:rPr>
              <a:t>精确覆盖问题</a:t>
            </a:r>
          </a:p>
          <a:p>
            <a:pPr lvl="2">
              <a:spcBef>
                <a:spcPts val="600"/>
              </a:spcBef>
            </a:pPr>
            <a:r>
              <a:rPr lang="zh-CN" altLang="en-US" sz="1800" b="1" dirty="0">
                <a:latin typeface="微软雅黑" panose="020B0503020204020204" pitchFamily="34" charset="-122"/>
                <a:ea typeface="微软雅黑" panose="020B0503020204020204" pitchFamily="34" charset="-122"/>
              </a:rPr>
              <a:t>重复覆盖</a:t>
            </a:r>
            <a:r>
              <a:rPr lang="zh-CN" altLang="en-US" sz="1800" b="1" dirty="0" smtClean="0">
                <a:latin typeface="微软雅黑" panose="020B0503020204020204" pitchFamily="34" charset="-122"/>
                <a:ea typeface="微软雅黑" panose="020B0503020204020204" pitchFamily="34" charset="-122"/>
              </a:rPr>
              <a:t>问题</a:t>
            </a:r>
            <a:endParaRPr lang="en-US" altLang="zh-CN" sz="18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优先搜索</a:t>
            </a:r>
            <a:r>
              <a:rPr lang="zh-CN" altLang="en-US" sz="2000" b="1" dirty="0" smtClean="0">
                <a:solidFill>
                  <a:srgbClr val="406FDF"/>
                </a:solidFill>
                <a:latin typeface="微软雅黑" panose="020B0503020204020204" pitchFamily="34" charset="-122"/>
                <a:ea typeface="微软雅黑" panose="020B0503020204020204" pitchFamily="34" charset="-122"/>
              </a:rPr>
              <a:t>更有可能出最优解</a:t>
            </a:r>
            <a:r>
              <a:rPr lang="zh-CN" altLang="en-US" sz="2000" b="1" dirty="0" smtClean="0">
                <a:latin typeface="微软雅黑" panose="020B0503020204020204" pitchFamily="34" charset="-122"/>
                <a:ea typeface="微软雅黑" panose="020B0503020204020204" pitchFamily="34" charset="-122"/>
              </a:rPr>
              <a:t>的</a:t>
            </a:r>
            <a:endParaRPr lang="en-US" altLang="zh-CN" sz="2000" b="1" dirty="0" smtClean="0">
              <a:latin typeface="微软雅黑" panose="020B0503020204020204" pitchFamily="34" charset="-122"/>
              <a:ea typeface="微软雅黑" panose="020B0503020204020204" pitchFamily="34" charset="-122"/>
            </a:endParaRPr>
          </a:p>
          <a:p>
            <a:pPr lvl="2">
              <a:spcBef>
                <a:spcPts val="600"/>
              </a:spcBef>
            </a:pPr>
            <a:r>
              <a:rPr lang="en-US" altLang="zh-CN" sz="1800" b="1" dirty="0" smtClean="0">
                <a:latin typeface="微软雅黑" panose="020B0503020204020204" pitchFamily="34" charset="-122"/>
                <a:ea typeface="微软雅黑" panose="020B0503020204020204" pitchFamily="34" charset="-122"/>
              </a:rPr>
              <a:t>A</a:t>
            </a:r>
            <a:r>
              <a:rPr lang="zh-CN" altLang="en-US" sz="1800" b="1" dirty="0" smtClean="0">
                <a:latin typeface="微软雅黑" panose="020B0503020204020204" pitchFamily="34" charset="-122"/>
                <a:ea typeface="微软雅黑" panose="020B0503020204020204" pitchFamily="34" charset="-122"/>
              </a:rPr>
              <a:t>算法</a:t>
            </a:r>
            <a:endParaRPr lang="en-US" altLang="zh-CN" sz="1800" b="1" dirty="0">
              <a:latin typeface="微软雅黑" panose="020B0503020204020204" pitchFamily="34" charset="-122"/>
              <a:ea typeface="微软雅黑" panose="020B0503020204020204" pitchFamily="34" charset="-122"/>
            </a:endParaRPr>
          </a:p>
          <a:p>
            <a:pPr lvl="2">
              <a:spcBef>
                <a:spcPts val="600"/>
              </a:spcBef>
            </a:pPr>
            <a:r>
              <a:rPr lang="en-US" altLang="zh-CN" sz="1800" b="1" dirty="0" smtClean="0">
                <a:latin typeface="微软雅黑" panose="020B0503020204020204" pitchFamily="34" charset="-122"/>
                <a:ea typeface="微软雅黑" panose="020B0503020204020204" pitchFamily="34" charset="-122"/>
              </a:rPr>
              <a:t>A</a:t>
            </a:r>
            <a:r>
              <a:rPr lang="zh-CN" altLang="en-US" sz="1800" b="1" dirty="0" smtClean="0">
                <a:latin typeface="微软雅黑" panose="020B0503020204020204" pitchFamily="34" charset="-122"/>
                <a:ea typeface="微软雅黑" panose="020B0503020204020204" pitchFamily="34" charset="-122"/>
              </a:rPr>
              <a:t>*算法</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980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a:latin typeface="微软雅黑" pitchFamily="2" charset="-122"/>
                <a:ea typeface="微软雅黑" pitchFamily="2" charset="-122"/>
                <a:sym typeface="宋体" charset="-122"/>
              </a:rPr>
              <a:t>mysterious permutation</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给定一数字串，求有多少</a:t>
            </a:r>
            <a:r>
              <a:rPr lang="zh-CN" altLang="en-US" sz="2400" b="1" dirty="0">
                <a:solidFill>
                  <a:srgbClr val="E5D21B"/>
                </a:solidFill>
                <a:latin typeface="微软雅黑" panose="020B0503020204020204" pitchFamily="34" charset="-122"/>
                <a:ea typeface="微软雅黑" panose="020B0503020204020204" pitchFamily="34" charset="-122"/>
              </a:rPr>
              <a:t>分隔方法</a:t>
            </a:r>
            <a:r>
              <a:rPr lang="zh-CN" altLang="en-US" sz="2400" b="1" dirty="0">
                <a:latin typeface="微软雅黑" panose="020B0503020204020204" pitchFamily="34" charset="-122"/>
                <a:ea typeface="微软雅黑" panose="020B0503020204020204" pitchFamily="34" charset="-122"/>
              </a:rPr>
              <a:t>，使其成为从</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开始的自然数的</a:t>
            </a:r>
            <a:r>
              <a:rPr lang="zh-CN" altLang="en-US" sz="2400" b="1" dirty="0">
                <a:solidFill>
                  <a:srgbClr val="E5D21B"/>
                </a:solidFill>
                <a:latin typeface="微软雅黑" panose="020B0503020204020204" pitchFamily="34" charset="-122"/>
                <a:ea typeface="微软雅黑" panose="020B0503020204020204" pitchFamily="34" charset="-122"/>
              </a:rPr>
              <a:t>全排列</a:t>
            </a:r>
          </a:p>
          <a:p>
            <a:pPr lvl="1">
              <a:spcBef>
                <a:spcPts val="600"/>
              </a:spcBef>
            </a:pP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13927111104831265</a:t>
            </a:r>
          </a:p>
          <a:p>
            <a:pPr lvl="1">
              <a:spcBef>
                <a:spcPts val="600"/>
              </a:spcBef>
            </a:pPr>
            <a:r>
              <a:rPr lang="zh-CN" altLang="en-US" sz="2000" b="1" dirty="0">
                <a:latin typeface="微软雅黑" panose="020B0503020204020204" pitchFamily="34" charset="-122"/>
                <a:ea typeface="微软雅黑" panose="020B0503020204020204" pitchFamily="34" charset="-122"/>
              </a:rPr>
              <a:t>排列</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13,9,2,7,1,11,10,4,8,3,12,6,5</a:t>
            </a:r>
          </a:p>
          <a:p>
            <a:pPr lvl="1">
              <a:spcBef>
                <a:spcPts val="600"/>
              </a:spcBef>
            </a:pPr>
            <a:r>
              <a:rPr lang="zh-CN" altLang="en-US" sz="2000" b="1" dirty="0">
                <a:latin typeface="微软雅黑" panose="020B0503020204020204" pitchFamily="34" charset="-122"/>
                <a:ea typeface="微软雅黑" panose="020B0503020204020204" pitchFamily="34" charset="-122"/>
              </a:rPr>
              <a:t>排列</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13,9,2,7,11,1,10,4,8,3,12,6,5</a:t>
            </a:r>
          </a:p>
          <a:p>
            <a:pPr>
              <a:spcBef>
                <a:spcPts val="600"/>
              </a:spcBef>
            </a:pPr>
            <a:r>
              <a:rPr lang="zh-CN" altLang="en-US" sz="2400" b="1" dirty="0">
                <a:latin typeface="微软雅黑" panose="020B0503020204020204" pitchFamily="34" charset="-122"/>
                <a:ea typeface="微软雅黑" panose="020B0503020204020204" pitchFamily="34" charset="-122"/>
              </a:rPr>
              <a:t>数字串长度不超过</a:t>
            </a:r>
            <a:r>
              <a:rPr lang="en-US" altLang="zh-CN" sz="2400" b="1" dirty="0">
                <a:latin typeface="微软雅黑" panose="020B0503020204020204" pitchFamily="34" charset="-122"/>
                <a:ea typeface="微软雅黑" panose="020B0503020204020204" pitchFamily="34" charset="-122"/>
              </a:rPr>
              <a:t>192</a:t>
            </a:r>
          </a:p>
        </p:txBody>
      </p:sp>
    </p:spTree>
    <p:extLst>
      <p:ext uri="{BB962C8B-B14F-4D97-AF65-F5344CB8AC3E}">
        <p14:creationId xmlns:p14="http://schemas.microsoft.com/office/powerpoint/2010/main" val="148897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a:latin typeface="微软雅黑" pitchFamily="2" charset="-122"/>
                <a:ea typeface="微软雅黑" pitchFamily="2" charset="-122"/>
                <a:sym typeface="宋体" charset="-122"/>
              </a:rPr>
              <a:t>mysterious permutation</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数字串长度不超过</a:t>
            </a:r>
            <a:r>
              <a:rPr lang="en-US" altLang="zh-CN" sz="2400" b="1" dirty="0">
                <a:latin typeface="微软雅黑" panose="020B0503020204020204" pitchFamily="34" charset="-122"/>
                <a:ea typeface="微软雅黑" panose="020B0503020204020204" pitchFamily="34" charset="-122"/>
              </a:rPr>
              <a:t>192</a:t>
            </a:r>
          </a:p>
          <a:p>
            <a:pPr lvl="1">
              <a:spcBef>
                <a:spcPts val="600"/>
              </a:spcBef>
            </a:pPr>
            <a:r>
              <a:rPr lang="zh-CN" altLang="en-US" sz="2000" b="1" dirty="0">
                <a:latin typeface="微软雅黑" panose="020B0503020204020204" pitchFamily="34" charset="-122"/>
                <a:ea typeface="微软雅黑" panose="020B0503020204020204" pitchFamily="34" charset="-122"/>
              </a:rPr>
              <a:t>数字从</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至多到</a:t>
            </a:r>
            <a:r>
              <a:rPr lang="en-US" altLang="zh-CN" sz="2000" b="1" dirty="0">
                <a:latin typeface="微软雅黑" panose="020B0503020204020204" pitchFamily="34" charset="-122"/>
                <a:ea typeface="微软雅黑" panose="020B0503020204020204" pitchFamily="34" charset="-122"/>
              </a:rPr>
              <a:t>100</a:t>
            </a:r>
          </a:p>
          <a:p>
            <a:pPr>
              <a:spcBef>
                <a:spcPts val="600"/>
              </a:spcBef>
            </a:pPr>
            <a:r>
              <a:rPr lang="zh-CN" altLang="en-US" sz="2400" b="1" dirty="0">
                <a:latin typeface="微软雅黑" panose="020B0503020204020204" pitchFamily="34" charset="-122"/>
                <a:ea typeface="微软雅黑" panose="020B0503020204020204" pitchFamily="34" charset="-122"/>
              </a:rPr>
              <a:t>直觉上可行解数目不多</a:t>
            </a:r>
          </a:p>
          <a:p>
            <a:pPr lvl="1">
              <a:spcBef>
                <a:spcPts val="600"/>
              </a:spcBef>
            </a:pPr>
            <a:r>
              <a:rPr lang="zh-CN" altLang="en-US" sz="2000" b="1" dirty="0">
                <a:latin typeface="微软雅黑" panose="020B0503020204020204" pitchFamily="34" charset="-122"/>
                <a:ea typeface="微软雅黑" panose="020B0503020204020204" pitchFamily="34" charset="-122"/>
              </a:rPr>
              <a:t>搜索</a:t>
            </a:r>
          </a:p>
          <a:p>
            <a:pPr>
              <a:spcBef>
                <a:spcPts val="600"/>
              </a:spcBef>
            </a:pPr>
            <a:r>
              <a:rPr lang="zh-CN" altLang="en-US" sz="2400" b="1" dirty="0">
                <a:latin typeface="微软雅黑" panose="020B0503020204020204" pitchFamily="34" charset="-122"/>
                <a:ea typeface="微软雅黑" panose="020B0503020204020204" pitchFamily="34" charset="-122"/>
              </a:rPr>
              <a:t>预处理筛出</a:t>
            </a:r>
            <a:r>
              <a:rPr lang="zh-CN" altLang="en-US" sz="2400" b="1" dirty="0">
                <a:solidFill>
                  <a:srgbClr val="D54857"/>
                </a:solidFill>
                <a:latin typeface="微软雅黑" panose="020B0503020204020204" pitchFamily="34" charset="-122"/>
                <a:ea typeface="微软雅黑" panose="020B0503020204020204" pitchFamily="34" charset="-122"/>
              </a:rPr>
              <a:t>无解</a:t>
            </a:r>
            <a:r>
              <a:rPr lang="zh-CN" altLang="en-US" sz="2400" b="1" dirty="0">
                <a:latin typeface="微软雅黑" panose="020B0503020204020204" pitchFamily="34" charset="-122"/>
                <a:ea typeface="微软雅黑" panose="020B0503020204020204" pitchFamily="34" charset="-122"/>
              </a:rPr>
              <a:t>情况</a:t>
            </a:r>
          </a:p>
          <a:p>
            <a:pPr lvl="1">
              <a:spcBef>
                <a:spcPts val="600"/>
              </a:spcBef>
            </a:pPr>
            <a:r>
              <a:rPr lang="zh-CN" altLang="en-US" sz="2000" b="1" dirty="0">
                <a:latin typeface="微软雅黑" panose="020B0503020204020204" pitchFamily="34" charset="-122"/>
                <a:ea typeface="微软雅黑" panose="020B0503020204020204" pitchFamily="34" charset="-122"/>
              </a:rPr>
              <a:t>数字个数不对</a:t>
            </a:r>
          </a:p>
          <a:p>
            <a:pPr lvl="1">
              <a:spcBef>
                <a:spcPts val="600"/>
              </a:spcBef>
            </a:pPr>
            <a:r>
              <a:rPr lang="zh-CN" altLang="en-US" sz="2000" b="1" dirty="0">
                <a:latin typeface="微软雅黑" panose="020B0503020204020204" pitchFamily="34" charset="-122"/>
                <a:ea typeface="微软雅黑" panose="020B0503020204020204" pitchFamily="34" charset="-122"/>
              </a:rPr>
              <a:t>某个数字从没出现过</a:t>
            </a:r>
          </a:p>
          <a:p>
            <a:pPr lvl="1">
              <a:spcBef>
                <a:spcPts val="600"/>
              </a:spcBef>
            </a:pPr>
            <a:r>
              <a:rPr lang="zh-CN" altLang="en-US" sz="2000" b="1" dirty="0">
                <a:latin typeface="微软雅黑" panose="020B0503020204020204" pitchFamily="34" charset="-122"/>
                <a:ea typeface="微软雅黑" panose="020B0503020204020204" pitchFamily="34" charset="-122"/>
              </a:rPr>
              <a:t>多于</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个相同连续数字</a:t>
            </a:r>
          </a:p>
          <a:p>
            <a:pPr>
              <a:spcBef>
                <a:spcPts val="600"/>
              </a:spcBef>
            </a:pPr>
            <a:endParaRPr lang="zh-CN" altLang="en-US" sz="2400" b="1" dirty="0">
              <a:latin typeface="微软雅黑" panose="020B0503020204020204" pitchFamily="34" charset="-122"/>
              <a:ea typeface="微软雅黑" panose="020B0503020204020204" pitchFamily="34" charset="-122"/>
            </a:endParaRPr>
          </a:p>
          <a:p>
            <a:pPr>
              <a:spcBef>
                <a:spcPts val="600"/>
              </a:spcBef>
            </a:pPr>
            <a:endParaRPr lang="zh-CN" altLang="en-US" sz="2400" b="1" dirty="0">
              <a:latin typeface="微软雅黑" panose="020B0503020204020204" pitchFamily="34" charset="-122"/>
              <a:ea typeface="微软雅黑" panose="020B0503020204020204" pitchFamily="34" charset="-122"/>
            </a:endParaRPr>
          </a:p>
          <a:p>
            <a:pPr>
              <a:spcBef>
                <a:spcPts val="600"/>
              </a:spcBef>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919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a:latin typeface="微软雅黑" pitchFamily="2" charset="-122"/>
                <a:ea typeface="微软雅黑" pitchFamily="2" charset="-122"/>
                <a:sym typeface="宋体" charset="-122"/>
              </a:rPr>
              <a:t>mysterious permutation</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只需搜索</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至</a:t>
            </a:r>
            <a:r>
              <a:rPr lang="en-US" altLang="zh-CN" sz="2400" b="1" dirty="0">
                <a:latin typeface="微软雅黑" panose="020B0503020204020204" pitchFamily="34" charset="-122"/>
                <a:ea typeface="微软雅黑" panose="020B0503020204020204" pitchFamily="34" charset="-122"/>
              </a:rPr>
              <a:t>99</a:t>
            </a:r>
            <a:r>
              <a:rPr lang="zh-CN" altLang="en-US" sz="2400" b="1" dirty="0">
                <a:latin typeface="微软雅黑" panose="020B0503020204020204" pitchFamily="34" charset="-122"/>
                <a:ea typeface="微软雅黑" panose="020B0503020204020204" pitchFamily="34" charset="-122"/>
              </a:rPr>
              <a:t>的位置</a:t>
            </a:r>
          </a:p>
          <a:p>
            <a:pPr lvl="1">
              <a:spcBef>
                <a:spcPts val="600"/>
              </a:spcBef>
            </a:pPr>
            <a:r>
              <a:rPr lang="zh-CN" altLang="en-US" sz="2000" b="1" dirty="0">
                <a:latin typeface="微软雅黑" panose="020B0503020204020204" pitchFamily="34" charset="-122"/>
                <a:ea typeface="微软雅黑" panose="020B0503020204020204" pitchFamily="34" charset="-122"/>
              </a:rPr>
              <a:t>因没有前导零，故</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和整十的位置固定</a:t>
            </a:r>
          </a:p>
          <a:p>
            <a:pPr lvl="1">
              <a:spcBef>
                <a:spcPts val="600"/>
              </a:spcBef>
            </a:pPr>
            <a:r>
              <a:rPr lang="zh-CN" altLang="en-US" sz="2000" b="1" dirty="0">
                <a:latin typeface="微软雅黑" panose="020B0503020204020204" pitchFamily="34" charset="-122"/>
                <a:ea typeface="微软雅黑" panose="020B0503020204020204" pitchFamily="34" charset="-122"/>
              </a:rPr>
              <a:t>搜索完二位数和三位数后，</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至</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必然有且只有一种填法</a:t>
            </a:r>
          </a:p>
          <a:p>
            <a:pPr>
              <a:spcBef>
                <a:spcPts val="600"/>
              </a:spcBef>
            </a:pPr>
            <a:r>
              <a:rPr lang="zh-CN" altLang="en-US" sz="2400" b="1" dirty="0">
                <a:latin typeface="微软雅黑" panose="020B0503020204020204" pitchFamily="34" charset="-122"/>
                <a:ea typeface="微软雅黑" panose="020B0503020204020204" pitchFamily="34" charset="-122"/>
              </a:rPr>
              <a:t>优先搜索</a:t>
            </a:r>
            <a:r>
              <a:rPr lang="zh-CN" altLang="en-US" sz="2400" b="1" dirty="0">
                <a:solidFill>
                  <a:srgbClr val="39B143"/>
                </a:solidFill>
                <a:latin typeface="微软雅黑" panose="020B0503020204020204" pitchFamily="34" charset="-122"/>
                <a:ea typeface="微软雅黑" panose="020B0503020204020204" pitchFamily="34" charset="-122"/>
              </a:rPr>
              <a:t>可填入位置少</a:t>
            </a:r>
            <a:r>
              <a:rPr lang="zh-CN" altLang="en-US" sz="2400" b="1" dirty="0">
                <a:latin typeface="微软雅黑" panose="020B0503020204020204" pitchFamily="34" charset="-122"/>
                <a:ea typeface="微软雅黑" panose="020B0503020204020204" pitchFamily="34" charset="-122"/>
              </a:rPr>
              <a:t>的数字</a:t>
            </a:r>
          </a:p>
          <a:p>
            <a:pPr lvl="1">
              <a:spcBef>
                <a:spcPts val="600"/>
              </a:spcBef>
            </a:pPr>
            <a:r>
              <a:rPr lang="zh-CN" altLang="en-US" sz="2000" b="1" dirty="0">
                <a:latin typeface="微软雅黑" panose="020B0503020204020204" pitchFamily="34" charset="-122"/>
                <a:ea typeface="微软雅黑" panose="020B0503020204020204" pitchFamily="34" charset="-122"/>
              </a:rPr>
              <a:t>实时维护可填入位置数</a:t>
            </a:r>
          </a:p>
        </p:txBody>
      </p:sp>
    </p:spTree>
    <p:extLst>
      <p:ext uri="{BB962C8B-B14F-4D97-AF65-F5344CB8AC3E}">
        <p14:creationId xmlns:p14="http://schemas.microsoft.com/office/powerpoint/2010/main" val="359022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攻占黄金乡</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一</a:t>
            </a:r>
            <a:r>
              <a:rPr lang="zh-CN" altLang="en-US" sz="2400" b="1" dirty="0">
                <a:latin typeface="微软雅黑" panose="020B0503020204020204" pitchFamily="34" charset="-122"/>
                <a:ea typeface="微软雅黑" panose="020B0503020204020204" pitchFamily="34" charset="-122"/>
              </a:rPr>
              <a:t>个</a:t>
            </a:r>
            <a:r>
              <a:rPr lang="zh-CN" altLang="en-US" sz="2400" b="1" dirty="0">
                <a:solidFill>
                  <a:srgbClr val="E5D21B"/>
                </a:solidFill>
                <a:latin typeface="微软雅黑" panose="020B0503020204020204" pitchFamily="34" charset="-122"/>
                <a:ea typeface="微软雅黑" panose="020B0503020204020204" pitchFamily="34" charset="-122"/>
              </a:rPr>
              <a:t>长方体空间</a:t>
            </a:r>
            <a:r>
              <a:rPr lang="zh-CN" altLang="en-US" sz="2400" b="1" dirty="0" smtClean="0">
                <a:latin typeface="微软雅黑" panose="020B0503020204020204" pitchFamily="34" charset="-122"/>
                <a:ea typeface="微软雅黑" panose="020B0503020204020204" pitchFamily="34" charset="-122"/>
              </a:rPr>
              <a:t>，用</a:t>
            </a:r>
            <a:r>
              <a:rPr lang="en-US" altLang="zh-CN" sz="2400" b="1" dirty="0">
                <a:latin typeface="微软雅黑" panose="020B0503020204020204" pitchFamily="34" charset="-122"/>
                <a:ea typeface="微软雅黑" panose="020B0503020204020204" pitchFamily="34" charset="-122"/>
              </a:rPr>
              <a:t>(0,0,0)~(n-1,m-1,k-1)</a:t>
            </a:r>
            <a:r>
              <a:rPr lang="zh-CN" altLang="en-US" sz="2400" b="1" dirty="0">
                <a:latin typeface="微软雅黑" panose="020B0503020204020204" pitchFamily="34" charset="-122"/>
                <a:ea typeface="微软雅黑" panose="020B0503020204020204" pitchFamily="34" charset="-122"/>
              </a:rPr>
              <a:t>表示里面的每一个单位</a:t>
            </a:r>
            <a:r>
              <a:rPr lang="zh-CN" altLang="en-US" sz="2400" b="1" dirty="0" smtClean="0">
                <a:latin typeface="微软雅黑" panose="020B0503020204020204" pitchFamily="34" charset="-122"/>
                <a:ea typeface="微软雅黑" panose="020B0503020204020204" pitchFamily="34" charset="-122"/>
              </a:rPr>
              <a:t>区域</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latin typeface="微软雅黑" panose="020B0503020204020204" pitchFamily="34" charset="-122"/>
                <a:ea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rPr>
              <a:t>艘不同等级的</a:t>
            </a:r>
            <a:r>
              <a:rPr lang="zh-CN" altLang="en-US" sz="2400" b="1" dirty="0" smtClean="0">
                <a:latin typeface="微软雅黑" panose="020B0503020204020204" pitchFamily="34" charset="-122"/>
                <a:ea typeface="微软雅黑" panose="020B0503020204020204" pitchFamily="34" charset="-122"/>
              </a:rPr>
              <a:t>战舰出现在</a:t>
            </a:r>
            <a:r>
              <a:rPr lang="en-US" altLang="zh-CN" sz="2400" b="1" dirty="0" smtClean="0">
                <a:latin typeface="微软雅黑" panose="020B0503020204020204" pitchFamily="34" charset="-122"/>
                <a:ea typeface="微软雅黑" panose="020B0503020204020204" pitchFamily="34" charset="-122"/>
              </a:rPr>
              <a:t>t</a:t>
            </a:r>
            <a:r>
              <a:rPr lang="zh-CN" altLang="en-US" sz="2400" b="1" dirty="0">
                <a:latin typeface="微软雅黑" panose="020B0503020204020204" pitchFamily="34" charset="-122"/>
                <a:ea typeface="微软雅黑" panose="020B0503020204020204" pitchFamily="34" charset="-122"/>
              </a:rPr>
              <a:t>个不同的区域</a:t>
            </a:r>
            <a:r>
              <a:rPr lang="zh-CN" altLang="en-US" sz="2400" b="1" dirty="0" smtClean="0">
                <a:latin typeface="微软雅黑" panose="020B0503020204020204" pitchFamily="34" charset="-122"/>
                <a:ea typeface="微软雅黑" panose="020B0503020204020204" pitchFamily="34" charset="-122"/>
              </a:rPr>
              <a:t>，从</a:t>
            </a:r>
            <a:r>
              <a:rPr lang="zh-CN" altLang="en-US" sz="2400" b="1" dirty="0">
                <a:latin typeface="微软雅黑" panose="020B0503020204020204" pitchFamily="34" charset="-122"/>
                <a:ea typeface="微软雅黑" panose="020B0503020204020204" pitchFamily="34" charset="-122"/>
              </a:rPr>
              <a:t>战舰</a:t>
            </a:r>
            <a:r>
              <a:rPr lang="zh-CN" altLang="en-US" sz="2400" b="1" dirty="0" smtClean="0">
                <a:latin typeface="微软雅黑" panose="020B0503020204020204" pitchFamily="34" charset="-122"/>
                <a:ea typeface="微软雅黑" panose="020B0503020204020204" pitchFamily="34" charset="-122"/>
              </a:rPr>
              <a:t>上涌出山羊。</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每</a:t>
            </a:r>
            <a:r>
              <a:rPr lang="zh-CN" altLang="en-US" sz="2400" b="1" dirty="0">
                <a:latin typeface="微软雅黑" panose="020B0503020204020204" pitchFamily="34" charset="-122"/>
                <a:ea typeface="微软雅黑" panose="020B0503020204020204" pitchFamily="34" charset="-122"/>
              </a:rPr>
              <a:t>一个单位时刻，山羊们会从自己所在的区域向四周</a:t>
            </a: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个方向扩展一个区域（如果那个相邻的区域已经被占领了，就不扩展），如果两队山羊在同一时刻想占领同一区域，那么等级高的山羊优先占领</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给定最终山羊最终占领的情况，求战舰分布的一种可行解</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latin typeface="微软雅黑" panose="020B0503020204020204" pitchFamily="34" charset="-122"/>
                <a:ea typeface="微软雅黑" panose="020B0503020204020204" pitchFamily="34" charset="-122"/>
              </a:rPr>
              <a:t>n*m*k &lt;= 1500, t &lt;= 26, </a:t>
            </a:r>
            <a:r>
              <a:rPr lang="zh-CN" altLang="en-US" sz="2400" b="1" dirty="0" smtClean="0">
                <a:latin typeface="微软雅黑" panose="020B0503020204020204" pitchFamily="34" charset="-122"/>
                <a:ea typeface="微软雅黑" panose="020B0503020204020204" pitchFamily="34" charset="-122"/>
              </a:rPr>
              <a:t>数据组数 </a:t>
            </a:r>
            <a:r>
              <a:rPr lang="en-US" altLang="zh-CN" sz="2400" b="1" dirty="0" smtClean="0">
                <a:latin typeface="微软雅黑" panose="020B0503020204020204" pitchFamily="34" charset="-122"/>
                <a:ea typeface="微软雅黑" panose="020B0503020204020204" pitchFamily="34" charset="-122"/>
              </a:rPr>
              <a:t>&lt;= 10</a:t>
            </a:r>
          </a:p>
          <a:p>
            <a:pPr>
              <a:spcBef>
                <a:spcPts val="600"/>
              </a:spcBef>
            </a:pPr>
            <a:r>
              <a:rPr lang="zh-CN" altLang="en-US" sz="2400" b="1" dirty="0">
                <a:solidFill>
                  <a:srgbClr val="39B143"/>
                </a:solidFill>
                <a:latin typeface="微软雅黑" panose="020B0503020204020204" pitchFamily="34" charset="-122"/>
                <a:ea typeface="微软雅黑" panose="020B0503020204020204" pitchFamily="34" charset="-122"/>
              </a:rPr>
              <a:t>中国国家队清华集训 </a:t>
            </a:r>
            <a:r>
              <a:rPr lang="en-US" altLang="zh-CN" sz="2400" b="1" dirty="0">
                <a:solidFill>
                  <a:srgbClr val="39B143"/>
                </a:solidFill>
                <a:latin typeface="微软雅黑" panose="020B0503020204020204" pitchFamily="34" charset="-122"/>
                <a:ea typeface="微软雅黑" panose="020B0503020204020204" pitchFamily="34" charset="-122"/>
              </a:rPr>
              <a:t>2011-2012 </a:t>
            </a:r>
            <a:r>
              <a:rPr lang="zh-CN" altLang="en-US" sz="2400" b="1" dirty="0">
                <a:solidFill>
                  <a:srgbClr val="39B143"/>
                </a:solidFill>
                <a:latin typeface="微软雅黑" panose="020B0503020204020204" pitchFamily="34" charset="-122"/>
                <a:ea typeface="微软雅黑" panose="020B0503020204020204" pitchFamily="34" charset="-122"/>
              </a:rPr>
              <a:t>第一天</a:t>
            </a:r>
          </a:p>
        </p:txBody>
      </p:sp>
    </p:spTree>
    <p:extLst>
      <p:ext uri="{BB962C8B-B14F-4D97-AF65-F5344CB8AC3E}">
        <p14:creationId xmlns:p14="http://schemas.microsoft.com/office/powerpoint/2010/main" val="536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攻占黄金乡</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两种颜色的边缘提供本题的限制条件</a:t>
            </a:r>
            <a:endParaRPr lang="en-US" altLang="zh-CN" sz="2400" b="1" dirty="0">
              <a:solidFill>
                <a:srgbClr val="39B143"/>
              </a:solidFill>
              <a:latin typeface="微软雅黑" panose="020B0503020204020204" pitchFamily="34" charset="-122"/>
              <a:ea typeface="微软雅黑" panose="020B0503020204020204" pitchFamily="34" charset="-122"/>
            </a:endParaRPr>
          </a:p>
          <a:p>
            <a:pPr>
              <a:spcBef>
                <a:spcPts val="600"/>
              </a:spcBef>
            </a:pPr>
            <a:r>
              <a:rPr lang="zh-CN" altLang="en-US" sz="2400" b="1" dirty="0" smtClean="0">
                <a:latin typeface="微软雅黑" panose="020B0503020204020204" pitchFamily="34" charset="-122"/>
                <a:ea typeface="微软雅黑" panose="020B0503020204020204" pitchFamily="34" charset="-122"/>
              </a:rPr>
              <a:t>预处理每个位置对是否可能都放战舰</a:t>
            </a:r>
            <a:endParaRPr lang="en-US" altLang="zh-CN" sz="24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两种颜色</a:t>
            </a:r>
            <a:r>
              <a:rPr lang="zh-CN" altLang="en-US" sz="2000" b="1" dirty="0" smtClean="0">
                <a:solidFill>
                  <a:srgbClr val="E5D21B"/>
                </a:solidFill>
                <a:latin typeface="微软雅黑" panose="020B0503020204020204" pitchFamily="34" charset="-122"/>
                <a:ea typeface="微软雅黑" panose="020B0503020204020204" pitchFamily="34" charset="-122"/>
              </a:rPr>
              <a:t>不相邻</a:t>
            </a:r>
            <a:endParaRPr lang="en-US" altLang="zh-CN" sz="2000" b="1" dirty="0" smtClean="0">
              <a:solidFill>
                <a:srgbClr val="E5D21B"/>
              </a:solidFill>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两种颜色到边缘的</a:t>
            </a:r>
            <a:r>
              <a:rPr lang="zh-CN" altLang="en-US" sz="2000" b="1" dirty="0" smtClean="0">
                <a:solidFill>
                  <a:srgbClr val="E5D21B"/>
                </a:solidFill>
                <a:latin typeface="微软雅黑" panose="020B0503020204020204" pitchFamily="34" charset="-122"/>
                <a:ea typeface="微软雅黑" panose="020B0503020204020204" pitchFamily="34" charset="-122"/>
              </a:rPr>
              <a:t>距离相同</a:t>
            </a: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E5D21B"/>
                </a:solidFill>
                <a:latin typeface="微软雅黑" panose="020B0503020204020204" pitchFamily="34" charset="-122"/>
                <a:ea typeface="微软雅黑" panose="020B0503020204020204" pitchFamily="34" charset="-122"/>
              </a:rPr>
              <a:t>差</a:t>
            </a:r>
            <a:r>
              <a:rPr lang="en-US" altLang="zh-CN" sz="2000" b="1" dirty="0" smtClean="0">
                <a:solidFill>
                  <a:srgbClr val="E5D21B"/>
                </a:solidFill>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（满足高低级关系）</a:t>
            </a:r>
            <a:endParaRPr lang="en-US" altLang="zh-CN" sz="20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DFS</a:t>
            </a:r>
          </a:p>
          <a:p>
            <a:pPr lvl="1">
              <a:spcBef>
                <a:spcPts val="600"/>
              </a:spcBef>
            </a:pPr>
            <a:r>
              <a:rPr lang="zh-CN" altLang="en-US" sz="2000" b="1" dirty="0" smtClean="0">
                <a:latin typeface="微软雅黑" panose="020B0503020204020204" pitchFamily="34" charset="-122"/>
                <a:ea typeface="微软雅黑" panose="020B0503020204020204" pitchFamily="34" charset="-122"/>
              </a:rPr>
              <a:t>启发式搜索</a:t>
            </a:r>
            <a:endParaRPr lang="en-US" altLang="zh-CN" sz="2000" b="1" dirty="0" smtClean="0">
              <a:latin typeface="微软雅黑" panose="020B0503020204020204" pitchFamily="34" charset="-122"/>
              <a:ea typeface="微软雅黑" panose="020B0503020204020204" pitchFamily="34" charset="-122"/>
            </a:endParaRPr>
          </a:p>
          <a:p>
            <a:pPr lvl="2">
              <a:spcBef>
                <a:spcPts val="600"/>
              </a:spcBef>
            </a:pPr>
            <a:r>
              <a:rPr lang="zh-CN" altLang="en-US" sz="1600" b="1" dirty="0" smtClean="0">
                <a:latin typeface="微软雅黑" panose="020B0503020204020204" pitchFamily="34" charset="-122"/>
                <a:ea typeface="微软雅黑" panose="020B0503020204020204" pitchFamily="34" charset="-122"/>
              </a:rPr>
              <a:t>先搜索限制条件多的位置</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颜色</a:t>
            </a:r>
            <a:endParaRPr lang="en-US" altLang="zh-CN" sz="16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可行性剪枝</a:t>
            </a:r>
            <a:endParaRPr lang="en-US" altLang="zh-CN" sz="2000" b="1" dirty="0" smtClean="0">
              <a:latin typeface="微软雅黑" panose="020B0503020204020204" pitchFamily="34" charset="-122"/>
              <a:ea typeface="微软雅黑" panose="020B0503020204020204" pitchFamily="34" charset="-122"/>
            </a:endParaRPr>
          </a:p>
          <a:p>
            <a:pPr lvl="2">
              <a:spcBef>
                <a:spcPts val="600"/>
              </a:spcBef>
            </a:pPr>
            <a:r>
              <a:rPr lang="zh-CN" altLang="en-US" sz="1600" b="1" dirty="0" smtClean="0">
                <a:latin typeface="微软雅黑" panose="020B0503020204020204" pitchFamily="34" charset="-122"/>
                <a:ea typeface="微软雅黑" panose="020B0503020204020204" pitchFamily="34" charset="-122"/>
              </a:rPr>
              <a:t>当前选择的位置</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颜色数</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可以选择的颜色</a:t>
            </a:r>
            <a:r>
              <a:rPr lang="en-US" altLang="zh-CN" sz="1600" b="1" dirty="0" smtClean="0">
                <a:latin typeface="微软雅黑" panose="020B0503020204020204" pitchFamily="34" charset="-122"/>
                <a:ea typeface="微软雅黑" panose="020B0503020204020204" pitchFamily="34" charset="-122"/>
              </a:rPr>
              <a:t>&gt;=</a:t>
            </a:r>
            <a:r>
              <a:rPr lang="zh-CN" altLang="en-US" sz="1600" b="1" dirty="0" smtClean="0">
                <a:latin typeface="微软雅黑" panose="020B0503020204020204" pitchFamily="34" charset="-122"/>
                <a:ea typeface="微软雅黑" panose="020B0503020204020204" pitchFamily="34" charset="-122"/>
              </a:rPr>
              <a:t>总颜色数</a:t>
            </a:r>
            <a:endParaRPr lang="en-US" altLang="zh-CN" sz="1600" b="1" dirty="0" smtClean="0">
              <a:latin typeface="微软雅黑" panose="020B0503020204020204" pitchFamily="34" charset="-122"/>
              <a:ea typeface="微软雅黑" panose="020B0503020204020204" pitchFamily="34" charset="-122"/>
            </a:endParaRPr>
          </a:p>
          <a:p>
            <a:pPr>
              <a:spcBef>
                <a:spcPts val="600"/>
              </a:spcBef>
            </a:pP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185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Dancing Links</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smtClean="0">
                <a:latin typeface="微软雅黑" panose="020B0503020204020204" pitchFamily="34" charset="-122"/>
                <a:ea typeface="微软雅黑" panose="020B0503020204020204" pitchFamily="34" charset="-122"/>
              </a:rPr>
              <a:t>解决精确</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重复覆盖问题</a:t>
            </a:r>
            <a:endParaRPr lang="en-US" altLang="zh-CN" sz="2400" b="1" dirty="0" smtClean="0">
              <a:latin typeface="微软雅黑" panose="020B0503020204020204" pitchFamily="34" charset="-122"/>
              <a:ea typeface="微软雅黑" panose="020B0503020204020204" pitchFamily="34" charset="-122"/>
            </a:endParaRPr>
          </a:p>
          <a:p>
            <a:pPr>
              <a:spcBef>
                <a:spcPts val="600"/>
              </a:spcBef>
            </a:pPr>
            <a:r>
              <a:rPr lang="en-US" altLang="zh-CN" sz="2400" b="1" dirty="0" smtClean="0">
                <a:solidFill>
                  <a:srgbClr val="406FDF"/>
                </a:solidFill>
                <a:latin typeface="微软雅黑" panose="020B0503020204020204" pitchFamily="34" charset="-122"/>
                <a:ea typeface="微软雅黑" panose="020B0503020204020204" pitchFamily="34" charset="-122"/>
              </a:rPr>
              <a:t>DFS</a:t>
            </a:r>
          </a:p>
          <a:p>
            <a:pPr lvl="1">
              <a:spcBef>
                <a:spcPts val="600"/>
              </a:spcBef>
            </a:pPr>
            <a:r>
              <a:rPr lang="zh-CN" altLang="en-US" sz="2000" b="1" dirty="0" smtClean="0">
                <a:latin typeface="微软雅黑" panose="020B0503020204020204" pitchFamily="34" charset="-122"/>
                <a:ea typeface="微软雅黑" panose="020B0503020204020204" pitchFamily="34" charset="-122"/>
              </a:rPr>
              <a:t>双向十字循环链表</a:t>
            </a:r>
            <a:endParaRPr lang="en-US" altLang="zh-CN" sz="2000" b="1" dirty="0" smtClean="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最优性剪枝</a:t>
            </a:r>
            <a:endParaRPr lang="en-US" altLang="zh-CN" sz="2000" b="1" dirty="0">
              <a:latin typeface="微软雅黑" panose="020B0503020204020204" pitchFamily="34" charset="-122"/>
              <a:ea typeface="微软雅黑" panose="020B0503020204020204" pitchFamily="34" charset="-122"/>
            </a:endParaRPr>
          </a:p>
          <a:p>
            <a:pPr lvl="1">
              <a:spcBef>
                <a:spcPts val="600"/>
              </a:spcBef>
            </a:pPr>
            <a:r>
              <a:rPr lang="zh-CN" altLang="en-US" sz="2000" b="1" dirty="0" smtClean="0">
                <a:latin typeface="微软雅黑" panose="020B0503020204020204" pitchFamily="34" charset="-122"/>
                <a:ea typeface="微软雅黑" panose="020B0503020204020204" pitchFamily="34" charset="-122"/>
              </a:rPr>
              <a:t>依据分支数量调整搜索顺序</a:t>
            </a:r>
          </a:p>
        </p:txBody>
      </p:sp>
    </p:spTree>
    <p:extLst>
      <p:ext uri="{BB962C8B-B14F-4D97-AF65-F5344CB8AC3E}">
        <p14:creationId xmlns:p14="http://schemas.microsoft.com/office/powerpoint/2010/main" val="36545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谢谢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Tree>
    <p:extLst>
      <p:ext uri="{BB962C8B-B14F-4D97-AF65-F5344CB8AC3E}">
        <p14:creationId xmlns:p14="http://schemas.microsoft.com/office/powerpoint/2010/main" val="47358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Spiders</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r>
              <a:rPr lang="zh-CN" altLang="en-US" sz="2400" b="1" dirty="0">
                <a:latin typeface="微软雅黑" panose="020B0503020204020204" pitchFamily="34" charset="-122"/>
                <a:ea typeface="微软雅黑" panose="020B0503020204020204" pitchFamily="34" charset="-122"/>
              </a:rPr>
              <a:t>通过将一棵树的某个节点与另一棵树的节点合并使两棵树合并为新的树</a:t>
            </a:r>
          </a:p>
          <a:p>
            <a:r>
              <a:rPr lang="zh-CN" altLang="en-US" sz="2400" b="1" dirty="0">
                <a:latin typeface="微软雅黑" panose="020B0503020204020204" pitchFamily="34" charset="-122"/>
                <a:ea typeface="微软雅黑" panose="020B0503020204020204" pitchFamily="34" charset="-122"/>
              </a:rPr>
              <a:t>给定</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棵树，将其合并为一棵树，使新树的最长链尽量长，输出长度</a:t>
            </a:r>
          </a:p>
          <a:p>
            <a:pPr lvl="1"/>
            <a:r>
              <a:rPr lang="en-US" altLang="zh-CN" sz="2000" b="1" dirty="0">
                <a:latin typeface="微软雅黑" panose="020B0503020204020204" pitchFamily="34" charset="-122"/>
                <a:ea typeface="微软雅黑" panose="020B0503020204020204" pitchFamily="34" charset="-122"/>
              </a:rPr>
              <a:t>1&lt;=n&lt;=100</a:t>
            </a:r>
            <a:r>
              <a:rPr lang="zh-CN" altLang="en-US" sz="2000" b="1" dirty="0">
                <a:latin typeface="微软雅黑" panose="020B0503020204020204" pitchFamily="34" charset="-122"/>
                <a:ea typeface="微软雅黑" panose="020B0503020204020204" pitchFamily="34" charset="-122"/>
              </a:rPr>
              <a:t>， 树大小</a:t>
            </a:r>
            <a:r>
              <a:rPr lang="en-US" altLang="zh-CN" sz="2000" b="1" dirty="0">
                <a:latin typeface="微软雅黑" panose="020B0503020204020204" pitchFamily="34" charset="-122"/>
                <a:ea typeface="微软雅黑" panose="020B0503020204020204" pitchFamily="34" charset="-122"/>
              </a:rPr>
              <a:t>&lt;=100</a:t>
            </a:r>
          </a:p>
          <a:p>
            <a:r>
              <a:rPr lang="en-US" altLang="zh-CN" sz="2400" b="1" dirty="0" err="1">
                <a:solidFill>
                  <a:srgbClr val="39B143"/>
                </a:solidFill>
                <a:latin typeface="微软雅黑" panose="020B0503020204020204" pitchFamily="34" charset="-122"/>
                <a:ea typeface="微软雅黑" panose="020B0503020204020204" pitchFamily="34" charset="-122"/>
              </a:rPr>
              <a:t>CodeForces</a:t>
            </a:r>
            <a:r>
              <a:rPr lang="en-US" altLang="zh-CN" sz="2400" b="1" dirty="0">
                <a:solidFill>
                  <a:srgbClr val="39B143"/>
                </a:solidFill>
                <a:latin typeface="微软雅黑" panose="020B0503020204020204" pitchFamily="34" charset="-122"/>
                <a:ea typeface="微软雅黑" panose="020B0503020204020204" pitchFamily="34" charset="-122"/>
              </a:rPr>
              <a:t> </a:t>
            </a:r>
            <a:r>
              <a:rPr lang="en-US" altLang="zh-CN" sz="2400" b="1" dirty="0" smtClean="0">
                <a:solidFill>
                  <a:srgbClr val="39B143"/>
                </a:solidFill>
                <a:latin typeface="微软雅黑" panose="020B0503020204020204" pitchFamily="34" charset="-122"/>
                <a:ea typeface="微软雅黑" panose="020B0503020204020204" pitchFamily="34" charset="-122"/>
              </a:rPr>
              <a:t>120 F</a:t>
            </a:r>
            <a:endParaRPr lang="en-US" altLang="zh-CN" sz="2400" b="1" dirty="0">
              <a:solidFill>
                <a:srgbClr val="39B14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61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en-US" altLang="zh-CN" b="1" dirty="0" smtClean="0">
                <a:latin typeface="微软雅黑" pitchFamily="2" charset="-122"/>
                <a:ea typeface="微软雅黑" pitchFamily="2" charset="-122"/>
                <a:sym typeface="宋体" charset="-122"/>
              </a:rPr>
              <a:t>Spiders</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r>
              <a:rPr lang="zh-CN" altLang="en-US" sz="2400" b="1" dirty="0">
                <a:latin typeface="微软雅黑" panose="020B0503020204020204" pitchFamily="34" charset="-122"/>
                <a:ea typeface="微软雅黑" panose="020B0503020204020204" pitchFamily="34" charset="-122"/>
              </a:rPr>
              <a:t>新树的最长链等于</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棵树最长链长度之和。</a:t>
            </a:r>
          </a:p>
          <a:p>
            <a:r>
              <a:rPr lang="zh-CN" altLang="en-US" sz="2400" b="1" dirty="0">
                <a:latin typeface="微软雅黑" panose="020B0503020204020204" pitchFamily="34" charset="-122"/>
                <a:ea typeface="微软雅黑" panose="020B0503020204020204" pitchFamily="34" charset="-122"/>
              </a:rPr>
              <a:t>求最长链</a:t>
            </a:r>
          </a:p>
          <a:p>
            <a:pPr lvl="1"/>
            <a:r>
              <a:rPr lang="zh-CN" altLang="en-US" sz="2000" b="1" dirty="0">
                <a:latin typeface="微软雅黑" panose="020B0503020204020204" pitchFamily="34" charset="-122"/>
                <a:ea typeface="微软雅黑" panose="020B0503020204020204" pitchFamily="34" charset="-122"/>
              </a:rPr>
              <a:t>从树的每个</a:t>
            </a:r>
            <a:r>
              <a:rPr lang="zh-CN" altLang="en-US" sz="2000" b="1" dirty="0" smtClean="0">
                <a:latin typeface="微软雅黑" panose="020B0503020204020204" pitchFamily="34" charset="-122"/>
                <a:ea typeface="微软雅黑" panose="020B0503020204020204" pitchFamily="34" charset="-122"/>
              </a:rPr>
              <a:t>节点</a:t>
            </a:r>
            <a:r>
              <a:rPr lang="en-US" altLang="zh-CN" sz="2000" b="1" dirty="0" smtClean="0">
                <a:solidFill>
                  <a:srgbClr val="406FDF"/>
                </a:solidFill>
                <a:latin typeface="微软雅黑" panose="020B0503020204020204" pitchFamily="34" charset="-122"/>
                <a:ea typeface="微软雅黑" panose="020B0503020204020204" pitchFamily="34" charset="-122"/>
              </a:rPr>
              <a:t>DFS/BFS</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不断更新最长链长度。</a:t>
            </a:r>
          </a:p>
          <a:p>
            <a:pPr lvl="2"/>
            <a:r>
              <a:rPr lang="en-US" altLang="zh-CN" sz="1800" b="1" dirty="0" smtClean="0">
                <a:latin typeface="微软雅黑" panose="020B0503020204020204" pitchFamily="34" charset="-122"/>
                <a:ea typeface="微软雅黑" panose="020B0503020204020204" pitchFamily="34" charset="-122"/>
              </a:rPr>
              <a:t>O(n^2)</a:t>
            </a:r>
          </a:p>
          <a:p>
            <a:pPr lvl="1"/>
            <a:r>
              <a:rPr lang="zh-CN" altLang="en-US" sz="2000" b="1" dirty="0" smtClean="0">
                <a:latin typeface="微软雅黑" panose="020B0503020204020204" pitchFamily="34" charset="-122"/>
                <a:ea typeface="微软雅黑" panose="020B0503020204020204" pitchFamily="34" charset="-122"/>
              </a:rPr>
              <a:t>从树的任意一个节点</a:t>
            </a:r>
            <a:r>
              <a:rPr lang="en-US" altLang="zh-CN" sz="2000" b="1" dirty="0" smtClean="0">
                <a:solidFill>
                  <a:srgbClr val="406FDF"/>
                </a:solidFill>
                <a:latin typeface="微软雅黑" panose="020B0503020204020204" pitchFamily="34" charset="-122"/>
                <a:ea typeface="微软雅黑" panose="020B0503020204020204" pitchFamily="34" charset="-122"/>
              </a:rPr>
              <a:t>DFS/BFS</a:t>
            </a:r>
            <a:r>
              <a:rPr lang="zh-CN" altLang="en-US" sz="2000" b="1" dirty="0" smtClean="0">
                <a:latin typeface="微软雅黑" panose="020B0503020204020204" pitchFamily="34" charset="-122"/>
                <a:ea typeface="微软雅黑" panose="020B0503020204020204" pitchFamily="34" charset="-122"/>
              </a:rPr>
              <a:t>，找出距离最远的</a:t>
            </a:r>
            <a:r>
              <a:rPr lang="zh-CN" altLang="en-US" sz="2000" b="1" dirty="0" smtClean="0">
                <a:solidFill>
                  <a:srgbClr val="E5D21B"/>
                </a:solidFill>
                <a:latin typeface="微软雅黑" panose="020B0503020204020204" pitchFamily="34" charset="-122"/>
                <a:ea typeface="微软雅黑" panose="020B0503020204020204" pitchFamily="34" charset="-122"/>
              </a:rPr>
              <a:t>点</a:t>
            </a:r>
            <a:r>
              <a:rPr lang="en-US" altLang="zh-CN" sz="2000" b="1" dirty="0" smtClean="0">
                <a:solidFill>
                  <a:srgbClr val="E5D21B"/>
                </a:solidFill>
                <a:latin typeface="微软雅黑" panose="020B0503020204020204" pitchFamily="34" charset="-122"/>
                <a:ea typeface="微软雅黑" panose="020B0503020204020204" pitchFamily="34" charset="-122"/>
              </a:rPr>
              <a:t>P</a:t>
            </a:r>
            <a:r>
              <a:rPr lang="zh-CN" altLang="en-US" sz="2000" b="1" dirty="0" smtClean="0">
                <a:latin typeface="微软雅黑" panose="020B0503020204020204" pitchFamily="34" charset="-122"/>
                <a:ea typeface="微软雅黑" panose="020B0503020204020204" pitchFamily="34" charset="-122"/>
              </a:rPr>
              <a:t>，从</a:t>
            </a:r>
            <a:r>
              <a:rPr lang="zh-CN" altLang="en-US" sz="2000" b="1" dirty="0" smtClean="0">
                <a:solidFill>
                  <a:srgbClr val="E5D21B"/>
                </a:solidFill>
                <a:latin typeface="微软雅黑" panose="020B0503020204020204" pitchFamily="34" charset="-122"/>
                <a:ea typeface="微软雅黑" panose="020B0503020204020204" pitchFamily="34" charset="-122"/>
              </a:rPr>
              <a:t>点</a:t>
            </a:r>
            <a:r>
              <a:rPr lang="en-US" altLang="zh-CN" sz="2000" b="1" dirty="0" smtClean="0">
                <a:solidFill>
                  <a:srgbClr val="E5D21B"/>
                </a:solidFill>
                <a:latin typeface="微软雅黑" panose="020B0503020204020204" pitchFamily="34" charset="-122"/>
                <a:ea typeface="微软雅黑" panose="020B0503020204020204" pitchFamily="34" charset="-122"/>
              </a:rPr>
              <a:t>P</a:t>
            </a:r>
            <a:r>
              <a:rPr lang="zh-CN" altLang="en-US" sz="2000" b="1" dirty="0" smtClean="0">
                <a:latin typeface="微软雅黑" panose="020B0503020204020204" pitchFamily="34" charset="-122"/>
                <a:ea typeface="微软雅黑" panose="020B0503020204020204" pitchFamily="34" charset="-122"/>
              </a:rPr>
              <a:t>进行</a:t>
            </a:r>
            <a:r>
              <a:rPr lang="en-US" altLang="zh-CN" sz="2000" b="1" dirty="0" smtClean="0">
                <a:solidFill>
                  <a:srgbClr val="406FDF"/>
                </a:solidFill>
                <a:latin typeface="微软雅黑" panose="020B0503020204020204" pitchFamily="34" charset="-122"/>
                <a:ea typeface="微软雅黑" panose="020B0503020204020204" pitchFamily="34" charset="-122"/>
              </a:rPr>
              <a:t>DFS/BFS</a:t>
            </a:r>
            <a:r>
              <a:rPr lang="zh-CN" altLang="en-US" sz="2000" b="1" dirty="0" smtClean="0">
                <a:latin typeface="微软雅黑" panose="020B0503020204020204" pitchFamily="34" charset="-122"/>
                <a:ea typeface="微软雅黑" panose="020B0503020204020204" pitchFamily="34" charset="-122"/>
              </a:rPr>
              <a:t>，再次求最远的</a:t>
            </a:r>
            <a:r>
              <a:rPr lang="zh-CN" altLang="en-US" sz="2000" b="1" dirty="0" smtClean="0">
                <a:solidFill>
                  <a:srgbClr val="E5D21B"/>
                </a:solidFill>
                <a:latin typeface="微软雅黑" panose="020B0503020204020204" pitchFamily="34" charset="-122"/>
                <a:ea typeface="微软雅黑" panose="020B0503020204020204" pitchFamily="34" charset="-122"/>
              </a:rPr>
              <a:t>点</a:t>
            </a:r>
            <a:r>
              <a:rPr lang="en-US" altLang="zh-CN" sz="2000" b="1" dirty="0" smtClean="0">
                <a:solidFill>
                  <a:srgbClr val="E5D21B"/>
                </a:solidFill>
                <a:latin typeface="微软雅黑" panose="020B0503020204020204" pitchFamily="34" charset="-122"/>
                <a:ea typeface="微软雅黑" panose="020B0503020204020204" pitchFamily="34" charset="-122"/>
              </a:rPr>
              <a:t>Q</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solidFill>
                  <a:srgbClr val="E5D21B"/>
                </a:solidFill>
                <a:latin typeface="微软雅黑" panose="020B0503020204020204" pitchFamily="34" charset="-122"/>
                <a:ea typeface="微软雅黑" panose="020B0503020204020204" pitchFamily="34" charset="-122"/>
              </a:rPr>
              <a:t>PQ</a:t>
            </a:r>
            <a:r>
              <a:rPr lang="zh-CN" altLang="en-US" sz="2000" b="1" dirty="0" smtClean="0">
                <a:latin typeface="微软雅黑" panose="020B0503020204020204" pitchFamily="34" charset="-122"/>
                <a:ea typeface="微软雅黑" panose="020B0503020204020204" pitchFamily="34" charset="-122"/>
              </a:rPr>
              <a:t>即为最长链。</a:t>
            </a:r>
            <a:endParaRPr lang="en-US" altLang="zh-CN" sz="2000" b="1" dirty="0" smtClean="0">
              <a:latin typeface="微软雅黑" panose="020B0503020204020204" pitchFamily="34" charset="-122"/>
              <a:ea typeface="微软雅黑" panose="020B0503020204020204" pitchFamily="34" charset="-122"/>
            </a:endParaRPr>
          </a:p>
          <a:p>
            <a:pPr lvl="2"/>
            <a:r>
              <a:rPr lang="en-US" altLang="zh-CN" sz="1800" b="1" dirty="0" smtClean="0">
                <a:latin typeface="微软雅黑" panose="020B0503020204020204" pitchFamily="34" charset="-122"/>
                <a:ea typeface="微软雅黑" panose="020B0503020204020204" pitchFamily="34" charset="-122"/>
              </a:rPr>
              <a:t>O(n)</a:t>
            </a:r>
            <a:endParaRPr lang="en-US" altLang="zh-CN" sz="1800" b="1" dirty="0">
              <a:latin typeface="微软雅黑" panose="020B0503020204020204" pitchFamily="34" charset="-122"/>
              <a:ea typeface="微软雅黑" panose="020B0503020204020204" pitchFamily="34" charset="-122"/>
            </a:endParaRPr>
          </a:p>
          <a:p>
            <a:pPr lvl="1"/>
            <a:r>
              <a:rPr lang="en-US" altLang="zh-CN" sz="2000" b="1" dirty="0">
                <a:latin typeface="微软雅黑" panose="020B0503020204020204" pitchFamily="34" charset="-122"/>
                <a:ea typeface="微软雅黑" panose="020B0503020204020204" pitchFamily="34" charset="-122"/>
              </a:rPr>
              <a:t>DP</a:t>
            </a:r>
          </a:p>
          <a:p>
            <a:pPr lvl="2"/>
            <a:r>
              <a:rPr lang="en-US" altLang="zh-CN" sz="1800" b="1" dirty="0" smtClean="0">
                <a:latin typeface="微软雅黑" panose="020B0503020204020204" pitchFamily="34" charset="-122"/>
                <a:ea typeface="微软雅黑" panose="020B0503020204020204" pitchFamily="34" charset="-122"/>
              </a:rPr>
              <a:t>O(</a:t>
            </a:r>
            <a:r>
              <a:rPr lang="en-US" altLang="zh-CN" sz="1800" b="1" dirty="0">
                <a:latin typeface="微软雅黑" panose="020B0503020204020204" pitchFamily="34" charset="-122"/>
                <a:ea typeface="微软雅黑" panose="020B0503020204020204" pitchFamily="34" charset="-122"/>
              </a:rPr>
              <a:t>n</a:t>
            </a:r>
            <a:r>
              <a:rPr lang="en-US" altLang="zh-CN" sz="1800" b="1" dirty="0" smtClean="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247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迭代加深搜索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r>
              <a:rPr lang="en-US" altLang="zh-CN" sz="2400" b="1" dirty="0" smtClean="0">
                <a:solidFill>
                  <a:srgbClr val="406FDF"/>
                </a:solidFill>
                <a:latin typeface="微软雅黑" panose="020B0503020204020204" pitchFamily="34" charset="-122"/>
                <a:ea typeface="微软雅黑" panose="020B0503020204020204" pitchFamily="34" charset="-122"/>
              </a:rPr>
              <a:t>DFS</a:t>
            </a: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一些问题模型中可能无限扩展</a:t>
            </a:r>
          </a:p>
          <a:p>
            <a:pPr lvl="1"/>
            <a:r>
              <a:rPr lang="zh-CN" altLang="en-US" sz="2000" b="1" dirty="0">
                <a:latin typeface="微软雅黑" panose="020B0503020204020204" pitchFamily="34" charset="-122"/>
                <a:ea typeface="微软雅黑" panose="020B0503020204020204" pitchFamily="34" charset="-122"/>
              </a:rPr>
              <a:t>如</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数码问题</a:t>
            </a: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增加</a:t>
            </a:r>
            <a:r>
              <a:rPr lang="zh-CN" altLang="en-US" sz="2400" b="1" dirty="0">
                <a:solidFill>
                  <a:srgbClr val="E5D21B"/>
                </a:solidFill>
                <a:latin typeface="微软雅黑" panose="020B0503020204020204" pitchFamily="34" charset="-122"/>
                <a:ea typeface="微软雅黑" panose="020B0503020204020204" pitchFamily="34" charset="-122"/>
              </a:rPr>
              <a:t>深度限制</a:t>
            </a:r>
            <a:r>
              <a:rPr lang="zh-CN" altLang="en-US" sz="2400" b="1" dirty="0">
                <a:latin typeface="微软雅黑" panose="020B0503020204020204" pitchFamily="34" charset="-122"/>
                <a:ea typeface="微软雅黑" panose="020B0503020204020204" pitchFamily="34" charset="-122"/>
              </a:rPr>
              <a:t>：假设目标状态所处深度不超过某阈值。</a:t>
            </a:r>
          </a:p>
          <a:p>
            <a:pPr lvl="1"/>
            <a:r>
              <a:rPr lang="zh-CN" altLang="en-US" sz="2000" b="1" dirty="0">
                <a:latin typeface="微软雅黑" panose="020B0503020204020204" pitchFamily="34" charset="-122"/>
                <a:ea typeface="微软雅黑" panose="020B0503020204020204" pitchFamily="34" charset="-122"/>
              </a:rPr>
              <a:t>问题条件或人为假设</a:t>
            </a:r>
          </a:p>
          <a:p>
            <a:pPr lvl="1"/>
            <a:r>
              <a:rPr lang="zh-CN" altLang="en-US" sz="2000" b="1" dirty="0">
                <a:latin typeface="微软雅黑" panose="020B0503020204020204" pitchFamily="34" charset="-122"/>
                <a:ea typeface="微软雅黑" panose="020B0503020204020204" pitchFamily="34" charset="-122"/>
              </a:rPr>
              <a:t>当搜索深度到达阈值时直接剪枝，不再往下搜索。</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68" y="2282031"/>
            <a:ext cx="3971925" cy="1581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0833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迭代加深搜索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en-US" altLang="zh-CN" sz="2400" b="1" dirty="0">
                <a:solidFill>
                  <a:srgbClr val="406FDF"/>
                </a:solidFill>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terative </a:t>
            </a:r>
            <a:r>
              <a:rPr lang="en-US" altLang="zh-CN" sz="2400" b="1" dirty="0" smtClean="0">
                <a:solidFill>
                  <a:srgbClr val="406FDF"/>
                </a:solidFill>
                <a:latin typeface="微软雅黑" panose="020B0503020204020204" pitchFamily="34" charset="-122"/>
                <a:ea typeface="微软雅黑" panose="020B0503020204020204" pitchFamily="34" charset="-122"/>
              </a:rPr>
              <a:t>D</a:t>
            </a:r>
            <a:r>
              <a:rPr lang="en-US" altLang="zh-CN" sz="2400" b="1" dirty="0" smtClean="0">
                <a:latin typeface="微软雅黑" panose="020B0503020204020204" pitchFamily="34" charset="-122"/>
                <a:ea typeface="微软雅黑" panose="020B0503020204020204" pitchFamily="34" charset="-122"/>
              </a:rPr>
              <a:t>eepening </a:t>
            </a:r>
            <a:r>
              <a:rPr lang="en-US" altLang="zh-CN" sz="2400" b="1" dirty="0" smtClean="0">
                <a:solidFill>
                  <a:srgbClr val="406FDF"/>
                </a:solidFill>
                <a:latin typeface="微软雅黑" panose="020B0503020204020204" pitchFamily="34" charset="-122"/>
                <a:ea typeface="微软雅黑" panose="020B0503020204020204" pitchFamily="34" charset="-122"/>
              </a:rPr>
              <a:t>D</a:t>
            </a:r>
            <a:r>
              <a:rPr lang="en-US" altLang="zh-CN" sz="2400" b="1" dirty="0" smtClean="0">
                <a:latin typeface="微软雅黑" panose="020B0503020204020204" pitchFamily="34" charset="-122"/>
                <a:ea typeface="微软雅黑" panose="020B0503020204020204" pitchFamily="34" charset="-122"/>
              </a:rPr>
              <a:t>epth-</a:t>
            </a:r>
            <a:r>
              <a:rPr lang="en-US" altLang="zh-CN" sz="2400" b="1" dirty="0" smtClean="0">
                <a:solidFill>
                  <a:srgbClr val="406FDF"/>
                </a:solidFill>
                <a:latin typeface="微软雅黑" panose="020B0503020204020204" pitchFamily="34" charset="-122"/>
                <a:ea typeface="微软雅黑" panose="020B0503020204020204" pitchFamily="34" charset="-122"/>
              </a:rPr>
              <a:t>F</a:t>
            </a:r>
            <a:r>
              <a:rPr lang="en-US" altLang="zh-CN" sz="2400" b="1" dirty="0" smtClean="0">
                <a:latin typeface="微软雅黑" panose="020B0503020204020204" pitchFamily="34" charset="-122"/>
                <a:ea typeface="微软雅黑" panose="020B0503020204020204" pitchFamily="34" charset="-122"/>
              </a:rPr>
              <a:t>irst </a:t>
            </a:r>
            <a:r>
              <a:rPr lang="en-US" altLang="zh-CN" sz="2400" b="1" dirty="0" smtClean="0">
                <a:solidFill>
                  <a:srgbClr val="406FDF"/>
                </a:solidFill>
                <a:latin typeface="微软雅黑" panose="020B0503020204020204" pitchFamily="34" charset="-122"/>
                <a:ea typeface="微软雅黑" panose="020B0503020204020204" pitchFamily="34" charset="-122"/>
              </a:rPr>
              <a:t>S</a:t>
            </a:r>
            <a:r>
              <a:rPr lang="en-US" altLang="zh-CN" sz="2400" b="1" dirty="0" smtClean="0">
                <a:latin typeface="微软雅黑" panose="020B0503020204020204" pitchFamily="34" charset="-122"/>
                <a:ea typeface="微软雅黑" panose="020B0503020204020204" pitchFamily="34" charset="-122"/>
              </a:rPr>
              <a:t>earch</a:t>
            </a:r>
          </a:p>
          <a:p>
            <a:pPr>
              <a:spcBef>
                <a:spcPts val="600"/>
              </a:spcBef>
            </a:pPr>
            <a:r>
              <a:rPr lang="zh-CN" altLang="en-US" sz="2400" b="1" dirty="0" smtClean="0">
                <a:latin typeface="微软雅黑" panose="020B0503020204020204" pitchFamily="34" charset="-122"/>
                <a:ea typeface="微软雅黑" panose="020B0503020204020204" pitchFamily="34" charset="-122"/>
              </a:rPr>
              <a:t>求</a:t>
            </a:r>
            <a:r>
              <a:rPr lang="zh-CN" altLang="en-US" sz="2400" b="1" dirty="0">
                <a:latin typeface="微软雅黑" panose="020B0503020204020204" pitchFamily="34" charset="-122"/>
                <a:ea typeface="微软雅黑" panose="020B0503020204020204" pitchFamily="34" charset="-122"/>
              </a:rPr>
              <a:t>最优</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深度最低</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步数最少解</a:t>
            </a:r>
          </a:p>
          <a:p>
            <a:pPr lvl="1">
              <a:spcBef>
                <a:spcPts val="600"/>
              </a:spcBef>
            </a:pPr>
            <a:r>
              <a:rPr lang="zh-CN" altLang="en-US" sz="2000" b="1" dirty="0">
                <a:latin typeface="微软雅黑" panose="020B0503020204020204" pitchFamily="34" charset="-122"/>
                <a:ea typeface="微软雅黑" panose="020B0503020204020204" pitchFamily="34" charset="-122"/>
              </a:rPr>
              <a:t>不断放宽迭代深度限制</a:t>
            </a:r>
          </a:p>
          <a:p>
            <a:pPr lvl="2">
              <a:spcBef>
                <a:spcPts val="600"/>
              </a:spcBef>
            </a:pPr>
            <a:r>
              <a:rPr lang="zh-CN" altLang="en-US" sz="1800" b="1" dirty="0">
                <a:latin typeface="微软雅黑" panose="020B0503020204020204" pitchFamily="34" charset="-122"/>
                <a:ea typeface="微软雅黑" panose="020B0503020204020204" pitchFamily="34" charset="-122"/>
              </a:rPr>
              <a:t>第一次找到的目标状态即为最优解</a:t>
            </a:r>
          </a:p>
          <a:p>
            <a:pPr lvl="2">
              <a:spcBef>
                <a:spcPts val="600"/>
              </a:spcBef>
            </a:pPr>
            <a:r>
              <a:rPr lang="zh-CN" altLang="en-US" sz="1800" b="1" dirty="0" smtClean="0">
                <a:latin typeface="微软雅黑" panose="020B0503020204020204" pitchFamily="34" charset="-122"/>
                <a:ea typeface="微软雅黑" panose="020B0503020204020204" pitchFamily="34" charset="-122"/>
              </a:rPr>
              <a:t>与</a:t>
            </a:r>
            <a:r>
              <a:rPr lang="en-US" altLang="zh-CN" sz="1800" b="1" dirty="0" smtClean="0">
                <a:solidFill>
                  <a:srgbClr val="406FDF"/>
                </a:solidFill>
                <a:latin typeface="微软雅黑" panose="020B0503020204020204" pitchFamily="34" charset="-122"/>
                <a:ea typeface="微软雅黑" panose="020B0503020204020204" pitchFamily="34" charset="-122"/>
              </a:rPr>
              <a:t>DFS</a:t>
            </a:r>
            <a:r>
              <a:rPr lang="zh-CN" altLang="en-US" sz="1800" b="1" dirty="0" smtClean="0">
                <a:latin typeface="微软雅黑" panose="020B0503020204020204" pitchFamily="34" charset="-122"/>
                <a:ea typeface="微软雅黑" panose="020B0503020204020204" pitchFamily="34" charset="-122"/>
              </a:rPr>
              <a:t>不同</a:t>
            </a:r>
            <a:endParaRPr lang="zh-CN" altLang="en-US" sz="1800" b="1" dirty="0">
              <a:latin typeface="微软雅黑" panose="020B0503020204020204" pitchFamily="34" charset="-122"/>
              <a:ea typeface="微软雅黑" panose="020B0503020204020204" pitchFamily="34" charset="-122"/>
            </a:endParaRPr>
          </a:p>
          <a:p>
            <a:pPr>
              <a:spcBef>
                <a:spcPts val="600"/>
              </a:spcBef>
            </a:pPr>
            <a:r>
              <a:rPr lang="zh-CN" altLang="en-US" sz="2400" b="1" dirty="0">
                <a:latin typeface="微软雅黑" panose="020B0503020204020204" pitchFamily="34" charset="-122"/>
                <a:ea typeface="微软雅黑" panose="020B0503020204020204" pitchFamily="34" charset="-122"/>
              </a:rPr>
              <a:t>何时</a:t>
            </a:r>
            <a:r>
              <a:rPr lang="zh-CN" altLang="en-US" sz="2400" b="1" dirty="0" smtClean="0">
                <a:latin typeface="微软雅黑" panose="020B0503020204020204" pitchFamily="34" charset="-122"/>
                <a:ea typeface="微软雅黑" panose="020B0503020204020204" pitchFamily="34" charset="-122"/>
              </a:rPr>
              <a:t>用</a:t>
            </a:r>
            <a:r>
              <a:rPr lang="en-US" altLang="zh-CN" sz="2400" b="1" dirty="0" smtClean="0">
                <a:solidFill>
                  <a:srgbClr val="406FDF"/>
                </a:solidFill>
                <a:latin typeface="微软雅黑" panose="020B0503020204020204" pitchFamily="34" charset="-122"/>
                <a:ea typeface="微软雅黑" panose="020B0503020204020204" pitchFamily="34" charset="-122"/>
              </a:rPr>
              <a:t>IDDFS</a:t>
            </a:r>
            <a:r>
              <a:rPr lang="zh-CN" altLang="en-US" sz="2400" b="1" dirty="0" smtClean="0">
                <a:latin typeface="微软雅黑" panose="020B0503020204020204" pitchFamily="34" charset="-122"/>
                <a:ea typeface="微软雅黑" panose="020B0503020204020204" pitchFamily="34" charset="-122"/>
              </a:rPr>
              <a:t>而不用</a:t>
            </a:r>
            <a:r>
              <a:rPr lang="en-US" altLang="zh-CN" sz="2400" b="1" dirty="0" smtClean="0">
                <a:solidFill>
                  <a:srgbClr val="406FDF"/>
                </a:solidFill>
                <a:latin typeface="微软雅黑" panose="020B0503020204020204" pitchFamily="34" charset="-122"/>
                <a:ea typeface="微软雅黑" panose="020B0503020204020204" pitchFamily="34" charset="-122"/>
              </a:rPr>
              <a:t>BFS</a:t>
            </a:r>
            <a:endParaRPr lang="en-US" altLang="zh-CN" sz="2400" b="1" dirty="0">
              <a:solidFill>
                <a:srgbClr val="406FDF"/>
              </a:solidFill>
              <a:latin typeface="微软雅黑" panose="020B0503020204020204" pitchFamily="34" charset="-122"/>
              <a:ea typeface="微软雅黑" panose="020B0503020204020204" pitchFamily="34" charset="-122"/>
            </a:endParaRPr>
          </a:p>
          <a:p>
            <a:pPr lvl="1">
              <a:spcBef>
                <a:spcPts val="600"/>
              </a:spcBef>
            </a:pPr>
            <a:r>
              <a:rPr lang="zh-CN" altLang="en-US" sz="2000" b="1" dirty="0">
                <a:latin typeface="微软雅黑" panose="020B0503020204020204" pitchFamily="34" charset="-122"/>
                <a:ea typeface="微软雅黑" panose="020B0503020204020204" pitchFamily="34" charset="-122"/>
              </a:rPr>
              <a:t>空间限制极强时</a:t>
            </a:r>
          </a:p>
          <a:p>
            <a:pPr lvl="1">
              <a:spcBef>
                <a:spcPts val="600"/>
              </a:spcBef>
            </a:pPr>
            <a:r>
              <a:rPr lang="zh-CN" altLang="en-US" sz="2000" b="1" dirty="0">
                <a:latin typeface="微软雅黑" panose="020B0503020204020204" pitchFamily="34" charset="-122"/>
                <a:ea typeface="微软雅黑" panose="020B0503020204020204" pitchFamily="34" charset="-122"/>
              </a:rPr>
              <a:t>时间限制内求较优解</a:t>
            </a:r>
          </a:p>
          <a:p>
            <a:pPr lvl="2">
              <a:spcBef>
                <a:spcPts val="600"/>
              </a:spcBef>
            </a:pPr>
            <a:r>
              <a:rPr lang="zh-CN" altLang="en-US" sz="1800" b="1" dirty="0">
                <a:latin typeface="微软雅黑" panose="020B0503020204020204" pitchFamily="34" charset="-122"/>
                <a:ea typeface="微软雅黑" panose="020B0503020204020204" pitchFamily="34" charset="-122"/>
              </a:rPr>
              <a:t>计算机博弈、规划等</a:t>
            </a:r>
          </a:p>
          <a:p>
            <a:pPr lvl="1">
              <a:spcBef>
                <a:spcPts val="600"/>
              </a:spcBef>
            </a:pPr>
            <a:r>
              <a:rPr lang="zh-CN" altLang="en-US" sz="2000" b="1" dirty="0">
                <a:latin typeface="微软雅黑" panose="020B0503020204020204" pitchFamily="34" charset="-122"/>
                <a:ea typeface="微软雅黑" panose="020B0503020204020204" pitchFamily="34" charset="-122"/>
              </a:rPr>
              <a:t>当状态的存储与表示比较麻烦</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费时时</a:t>
            </a:r>
          </a:p>
          <a:p>
            <a:pPr>
              <a:spcBef>
                <a:spcPts val="600"/>
              </a:spcBef>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01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迭代加深搜索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效率对比</a:t>
            </a:r>
          </a:p>
          <a:p>
            <a:pPr lvl="1">
              <a:spcBef>
                <a:spcPts val="600"/>
              </a:spcBef>
            </a:pPr>
            <a:r>
              <a:rPr lang="zh-CN" altLang="en-US" sz="2000" b="1" dirty="0">
                <a:latin typeface="微软雅黑" panose="020B0503020204020204" pitchFamily="34" charset="-122"/>
                <a:ea typeface="微软雅黑" panose="020B0503020204020204" pitchFamily="34" charset="-122"/>
              </a:rPr>
              <a:t>设解所在深度为</a:t>
            </a: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，每个状态都能扩展出</a:t>
            </a: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个状态。</a:t>
            </a:r>
          </a:p>
          <a:p>
            <a:pPr lvl="1">
              <a:spcBef>
                <a:spcPts val="600"/>
              </a:spcBef>
            </a:pPr>
            <a:r>
              <a:rPr lang="en-US" altLang="zh-CN" sz="2000" b="1" dirty="0" smtClean="0">
                <a:solidFill>
                  <a:srgbClr val="406FDF"/>
                </a:solidFill>
                <a:latin typeface="微软雅黑" panose="020B0503020204020204" pitchFamily="34" charset="-122"/>
                <a:ea typeface="微软雅黑" panose="020B0503020204020204" pitchFamily="34" charset="-122"/>
              </a:rPr>
              <a:t>BFS</a:t>
            </a:r>
            <a:endParaRPr lang="en-US" altLang="zh-CN" sz="2000" b="1" dirty="0">
              <a:solidFill>
                <a:srgbClr val="406FDF"/>
              </a:solidFill>
              <a:latin typeface="微软雅黑" panose="020B0503020204020204" pitchFamily="34" charset="-122"/>
              <a:ea typeface="微软雅黑" panose="020B0503020204020204" pitchFamily="34" charset="-122"/>
            </a:endParaRPr>
          </a:p>
          <a:p>
            <a:pPr lvl="2"/>
            <a:r>
              <a:rPr lang="en-US" altLang="zh-CN" sz="1800" b="1" dirty="0" err="1" smtClean="0">
                <a:latin typeface="微软雅黑" panose="020B0503020204020204" pitchFamily="34" charset="-122"/>
                <a:ea typeface="微软雅黑" panose="020B0503020204020204" pitchFamily="34" charset="-122"/>
              </a:rPr>
              <a:t>N</a:t>
            </a:r>
            <a:r>
              <a:rPr lang="en-US" altLang="zh-CN" sz="1800" b="1" baseline="-25000" dirty="0" err="1" smtClean="0">
                <a:latin typeface="微软雅黑" panose="020B0503020204020204" pitchFamily="34" charset="-122"/>
                <a:ea typeface="微软雅黑" panose="020B0503020204020204" pitchFamily="34" charset="-122"/>
              </a:rPr>
              <a:t>bfs</a:t>
            </a:r>
            <a:r>
              <a:rPr lang="en-US" altLang="zh-CN" sz="1800" b="1" dirty="0" smtClean="0">
                <a:latin typeface="微软雅黑" panose="020B0503020204020204" pitchFamily="34" charset="-122"/>
                <a:ea typeface="微软雅黑" panose="020B0503020204020204" pitchFamily="34" charset="-122"/>
              </a:rPr>
              <a:t>=1+b+b</a:t>
            </a:r>
            <a:r>
              <a:rPr lang="en-US" altLang="zh-CN" sz="1800" b="1" baseline="30000" dirty="0" smtClean="0">
                <a:latin typeface="微软雅黑" panose="020B0503020204020204" pitchFamily="34" charset="-122"/>
                <a:ea typeface="微软雅黑" panose="020B0503020204020204" pitchFamily="34" charset="-122"/>
              </a:rPr>
              <a:t>2</a:t>
            </a:r>
            <a:r>
              <a:rPr lang="en-US" altLang="zh-CN" sz="1800" b="1" dirty="0" smtClean="0">
                <a:latin typeface="微软雅黑" panose="020B0503020204020204" pitchFamily="34" charset="-122"/>
                <a:ea typeface="微软雅黑" panose="020B0503020204020204" pitchFamily="34" charset="-122"/>
              </a:rPr>
              <a:t>+…+</a:t>
            </a:r>
            <a:r>
              <a:rPr lang="en-US" altLang="zh-CN" sz="1800" b="1" dirty="0" err="1" smtClean="0">
                <a:latin typeface="微软雅黑" panose="020B0503020204020204" pitchFamily="34" charset="-122"/>
                <a:ea typeface="微软雅黑" panose="020B0503020204020204" pitchFamily="34" charset="-122"/>
              </a:rPr>
              <a:t>b</a:t>
            </a:r>
            <a:r>
              <a:rPr lang="en-US" altLang="zh-CN" sz="1800" b="1" baseline="30000" dirty="0" err="1" smtClean="0">
                <a:latin typeface="微软雅黑" panose="020B0503020204020204" pitchFamily="34" charset="-122"/>
                <a:ea typeface="微软雅黑" panose="020B0503020204020204" pitchFamily="34" charset="-122"/>
              </a:rPr>
              <a:t>d</a:t>
            </a:r>
            <a:r>
              <a:rPr lang="en-US" altLang="zh-CN" sz="1800" b="1" dirty="0" smtClean="0">
                <a:latin typeface="微软雅黑" panose="020B0503020204020204" pitchFamily="34" charset="-122"/>
                <a:ea typeface="微软雅黑" panose="020B0503020204020204" pitchFamily="34" charset="-122"/>
              </a:rPr>
              <a:t> = (b</a:t>
            </a:r>
            <a:r>
              <a:rPr lang="en-US" altLang="zh-CN" sz="1800" b="1" baseline="30000" dirty="0" smtClean="0">
                <a:latin typeface="微软雅黑" panose="020B0503020204020204" pitchFamily="34" charset="-122"/>
                <a:ea typeface="微软雅黑" panose="020B0503020204020204" pitchFamily="34" charset="-122"/>
              </a:rPr>
              <a:t>d+1</a:t>
            </a:r>
            <a:r>
              <a:rPr lang="en-US" altLang="zh-CN" sz="1800" b="1" dirty="0" smtClean="0">
                <a:latin typeface="微软雅黑" panose="020B0503020204020204" pitchFamily="34" charset="-122"/>
                <a:ea typeface="微软雅黑" panose="020B0503020204020204" pitchFamily="34" charset="-122"/>
              </a:rPr>
              <a:t>-1)/(b-1)</a:t>
            </a:r>
            <a:endParaRPr lang="en-US" altLang="zh-CN" sz="1800" b="1" dirty="0">
              <a:latin typeface="微软雅黑" panose="020B0503020204020204" pitchFamily="34" charset="-122"/>
              <a:ea typeface="微软雅黑" panose="020B0503020204020204" pitchFamily="34" charset="-122"/>
            </a:endParaRPr>
          </a:p>
          <a:p>
            <a:pPr lvl="1">
              <a:spcBef>
                <a:spcPts val="600"/>
              </a:spcBef>
            </a:pPr>
            <a:r>
              <a:rPr lang="en-US" altLang="zh-CN" sz="2000" b="1" dirty="0" smtClean="0">
                <a:solidFill>
                  <a:srgbClr val="406FDF"/>
                </a:solidFill>
                <a:latin typeface="微软雅黑" panose="020B0503020204020204" pitchFamily="34" charset="-122"/>
                <a:ea typeface="微软雅黑" panose="020B0503020204020204" pitchFamily="34" charset="-122"/>
              </a:rPr>
              <a:t>IDDFS</a:t>
            </a:r>
          </a:p>
          <a:p>
            <a:pPr lvl="2"/>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(d+1)+d*b+(d-1)*b</a:t>
            </a:r>
            <a:r>
              <a:rPr lang="en-US" altLang="zh-CN" sz="18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+…+2b</a:t>
            </a:r>
            <a:r>
              <a:rPr lang="en-US" altLang="zh-CN" sz="1800" b="1" baseline="30000" dirty="0">
                <a:latin typeface="微软雅黑" panose="020B0503020204020204" pitchFamily="34" charset="-122"/>
                <a:ea typeface="微软雅黑" panose="020B0503020204020204" pitchFamily="34" charset="-122"/>
                <a:sym typeface="Wingdings" panose="05000000000000000000" pitchFamily="2" charset="2"/>
              </a:rPr>
              <a:t>d-1</a:t>
            </a:r>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+b</a:t>
            </a:r>
            <a:r>
              <a:rPr lang="en-US" altLang="zh-CN" sz="1800" b="1" baseline="30000" dirty="0">
                <a:latin typeface="微软雅黑" panose="020B0503020204020204" pitchFamily="34" charset="-122"/>
                <a:ea typeface="微软雅黑" panose="020B0503020204020204" pitchFamily="34" charset="-122"/>
                <a:sym typeface="Wingdings" panose="05000000000000000000" pitchFamily="2" charset="2"/>
              </a:rPr>
              <a:t>d </a:t>
            </a:r>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a:t>
            </a:r>
          </a:p>
          <a:p>
            <a:pPr lvl="2"/>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b/(b-1) * </a:t>
            </a:r>
            <a:r>
              <a:rPr lang="en-US" altLang="zh-CN" sz="1800" b="1" dirty="0">
                <a:latin typeface="微软雅黑" panose="020B0503020204020204" pitchFamily="34" charset="-122"/>
                <a:ea typeface="微软雅黑" panose="020B0503020204020204" pitchFamily="34" charset="-122"/>
              </a:rPr>
              <a:t>(b</a:t>
            </a:r>
            <a:r>
              <a:rPr lang="en-US" altLang="zh-CN" sz="1800" b="1" baseline="30000" dirty="0">
                <a:latin typeface="微软雅黑" panose="020B0503020204020204" pitchFamily="34" charset="-122"/>
                <a:ea typeface="微软雅黑" panose="020B0503020204020204" pitchFamily="34" charset="-122"/>
              </a:rPr>
              <a:t>d+1</a:t>
            </a:r>
            <a:r>
              <a:rPr lang="en-US" altLang="zh-CN" sz="1800" b="1" dirty="0">
                <a:latin typeface="微软雅黑" panose="020B0503020204020204" pitchFamily="34" charset="-122"/>
                <a:ea typeface="微软雅黑" panose="020B0503020204020204" pitchFamily="34" charset="-122"/>
              </a:rPr>
              <a:t>-1)/(b-1) - (d+1)/(b-1) =</a:t>
            </a:r>
          </a:p>
          <a:p>
            <a:pPr lvl="2"/>
            <a:r>
              <a:rPr lang="en-US" altLang="zh-CN" sz="1800" b="1" dirty="0">
                <a:latin typeface="微软雅黑" panose="020B0503020204020204" pitchFamily="34" charset="-122"/>
                <a:ea typeface="微软雅黑" panose="020B0503020204020204" pitchFamily="34" charset="-122"/>
                <a:sym typeface="Wingdings" panose="05000000000000000000" pitchFamily="2" charset="2"/>
              </a:rPr>
              <a:t>b/(b-1)*</a:t>
            </a:r>
            <a:r>
              <a:rPr lang="en-US" altLang="zh-CN" sz="1800" b="1" dirty="0" err="1">
                <a:latin typeface="微软雅黑" panose="020B0503020204020204" pitchFamily="34" charset="-122"/>
                <a:ea typeface="微软雅黑" panose="020B0503020204020204" pitchFamily="34" charset="-122"/>
              </a:rPr>
              <a:t>N</a:t>
            </a:r>
            <a:r>
              <a:rPr lang="en-US" altLang="zh-CN" sz="1800" b="1" baseline="-25000" dirty="0" err="1">
                <a:latin typeface="微软雅黑" panose="020B0503020204020204" pitchFamily="34" charset="-122"/>
                <a:ea typeface="微软雅黑" panose="020B0503020204020204" pitchFamily="34" charset="-122"/>
              </a:rPr>
              <a:t>bfs</a:t>
            </a:r>
            <a:r>
              <a:rPr lang="en-US" altLang="zh-CN" sz="1800" b="1" baseline="-25000" dirty="0">
                <a:latin typeface="微软雅黑" panose="020B0503020204020204" pitchFamily="34" charset="-122"/>
                <a:ea typeface="微软雅黑" panose="020B0503020204020204" pitchFamily="34" charset="-122"/>
              </a:rPr>
              <a:t> </a:t>
            </a:r>
            <a:r>
              <a:rPr lang="en-US" altLang="zh-CN" sz="1800" b="1" dirty="0">
                <a:latin typeface="微软雅黑" panose="020B0503020204020204" pitchFamily="34" charset="-122"/>
                <a:ea typeface="微软雅黑" panose="020B0503020204020204" pitchFamily="34" charset="-122"/>
              </a:rPr>
              <a:t>- (d+1)/(b-1)</a:t>
            </a:r>
          </a:p>
          <a:p>
            <a:pPr lvl="1">
              <a:spcBef>
                <a:spcPts val="600"/>
              </a:spcBef>
            </a:pPr>
            <a:endParaRPr lang="en-US" altLang="zh-CN" sz="2400" b="1" dirty="0">
              <a:latin typeface="微软雅黑" panose="020B0503020204020204" pitchFamily="34" charset="-122"/>
              <a:ea typeface="微软雅黑" panose="020B0503020204020204" pitchFamily="34" charset="-122"/>
            </a:endParaRPr>
          </a:p>
          <a:p>
            <a:pPr>
              <a:spcBef>
                <a:spcPts val="600"/>
              </a:spcBef>
            </a:pPr>
            <a:r>
              <a:rPr lang="zh-CN" altLang="en-US" sz="2400" b="1" dirty="0">
                <a:latin typeface="微软雅黑" panose="020B0503020204020204" pitchFamily="34" charset="-122"/>
                <a:ea typeface="微软雅黑" panose="020B0503020204020204" pitchFamily="34" charset="-122"/>
              </a:rPr>
              <a:t>两种算法的扩展节点数渐进相同</a:t>
            </a:r>
          </a:p>
          <a:p>
            <a:pPr>
              <a:spcBef>
                <a:spcPts val="600"/>
              </a:spcBef>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28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0"/>
          <p:cNvSpPr txBox="1">
            <a:spLocks/>
          </p:cNvSpPr>
          <p:nvPr/>
        </p:nvSpPr>
        <p:spPr>
          <a:xfrm>
            <a:off x="450968" y="285840"/>
            <a:ext cx="8242064" cy="908024"/>
          </a:xfrm>
          <a:prstGeom prst="rect">
            <a:avLst/>
          </a:prstGeom>
          <a:noFill/>
          <a:ln w="9525">
            <a:noFill/>
            <a:miter/>
          </a:ln>
        </p:spPr>
        <p:txBody>
          <a:bodyPr vert="horz" anchor="ctr">
            <a:normAutofit/>
          </a:bodyPr>
          <a:lstStyle>
            <a:lvl1pPr lvl="0" algn="ctr" defTabSz="914400" eaLnBrk="1" fontAlgn="base" latinLnBrk="0" hangingPunct="1">
              <a:spcBef>
                <a:spcPct val="0"/>
              </a:spcBef>
              <a:buClr>
                <a:srgbClr val="000000"/>
              </a:buClr>
              <a:buNone/>
              <a:defRPr sz="4400" kern="1200">
                <a:solidFill>
                  <a:schemeClr val="bg1"/>
                </a:solidFill>
                <a:latin typeface="+mj-lt"/>
                <a:ea typeface="+mj-ea"/>
                <a:cs typeface="+mj-cs"/>
                <a:sym typeface="Calibri" charset="0"/>
              </a:defRPr>
            </a:lvl1pPr>
          </a:lstStyle>
          <a:p>
            <a:pPr algn="l">
              <a:spcAft>
                <a:spcPts val="0"/>
              </a:spcAft>
              <a:buFontTx/>
            </a:pPr>
            <a:r>
              <a:rPr lang="zh-CN" altLang="en-US" b="1" dirty="0" smtClean="0">
                <a:latin typeface="微软雅黑" pitchFamily="2" charset="-122"/>
                <a:ea typeface="微软雅黑" pitchFamily="2" charset="-122"/>
                <a:sym typeface="宋体" charset="-122"/>
              </a:rPr>
              <a:t>双向广度搜索</a:t>
            </a:r>
            <a:endParaRPr lang="zh-CN" altLang="en-US" b="1" dirty="0">
              <a:latin typeface="微软雅黑" pitchFamily="2" charset="-122"/>
              <a:ea typeface="微软雅黑" pitchFamily="2" charset="-122"/>
              <a:sym typeface="宋体" charset="-122"/>
            </a:endParaRPr>
          </a:p>
        </p:txBody>
      </p:sp>
      <p:sp>
        <p:nvSpPr>
          <p:cNvPr id="7" name="任意多边形 556"/>
          <p:cNvSpPr/>
          <p:nvPr/>
        </p:nvSpPr>
        <p:spPr>
          <a:xfrm>
            <a:off x="509587" y="1182806"/>
            <a:ext cx="8124825" cy="1587"/>
          </a:xfrm>
          <a:custGeom>
            <a:avLst/>
            <a:gdLst>
              <a:gd name="txL" fmla="*/ 0 w 8125097"/>
              <a:gd name="txT" fmla="*/ 0 h 635"/>
              <a:gd name="txR" fmla="*/ 8125097 w 8125097"/>
              <a:gd name="txB" fmla="*/ 635 h 635"/>
            </a:gdLst>
            <a:ahLst/>
            <a:cxnLst>
              <a:cxn ang="0">
                <a:pos x="0" y="0"/>
              </a:cxn>
              <a:cxn ang="0">
                <a:pos x="8125097" y="0"/>
              </a:cxn>
            </a:cxnLst>
            <a:rect l="txL" t="txT" r="txR" b="txB"/>
            <a:pathLst>
              <a:path w="8125097" h="635">
                <a:moveTo>
                  <a:pt x="0" y="0"/>
                </a:moveTo>
                <a:lnTo>
                  <a:pt x="8125097" y="0"/>
                </a:lnTo>
              </a:path>
            </a:pathLst>
          </a:custGeom>
          <a:noFill/>
          <a:ln w="12700" cap="flat" cmpd="sng">
            <a:solidFill>
              <a:srgbClr val="FFFFFF">
                <a:alpha val="29999"/>
              </a:srgbClr>
            </a:solidFill>
            <a:prstDash val="dash"/>
            <a:bevel/>
            <a:headEnd type="none" w="med" len="med"/>
            <a:tailEnd type="none" w="med" len="med"/>
          </a:ln>
        </p:spPr>
        <p:txBody>
          <a:bodyPr anchor="ctr"/>
          <a:lstStyle/>
          <a:p>
            <a:pPr lvl="0" algn="ctr"/>
            <a:endParaRPr sz="1200">
              <a:solidFill>
                <a:schemeClr val="tx1"/>
              </a:solidFill>
              <a:latin typeface="宋体" charset="-122"/>
              <a:ea typeface="宋体" charset="-122"/>
              <a:sym typeface="宋体" charset="-122"/>
            </a:endParaRPr>
          </a:p>
        </p:txBody>
      </p:sp>
      <p:sp>
        <p:nvSpPr>
          <p:cNvPr id="2" name="内容占位符 1"/>
          <p:cNvSpPr>
            <a:spLocks noGrp="1"/>
          </p:cNvSpPr>
          <p:nvPr>
            <p:ph idx="1"/>
          </p:nvPr>
        </p:nvSpPr>
        <p:spPr/>
        <p:txBody>
          <a:bodyPr>
            <a:norm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从初始状态和目标状态两个</a:t>
            </a:r>
            <a:r>
              <a:rPr lang="zh-CN" altLang="en-US" sz="2400" b="1" dirty="0" smtClean="0">
                <a:latin typeface="微软雅黑" panose="020B0503020204020204" pitchFamily="34" charset="-122"/>
                <a:ea typeface="微软雅黑" panose="020B0503020204020204" pitchFamily="34" charset="-122"/>
              </a:rPr>
              <a:t>方向</a:t>
            </a:r>
            <a:r>
              <a:rPr lang="en-US" altLang="zh-CN" sz="2400" b="1" dirty="0" smtClean="0">
                <a:solidFill>
                  <a:srgbClr val="406FDF"/>
                </a:solidFill>
                <a:latin typeface="微软雅黑" panose="020B0503020204020204" pitchFamily="34" charset="-122"/>
                <a:ea typeface="微软雅黑" panose="020B0503020204020204" pitchFamily="34" charset="-122"/>
              </a:rPr>
              <a:t>BFS</a:t>
            </a:r>
          </a:p>
          <a:p>
            <a:pPr>
              <a:spcBef>
                <a:spcPts val="600"/>
              </a:spcBef>
            </a:pPr>
            <a:r>
              <a:rPr lang="zh-CN" altLang="en-US" sz="2400" b="1" dirty="0" smtClean="0">
                <a:latin typeface="微软雅黑" panose="020B0503020204020204" pitchFamily="34" charset="-122"/>
                <a:ea typeface="微软雅黑" panose="020B0503020204020204" pitchFamily="34" charset="-122"/>
              </a:rPr>
              <a:t>用</a:t>
            </a:r>
            <a:r>
              <a:rPr lang="en-US" altLang="zh-CN" sz="2400" b="1" dirty="0">
                <a:latin typeface="微软雅黑" panose="020B0503020204020204" pitchFamily="34" charset="-122"/>
                <a:ea typeface="微软雅黑" panose="020B0503020204020204" pitchFamily="34" charset="-122"/>
              </a:rPr>
              <a:t>hash</a:t>
            </a:r>
            <a:r>
              <a:rPr lang="zh-CN" altLang="en-US" sz="2400" b="1" dirty="0">
                <a:latin typeface="微软雅黑" panose="020B0503020204020204" pitchFamily="34" charset="-122"/>
                <a:ea typeface="微软雅黑" panose="020B0503020204020204" pitchFamily="34" charset="-122"/>
              </a:rPr>
              <a:t>等方法将两者的搜索路径相接</a:t>
            </a:r>
          </a:p>
          <a:p>
            <a:pPr>
              <a:spcBef>
                <a:spcPts val="600"/>
              </a:spcBef>
            </a:pPr>
            <a:r>
              <a:rPr lang="zh-CN" altLang="en-US" sz="2400" b="1" dirty="0">
                <a:latin typeface="微软雅黑" panose="020B0503020204020204" pitchFamily="34" charset="-122"/>
                <a:ea typeface="微软雅黑" panose="020B0503020204020204" pitchFamily="34" charset="-122"/>
              </a:rPr>
              <a:t>例</a:t>
            </a:r>
          </a:p>
          <a:p>
            <a:pPr lvl="1">
              <a:spcBef>
                <a:spcPts val="600"/>
              </a:spcBef>
            </a:pPr>
            <a:r>
              <a:rPr lang="zh-CN" altLang="en-US" sz="2000" b="1" dirty="0">
                <a:latin typeface="微软雅黑" panose="020B0503020204020204" pitchFamily="34" charset="-122"/>
                <a:ea typeface="微软雅黑" panose="020B0503020204020204" pitchFamily="34" charset="-122"/>
              </a:rPr>
              <a:t>八数码</a:t>
            </a:r>
          </a:p>
        </p:txBody>
      </p:sp>
    </p:spTree>
    <p:extLst>
      <p:ext uri="{BB962C8B-B14F-4D97-AF65-F5344CB8AC3E}">
        <p14:creationId xmlns:p14="http://schemas.microsoft.com/office/powerpoint/2010/main" val="425319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2272</Words>
  <Application>Microsoft Office PowerPoint</Application>
  <PresentationFormat>全屏显示(4:3)</PresentationFormat>
  <Paragraphs>338</Paragraphs>
  <Slides>39</Slides>
  <Notes>39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宋体</vt:lpstr>
      <vt:lpstr>微软雅黑</vt:lpstr>
      <vt:lpstr>Arial</vt:lpstr>
      <vt:lpstr>Calibri</vt:lpstr>
      <vt:lpstr>Cambria Math</vt:lpstr>
      <vt:lpstr>Wingdings</vt:lpstr>
      <vt:lpstr>Office 主题​​</vt:lpstr>
      <vt:lpstr>搜索及其优化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Only for Design</dc:creator>
  <cp:lastModifiedBy>Zhican Yang</cp:lastModifiedBy>
  <cp:revision>1130</cp:revision>
  <dcterms:created xsi:type="dcterms:W3CDTF">2014-03-17T01:37:00Z</dcterms:created>
  <dcterms:modified xsi:type="dcterms:W3CDTF">2017-01-18T02:33:29Z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