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76" r:id="rId3"/>
    <p:sldId id="259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29" r:id="rId20"/>
    <p:sldId id="332" r:id="rId21"/>
    <p:sldId id="333" r:id="rId22"/>
    <p:sldId id="328" r:id="rId23"/>
    <p:sldId id="331" r:id="rId24"/>
    <p:sldId id="334" r:id="rId25"/>
    <p:sldId id="338" r:id="rId26"/>
    <p:sldId id="335" r:id="rId27"/>
    <p:sldId id="336" r:id="rId28"/>
    <p:sldId id="337" r:id="rId29"/>
    <p:sldId id="339" r:id="rId30"/>
    <p:sldId id="373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78" r:id="rId53"/>
    <p:sldId id="377" r:id="rId54"/>
    <p:sldId id="361" r:id="rId55"/>
    <p:sldId id="362" r:id="rId56"/>
    <p:sldId id="363" r:id="rId57"/>
    <p:sldId id="364" r:id="rId58"/>
    <p:sldId id="374" r:id="rId59"/>
    <p:sldId id="375" r:id="rId60"/>
    <p:sldId id="366" r:id="rId61"/>
    <p:sldId id="367" r:id="rId62"/>
    <p:sldId id="368" r:id="rId63"/>
    <p:sldId id="369" r:id="rId64"/>
    <p:sldId id="370" r:id="rId65"/>
    <p:sldId id="371" r:id="rId66"/>
    <p:sldId id="372" r:id="rId67"/>
    <p:sldId id="261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B7B20-99E8-4414-8FE7-06DC686E3C7A}" type="datetimeFigureOut">
              <a:rPr lang="zh-CN" altLang="en-US" smtClean="0"/>
              <a:t>2019/1/20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C1AC7-E5D8-4D00-A936-C3D984034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92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42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C1AC7-E5D8-4D00-A936-C3D98403415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9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dirty="0" smtClean="0"/>
              <a:t>岂因祸福避趋之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 smtClean="0"/>
              <a:t>谈笑风生又一年</a:t>
            </a:r>
            <a:endParaRPr 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 smtClean="0"/>
              <a:t>垂死病中惊坐起</a:t>
            </a:r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1024128" y="6368152"/>
            <a:ext cx="9720263" cy="274320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 smtClean="0"/>
              <a:t>p.s.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dirty="0" smtClean="0"/>
              <a:t>苟利国家生死以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岂因祸福避趋之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cm.hit.edu.cn/contest/170/problem/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96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ruanx.pw/bzojch/p/212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UVA12558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396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3810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org/problemnew/show/P4306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基础套路</a:t>
            </a:r>
            <a:r>
              <a:rPr lang="en-US" altLang="zh-CN" dirty="0" smtClean="0"/>
              <a:t>Ⅰ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762845" y="5131574"/>
            <a:ext cx="2474144" cy="1026160"/>
            <a:chOff x="8728661" y="5088748"/>
            <a:chExt cx="2474144" cy="1026160"/>
          </a:xfrm>
        </p:grpSpPr>
        <p:sp>
          <p:nvSpPr>
            <p:cNvPr id="5" name="矩形 4"/>
            <p:cNvSpPr/>
            <p:nvPr/>
          </p:nvSpPr>
          <p:spPr>
            <a:xfrm>
              <a:off x="9010307" y="5745576"/>
              <a:ext cx="160320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ruanxingzhi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661" y="5088748"/>
              <a:ext cx="2474144" cy="944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哈工大的学分绩是这样算的：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平均学分绩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成绩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学分</m:t>
                          </m:r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给定每门课的学分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 smtClean="0"/>
                  <a:t>和你对这门课的预估成绩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你可以缓考至多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门课，被缓考的课暂时不计入学分绩。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求可能达到的最高学分绩。</a:t>
                </a:r>
                <a:endParaRPr lang="en-US" altLang="zh-CN" dirty="0" smtClean="0"/>
              </a:p>
              <a:p>
                <a:r>
                  <a:rPr lang="en-US" altLang="zh-CN" dirty="0">
                    <a:hlinkClick r:id="rId2"/>
                  </a:rPr>
                  <a:t>http://</a:t>
                </a:r>
                <a:r>
                  <a:rPr lang="en-US" altLang="zh-CN" dirty="0" smtClean="0">
                    <a:hlinkClick r:id="rId2"/>
                  </a:rPr>
                  <a:t>acm.hit.edu.cn/contest/170/problem/A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5" t="-4242" b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学分绩问题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1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子问题：</a:t>
            </a:r>
            <a:r>
              <a:rPr lang="en-US" altLang="zh-CN" dirty="0" smtClean="0"/>
              <a:t>k=1?</a:t>
            </a:r>
          </a:p>
          <a:p>
            <a:r>
              <a:rPr lang="zh-CN" altLang="en-US" dirty="0"/>
              <a:t>子问题：</a:t>
            </a:r>
            <a:r>
              <a:rPr lang="en-US" altLang="zh-CN" dirty="0" smtClean="0"/>
              <a:t>k=n-1?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现在</a:t>
            </a:r>
            <a:r>
              <a:rPr lang="en-US" altLang="zh-CN" dirty="0" smtClean="0"/>
              <a:t>k</a:t>
            </a:r>
            <a:r>
              <a:rPr lang="zh-CN" altLang="en-US" dirty="0" smtClean="0"/>
              <a:t>取任意数，怎么办？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现在考虑二分答案。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需要给出一种方式，来判断能否达到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的学分绩。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 smtClean="0"/>
              <a:t>分数规划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4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现在把实际问题转化成数学问题：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确定数组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0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则表示缓考了这门课；否则表示正常计算。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最大化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7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b="0" dirty="0" smtClean="0"/>
                  <a:t>于是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现在给定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，我们要判断答案是否比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大。也就是判断：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是否存在一组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，使得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亦即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899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现在问题就转化成：判断能否有数组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如果有，那么还可以继续寻找更优的答案；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如果没有，则我们对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的估计过高了。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对于每个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，既然给定了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就是个</a:t>
                </a:r>
                <a:r>
                  <a:rPr lang="zh-CN" altLang="en-US" dirty="0" smtClean="0"/>
                  <a:t>定值。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既然是定值，那么我们问题转换为：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给定数组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，剔除掉一些数，问能否使数组的和大于</a:t>
                </a:r>
                <a:r>
                  <a:rPr lang="en-US" altLang="zh-CN" dirty="0" smtClean="0"/>
                  <a:t>0.</a:t>
                </a:r>
              </a:p>
              <a:p>
                <a:r>
                  <a:rPr lang="zh-CN" altLang="en-US" dirty="0" smtClean="0"/>
                  <a:t>直接排序就完事了。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推柿子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4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那我现场写一个</a:t>
            </a:r>
            <a:r>
              <a:rPr lang="zh-CN" altLang="en-US" dirty="0"/>
              <a:t>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5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给定一个长度为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的序列，每个元素有颜色。应对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 smtClean="0"/>
                  <a:t>个询问：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Ask(</a:t>
                </a:r>
                <a:r>
                  <a:rPr lang="en-US" altLang="zh-CN" dirty="0" err="1" smtClean="0"/>
                  <a:t>l,r</a:t>
                </a:r>
                <a:r>
                  <a:rPr lang="en-US" altLang="zh-CN" dirty="0" smtClean="0"/>
                  <a:t>): </a:t>
                </a:r>
                <a:r>
                  <a:rPr lang="zh-CN" altLang="en-US" dirty="0" smtClean="0"/>
                  <a:t>询问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区间内有多少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种</a:t>
                </a:r>
                <a:r>
                  <a:rPr lang="zh-CN" altLang="en-US" dirty="0" smtClean="0"/>
                  <a:t>颜色。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允许离线。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区间数颜色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70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暴力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：直接跑一遍寻问区间去统计。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单次询问复杂度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，取决于数据，无法改变。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复杂度完全取决于数据，我们无法改进。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2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阮行止，湖南师大附中</a:t>
            </a:r>
            <a:r>
              <a:rPr lang="en-US" altLang="zh-CN" dirty="0" smtClean="0"/>
              <a:t>/</a:t>
            </a:r>
            <a:r>
              <a:rPr lang="zh-CN" altLang="en-US" dirty="0" smtClean="0"/>
              <a:t>哈尔滨工业大学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洛谷网校讲师</a:t>
            </a:r>
            <a:endParaRPr lang="en-US" altLang="zh-CN" dirty="0" smtClean="0"/>
          </a:p>
          <a:p>
            <a:r>
              <a:rPr lang="zh-CN" altLang="en-US" dirty="0" smtClean="0"/>
              <a:t>优敏思</a:t>
            </a:r>
            <a:r>
              <a:rPr lang="en-US" altLang="zh-CN" dirty="0" smtClean="0"/>
              <a:t>oi</a:t>
            </a:r>
            <a:r>
              <a:rPr lang="zh-CN" altLang="en-US" dirty="0" smtClean="0"/>
              <a:t>教研组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SELF-intro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622" y="3692769"/>
            <a:ext cx="2159391" cy="21593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73" y="3692769"/>
            <a:ext cx="1876084" cy="21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暴力</a:t>
            </a:r>
            <a:r>
              <a:rPr lang="en-US" altLang="zh-CN" dirty="0"/>
              <a:t>B</a:t>
            </a:r>
            <a:r>
              <a:rPr lang="zh-CN" altLang="en-US" dirty="0" smtClean="0"/>
              <a:t>：维护数组</a:t>
            </a:r>
            <a:r>
              <a:rPr lang="en-US" altLang="zh-CN" dirty="0" smtClean="0"/>
              <a:t>w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这个颜色出现了多少次。</a:t>
            </a:r>
            <a:endParaRPr lang="en-US" altLang="zh-CN" dirty="0" smtClean="0"/>
          </a:p>
          <a:p>
            <a:r>
              <a:rPr lang="zh-CN" altLang="en-US" dirty="0" smtClean="0"/>
              <a:t>记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为当前处理的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l,r</a:t>
            </a:r>
            <a:r>
              <a:rPr lang="en-US" altLang="zh-CN" dirty="0" smtClean="0"/>
              <a:t>]</a:t>
            </a:r>
            <a:r>
              <a:rPr lang="zh-CN" altLang="en-US" dirty="0" smtClean="0"/>
              <a:t>这个区间的颜色数。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现在如果我们手上已经有了一个区间的信息，如何求出下一个区间的信息？</a:t>
            </a:r>
            <a:endParaRPr lang="en-US" altLang="zh-CN" dirty="0" smtClean="0"/>
          </a:p>
          <a:p>
            <a:r>
              <a:rPr lang="zh-CN" altLang="en-US" dirty="0" smtClean="0"/>
              <a:t>移动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指针，使之走到新的询问。每次移动指针的时候就更新信息。</a:t>
            </a:r>
            <a:r>
              <a:rPr lang="en-US" altLang="zh-CN" dirty="0" err="1" smtClean="0"/>
              <a:t>l,r</a:t>
            </a:r>
            <a:r>
              <a:rPr lang="zh-CN" altLang="en-US" dirty="0" smtClean="0"/>
              <a:t>走到之后，</a:t>
            </a:r>
            <a:r>
              <a:rPr lang="en-US" altLang="zh-CN" dirty="0" err="1" smtClean="0"/>
              <a:t>cnt</a:t>
            </a:r>
            <a:r>
              <a:rPr lang="zh-CN" altLang="en-US" dirty="0" smtClean="0"/>
              <a:t>即为答案。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37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这个暴力算法的复杂度取决于什么？</a:t>
            </a:r>
            <a:endParaRPr lang="en-US" altLang="zh-CN" dirty="0"/>
          </a:p>
          <a:p>
            <a:r>
              <a:rPr lang="zh-CN" altLang="en-US" dirty="0" smtClean="0"/>
              <a:t>取决于我们需要移动多少次指针。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我们需要移动多少次指针，和我们处理询问的顺序有关！</a:t>
            </a:r>
            <a:endParaRPr lang="en-US" altLang="zh-CN" dirty="0" smtClean="0"/>
          </a:p>
          <a:p>
            <a:r>
              <a:rPr lang="zh-CN" altLang="en-US" dirty="0" smtClean="0"/>
              <a:t>比如，三个询问</a:t>
            </a:r>
            <a:r>
              <a:rPr lang="en-US" altLang="zh-CN" dirty="0" smtClean="0"/>
              <a:t>[1,2],[10,10000],[5,6]</a:t>
            </a:r>
          </a:p>
          <a:p>
            <a:r>
              <a:rPr lang="zh-CN" altLang="en-US" dirty="0" smtClean="0"/>
              <a:t>明显</a:t>
            </a:r>
            <a:r>
              <a:rPr lang="en-US" altLang="zh-CN" dirty="0" smtClean="0"/>
              <a:t>a-&gt;c-&gt;b</a:t>
            </a:r>
            <a:r>
              <a:rPr lang="zh-CN" altLang="en-US" dirty="0" smtClean="0"/>
              <a:t>这个处理顺序，移动指针的次数小于</a:t>
            </a:r>
            <a:r>
              <a:rPr lang="en-US" altLang="zh-CN" dirty="0" smtClean="0"/>
              <a:t>a-&gt;b-&gt;c.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暴力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1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174023"/>
          </a:xfrm>
        </p:spPr>
        <p:txBody>
          <a:bodyPr/>
          <a:lstStyle/>
          <a:p>
            <a:r>
              <a:rPr lang="zh-CN" altLang="en-US" dirty="0" smtClean="0"/>
              <a:t>国际上叫做</a:t>
            </a:r>
            <a:r>
              <a:rPr lang="en-US" altLang="zh-CN" dirty="0" smtClean="0"/>
              <a:t>MO's </a:t>
            </a:r>
            <a:r>
              <a:rPr lang="en-US" altLang="zh-CN" dirty="0"/>
              <a:t>Algorithm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r>
              <a:rPr lang="zh-CN" altLang="en-US" dirty="0" smtClean="0"/>
              <a:t>提出者是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年集训队莫涛（长郡中学）。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基本思路：改变这些询问的顺序，使之对我们有利。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13338" y="6049108"/>
            <a:ext cx="921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P.S. </a:t>
            </a:r>
            <a:r>
              <a:rPr lang="zh-CN" altLang="en-US" dirty="0" smtClean="0"/>
              <a:t>学术上的名称大概是 </a:t>
            </a:r>
            <a:r>
              <a:rPr lang="en-US" altLang="zh-CN" dirty="0" smtClean="0"/>
              <a:t>“Query </a:t>
            </a:r>
            <a:r>
              <a:rPr lang="en-US" altLang="zh-CN" dirty="0"/>
              <a:t>square root </a:t>
            </a:r>
            <a:r>
              <a:rPr lang="en-US" altLang="zh-CN" dirty="0" smtClean="0"/>
              <a:t>decomposition”.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59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考虑所有询问。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先分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个桶，把询问按照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 smtClean="0"/>
                  <a:t>扔进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 smtClean="0"/>
                  <a:t>这个桶。</a:t>
                </a:r>
                <a:endParaRPr lang="en-US" altLang="zh-CN" dirty="0"/>
              </a:p>
              <a:p>
                <a:r>
                  <a:rPr lang="zh-CN" altLang="en-US" dirty="0" smtClean="0"/>
                  <a:t>然后，针对每个桶：将其中的询问按照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/>
                  <a:t>排序。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这套事情做完之后，直接跑暴力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复杂度：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5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为什么复杂度就可以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每个桶内的元素，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相差不会超过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，故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指针在每次询问的时候至多移动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次。故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指针在整个程序中移动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考虑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指针：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每个桶内，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都是有序的，所以在每个桶内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最多移动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次。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一共有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个桶，故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次。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7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写两个函数：</a:t>
            </a:r>
            <a:r>
              <a:rPr lang="en-US" altLang="zh-CN" dirty="0" err="1" smtClean="0"/>
              <a:t>add,del</a:t>
            </a:r>
            <a:r>
              <a:rPr lang="zh-CN" altLang="en-US" dirty="0" smtClean="0"/>
              <a:t>用于跳指针。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排序：不需要显式地执行分块操作，只需要在排序的时候，以</a:t>
            </a:r>
            <a:r>
              <a:rPr lang="en-US" altLang="zh-CN" dirty="0" smtClean="0"/>
              <a:t>l</a:t>
            </a:r>
            <a:r>
              <a:rPr lang="zh-CN" altLang="en-US" dirty="0" smtClean="0"/>
              <a:t>所在的块作为第一关键字，以</a:t>
            </a:r>
            <a:r>
              <a:rPr lang="en-US" altLang="zh-CN" dirty="0" smtClean="0"/>
              <a:t>r</a:t>
            </a:r>
            <a:r>
              <a:rPr lang="zh-CN" altLang="en-US" dirty="0" smtClean="0"/>
              <a:t>作为第二关键字。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30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区间询问出现次数多于</a:t>
            </a:r>
            <a:r>
              <a:rPr lang="en-US" altLang="zh-CN" dirty="0" smtClean="0"/>
              <a:t>k</a:t>
            </a:r>
            <a:r>
              <a:rPr lang="zh-CN" altLang="en-US" dirty="0" smtClean="0"/>
              <a:t>的颜色的个数。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区间询问众数。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2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www.luogu.org/problemnew/show/P4396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 smtClean="0"/>
              <a:t>AHOI2013]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247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允许离线；</a:t>
            </a:r>
            <a:endParaRPr lang="en-US" altLang="zh-CN" dirty="0" smtClean="0"/>
          </a:p>
          <a:p>
            <a:r>
              <a:rPr lang="zh-CN" altLang="en-US" dirty="0" smtClean="0"/>
              <a:t>可以写出复杂度较好的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del</a:t>
            </a:r>
            <a:r>
              <a:rPr lang="zh-CN" altLang="en-US" dirty="0" smtClean="0"/>
              <a:t>函数；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没有修改操作。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莫队算法的适用范围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4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ruanx.pw/bzojch/p/2120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带修莫队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 dirty="0" smtClean="0"/>
              <a:t>intro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这篇课件用于</a:t>
            </a:r>
            <a:r>
              <a:rPr lang="zh-CN" altLang="en-US" dirty="0" smtClean="0">
                <a:solidFill>
                  <a:srgbClr val="FF0000"/>
                </a:solidFill>
              </a:rPr>
              <a:t>讲述一些基础套路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前置技能：</a:t>
            </a:r>
            <a:r>
              <a:rPr lang="en-US" altLang="zh-CN" dirty="0" smtClean="0"/>
              <a:t>NOIP</a:t>
            </a:r>
            <a:r>
              <a:rPr lang="zh-CN" altLang="en-US" dirty="0" smtClean="0"/>
              <a:t>提高组知识</a:t>
            </a:r>
            <a:endParaRPr lang="en-US" altLang="zh-CN" dirty="0" smtClean="0"/>
          </a:p>
          <a:p>
            <a:r>
              <a:rPr lang="zh-CN" altLang="en-US" dirty="0" smtClean="0"/>
              <a:t>约定几个英文缩写：</a:t>
            </a:r>
            <a:endParaRPr lang="en-US" altLang="zh-CN" dirty="0" smtClean="0"/>
          </a:p>
          <a:p>
            <a:r>
              <a:rPr lang="en-US" altLang="zh-CN" dirty="0" smtClean="0"/>
              <a:t>e.g. 	</a:t>
            </a:r>
            <a:r>
              <a:rPr lang="zh-CN" altLang="en-US" dirty="0" smtClean="0"/>
              <a:t>例如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动物都是生物，</a:t>
            </a:r>
            <a:r>
              <a:rPr lang="en-US" altLang="zh-CN" dirty="0" smtClean="0"/>
              <a:t>e.g. </a:t>
            </a:r>
            <a:r>
              <a:rPr lang="zh-CN" altLang="en-US" dirty="0" smtClean="0"/>
              <a:t>猫是生物。</a:t>
            </a:r>
            <a:endParaRPr lang="en-US" altLang="zh-CN" dirty="0" smtClean="0"/>
          </a:p>
          <a:p>
            <a:r>
              <a:rPr lang="en-US" altLang="zh-CN" dirty="0" smtClean="0"/>
              <a:t>etc.		</a:t>
            </a:r>
            <a:r>
              <a:rPr lang="zh-CN" altLang="en-US" dirty="0" smtClean="0"/>
              <a:t>等等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动物中有猫，狗，</a:t>
            </a:r>
            <a:r>
              <a:rPr lang="en-US" altLang="zh-CN" dirty="0" smtClean="0"/>
              <a:t>etc.</a:t>
            </a:r>
          </a:p>
          <a:p>
            <a:r>
              <a:rPr lang="en-US" altLang="zh-CN" dirty="0" smtClean="0"/>
              <a:t>P.S. 	</a:t>
            </a:r>
            <a:r>
              <a:rPr lang="zh-CN" altLang="en-US" dirty="0"/>
              <a:t>备注</a:t>
            </a:r>
            <a:r>
              <a:rPr lang="en-US" altLang="zh-CN" dirty="0" smtClean="0"/>
              <a:t>		P.S. </a:t>
            </a:r>
            <a:r>
              <a:rPr lang="zh-CN" altLang="en-US" dirty="0" smtClean="0"/>
              <a:t>这篇课件是</a:t>
            </a:r>
            <a:r>
              <a:rPr lang="en-US" altLang="zh-CN" dirty="0" err="1" smtClean="0"/>
              <a:t>rxz</a:t>
            </a:r>
            <a:r>
              <a:rPr lang="zh-CN" altLang="en-US" dirty="0" smtClean="0"/>
              <a:t>做的。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62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所在块为第一关键字；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所在块为第二关键字；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为第三关键字来排序。其他操作一样。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这里要注意，块大小应该改成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5/2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 r="-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带修莫队</a:t>
            </a:r>
          </a:p>
        </p:txBody>
      </p:sp>
    </p:spTree>
    <p:extLst>
      <p:ext uri="{BB962C8B-B14F-4D97-AF65-F5344CB8AC3E}">
        <p14:creationId xmlns:p14="http://schemas.microsoft.com/office/powerpoint/2010/main" val="28465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一群人排队</a:t>
                </a:r>
                <a:r>
                  <a:rPr lang="zh-CN" altLang="en-US" dirty="0" smtClean="0"/>
                  <a:t>，问每</a:t>
                </a:r>
                <a:r>
                  <a:rPr lang="zh-CN" altLang="en-US" dirty="0" smtClean="0"/>
                  <a:t>个</a:t>
                </a:r>
                <a:r>
                  <a:rPr lang="zh-CN" altLang="en-US" dirty="0" smtClean="0"/>
                  <a:t>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最近的</a:t>
                </a:r>
                <a:r>
                  <a:rPr lang="zh-CN" altLang="en-US" dirty="0" smtClean="0"/>
                  <a:t>比</a:t>
                </a:r>
                <a:r>
                  <a:rPr lang="zh-CN" altLang="en-US" dirty="0" smtClean="0"/>
                  <a:t>他高的人是谁。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9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/>
                  <a:t>和一个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，问所有长度为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的子区间的最大值分别是多少。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879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单调队列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7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和一个长度为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的正整数序列。求出最短的子区间长度，满足这个子区间的和不小于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e.g. n=5,s=11,a=(1,2,3,4,5).</a:t>
                </a:r>
              </a:p>
              <a:p>
                <a:r>
                  <a:rPr lang="en-US" altLang="zh-CN" dirty="0"/>
                  <a:t>(3,4,5)</a:t>
                </a:r>
                <a:r>
                  <a:rPr lang="zh-CN" altLang="en-US" dirty="0"/>
                  <a:t>的和为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，不小于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且最短。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2879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p.s. </a:t>
            </a:r>
            <a:r>
              <a:rPr lang="zh-CN" altLang="en-US" dirty="0"/>
              <a:t>题目来源：</a:t>
            </a:r>
            <a:r>
              <a:rPr lang="en-US" dirty="0"/>
              <a:t>POJ3061 (Subsequence)</a:t>
            </a:r>
          </a:p>
        </p:txBody>
      </p:sp>
    </p:spTree>
    <p:extLst>
      <p:ext uri="{BB962C8B-B14F-4D97-AF65-F5344CB8AC3E}">
        <p14:creationId xmlns:p14="http://schemas.microsoft.com/office/powerpoint/2010/main" val="4727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如何暴力？</a:t>
                </a:r>
                <a:endParaRPr lang="en-US" altLang="zh-CN" dirty="0"/>
              </a:p>
              <a:p>
                <a:r>
                  <a:rPr lang="zh-CN" altLang="en-US" dirty="0"/>
                  <a:t>枚举左右端点。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如何优化？</a:t>
                </a:r>
                <a:endParaRPr lang="en-US" altLang="zh-CN" dirty="0"/>
              </a:p>
              <a:p>
                <a:r>
                  <a:rPr lang="zh-CN" altLang="en-US" dirty="0"/>
                  <a:t>二分长度。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5275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33233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这题有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做法。</a:t>
                </a:r>
                <a:endParaRPr lang="en-US" altLang="zh-CN" dirty="0"/>
              </a:p>
              <a:p>
                <a:r>
                  <a:rPr lang="zh-CN" altLang="en-US" dirty="0"/>
                  <a:t>我们取两个指针，最开始都放在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位置。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这两个指针会夹住区间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我们现在可以通过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移动这两个指针</a:t>
                </a:r>
                <a:r>
                  <a:rPr lang="zh-CN" altLang="en-US" dirty="0"/>
                  <a:t>，来表示任意一段区间。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指针移动的时候，区间和的变化可以快速得到。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33233" cy="4023360"/>
              </a:xfrm>
              <a:blipFill rotWithShape="0">
                <a:blip r:embed="rId2"/>
                <a:stretch>
                  <a:fillRect l="-1652" t="-3182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4131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操作完了之后，现在我们把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固定在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，要找到一个最短的区间，使得区间和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把右指针不停地往右移，直到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的和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现在的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就是左端点为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时的最佳答案。</a:t>
                </a:r>
                <a:endParaRPr lang="en-US" altLang="zh-CN" dirty="0"/>
              </a:p>
              <a:p>
                <a:r>
                  <a:rPr lang="zh-CN" altLang="en-US" dirty="0"/>
                  <a:t>那么，如何算出其他左端点的最佳答案？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9944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指针往右移一位，然后再去考虑移动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指针右移了一位，区间里少了一个数，所以区间和变小了。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指针要么不移，要么只能往右移。我们继续往右移动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/>
                  <a:t>指针，直到新的区间和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为止。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23897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330" y="2016808"/>
            <a:ext cx="9213668" cy="43773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325190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为什么我们要这样干呢？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因为，左指针和右指针都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只会向右移动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再怎么动也只能走过整个序列的长度！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子序列</a:t>
            </a:r>
          </a:p>
        </p:txBody>
      </p:sp>
    </p:spTree>
    <p:extLst>
      <p:ext uri="{BB962C8B-B14F-4D97-AF65-F5344CB8AC3E}">
        <p14:creationId xmlns:p14="http://schemas.microsoft.com/office/powerpoint/2010/main" val="38252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一个很朴素的思想：在搜索过程中，如果预知某条路一定不可能到达答案，则放弃这条路。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之所以叫做“剪枝”，是因为它剪掉了搜索树上的一些子树。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剪枝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8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，问将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拆成</a:t>
                </a:r>
                <a:r>
                  <a:rPr lang="zh-CN" altLang="en-US" u="sng" dirty="0"/>
                  <a:t>连续的数</a:t>
                </a:r>
                <a:r>
                  <a:rPr lang="zh-CN" altLang="en-US" dirty="0"/>
                  <a:t>的平方和的方案。</a:t>
                </a:r>
                <a:endParaRPr lang="en-US" altLang="zh-CN" dirty="0"/>
              </a:p>
              <a:p>
                <a:r>
                  <a:rPr lang="zh-CN" altLang="en-US" dirty="0"/>
                  <a:t>输出这些方案。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2030=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p.s. </a:t>
            </a:r>
            <a:r>
              <a:rPr lang="zh-CN" altLang="en-US"/>
              <a:t>题目来源：</a:t>
            </a:r>
            <a:r>
              <a:rPr lang="en-US"/>
              <a:t>POJ2100 (Graveyard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既然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我们只需要考虑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dirty="0"/>
                  <a:t>的数的平方。</a:t>
                </a:r>
                <a:endParaRPr lang="en-US" altLang="zh-CN" dirty="0"/>
              </a:p>
              <a:p>
                <a:r>
                  <a:rPr lang="zh-CN" altLang="en-US" dirty="0"/>
                  <a:t>算出数组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现在我们需要在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上面取子区间，使得区间和恰为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把上面的代码稍微修改一下就行了。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</p:spTree>
    <p:extLst>
      <p:ext uri="{BB962C8B-B14F-4D97-AF65-F5344CB8AC3E}">
        <p14:creationId xmlns:p14="http://schemas.microsoft.com/office/powerpoint/2010/main" val="18171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847" y="1783650"/>
            <a:ext cx="8466634" cy="472162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陵墓设计</a:t>
            </a:r>
          </a:p>
        </p:txBody>
      </p:sp>
    </p:spTree>
    <p:extLst>
      <p:ext uri="{BB962C8B-B14F-4D97-AF65-F5344CB8AC3E}">
        <p14:creationId xmlns:p14="http://schemas.microsoft.com/office/powerpoint/2010/main" val="416302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此文总结了一系列</a:t>
            </a:r>
            <a:r>
              <a:rPr lang="en-US" altLang="zh-CN" dirty="0"/>
              <a:t>two-pointers</a:t>
            </a:r>
            <a:r>
              <a:rPr lang="zh-CN" altLang="en-US" dirty="0"/>
              <a:t>算法。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作者</a:t>
            </a:r>
            <a:r>
              <a:rPr lang="en-US" altLang="zh-CN" dirty="0"/>
              <a:t>forever97.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https://www.cnblogs.com/forever97/category/909925.html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阅读材料</a:t>
            </a:r>
          </a:p>
        </p:txBody>
      </p:sp>
    </p:spTree>
    <p:extLst>
      <p:ext uri="{BB962C8B-B14F-4D97-AF65-F5344CB8AC3E}">
        <p14:creationId xmlns:p14="http://schemas.microsoft.com/office/powerpoint/2010/main" val="2317227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初值全为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。有很多次询问，每个询问形如：</a:t>
                </a:r>
                <a:endParaRPr lang="en-US" altLang="zh-CN" dirty="0"/>
              </a:p>
              <a:p>
                <a:r>
                  <a:rPr lang="en-US" altLang="zh-CN" dirty="0"/>
                  <a:t>A l r  </a:t>
                </a:r>
                <a:r>
                  <a:rPr lang="zh-CN" altLang="en-US" dirty="0"/>
                  <a:t>询问将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的区间和。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每次询问的复杂度要求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218973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我们搞出一个数组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那么：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完事！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</p:spTree>
    <p:extLst>
      <p:ext uri="{BB962C8B-B14F-4D97-AF65-F5344CB8AC3E}">
        <p14:creationId xmlns:p14="http://schemas.microsoft.com/office/powerpoint/2010/main" val="316928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初值全为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。有很多次操作，每个操作形如：</a:t>
                </a:r>
                <a:endParaRPr lang="en-US" altLang="zh-CN" dirty="0"/>
              </a:p>
              <a:p>
                <a:r>
                  <a:rPr lang="en-US" altLang="zh-CN" dirty="0"/>
                  <a:t>A l r k  </a:t>
                </a:r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 dirty="0"/>
                  <a:t>每个值加上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最后输出整个数组。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复杂度要求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20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代码： </a:t>
            </a:r>
            <a:r>
              <a:rPr lang="en-US" altLang="zh-CN" dirty="0"/>
              <a:t>(</a:t>
            </a:r>
            <a:r>
              <a:rPr lang="zh-CN" altLang="en-US" dirty="0"/>
              <a:t>已经预先指定</a:t>
            </a:r>
            <a:r>
              <a:rPr lang="en-US" altLang="zh-CN" dirty="0"/>
              <a:t>a[0]=0)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76" y="2794635"/>
            <a:ext cx="7877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我们很自然地想到：</a:t>
                </a:r>
                <a:endParaRPr lang="en-US" altLang="zh-CN" dirty="0"/>
              </a:p>
              <a:p>
                <a:r>
                  <a:rPr lang="zh-CN" altLang="en-US" dirty="0"/>
                  <a:t>如果我们知道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每一个元素比前一个元素大多少</a:t>
                </a:r>
                <a:r>
                  <a:rPr lang="zh-CN" altLang="en-US" dirty="0"/>
                  <a:t>，我们显然可以推出整个序列。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e.g. </a:t>
                </a: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大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小</a:t>
                </a:r>
                <a:r>
                  <a:rPr lang="en-US" altLang="zh-CN" dirty="0"/>
                  <a:t>4.</a:t>
                </a:r>
              </a:p>
              <a:p>
                <a:r>
                  <a:rPr lang="zh-CN" altLang="en-US" dirty="0"/>
                  <a:t>那么可以推出：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+3=5 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−4=1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 r="-1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  <a:r>
              <a:rPr lang="en-US" altLang="zh-CN" dirty="0"/>
              <a:t>[</a:t>
            </a:r>
            <a:r>
              <a:rPr lang="en-US" altLang="zh-CN" dirty="0" err="1"/>
              <a:t>l,r</a:t>
            </a:r>
            <a:r>
              <a:rPr lang="en-US" altLang="zh-CN" dirty="0"/>
              <a:t>]</a:t>
            </a:r>
            <a:r>
              <a:rPr lang="zh-CN" altLang="en-US" dirty="0"/>
              <a:t>，实际上是发生了这两件事：</a:t>
            </a:r>
            <a:endParaRPr lang="en-US" altLang="zh-CN" dirty="0"/>
          </a:p>
          <a:p>
            <a:r>
              <a:rPr lang="en-US" altLang="zh-CN" dirty="0"/>
              <a:t>a[l]</a:t>
            </a:r>
            <a:r>
              <a:rPr lang="zh-CN" altLang="en-US" dirty="0"/>
              <a:t>比前一个元素多了</a:t>
            </a:r>
            <a:r>
              <a:rPr lang="en-US" altLang="zh-CN" dirty="0"/>
              <a:t>k;</a:t>
            </a:r>
          </a:p>
          <a:p>
            <a:r>
              <a:rPr lang="en-US" altLang="zh-CN" dirty="0"/>
              <a:t>a[r+1]</a:t>
            </a:r>
            <a:r>
              <a:rPr lang="zh-CN" altLang="en-US" dirty="0"/>
              <a:t>比前一个元素少了</a:t>
            </a:r>
            <a:r>
              <a:rPr lang="en-US" altLang="zh-CN" dirty="0"/>
              <a:t>k.</a:t>
            </a:r>
          </a:p>
          <a:p>
            <a:endParaRPr lang="en-US" altLang="zh-CN" dirty="0"/>
          </a:p>
          <a:p>
            <a:r>
              <a:rPr lang="zh-CN" altLang="en-US" dirty="0"/>
              <a:t>麻烦自己脑补一下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1499" y="5281301"/>
            <a:ext cx="4623275" cy="478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494804" y="4828374"/>
            <a:ext cx="1939895" cy="4529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8503065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699" y="4895467"/>
                <a:ext cx="52983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>
            <a:off x="6417891" y="4828374"/>
            <a:ext cx="0" cy="452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43" y="4895467"/>
                <a:ext cx="52983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89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埃及分数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www.luogu.org/problemnew/show/UVA12558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3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我们用数组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表示刚刚的差值，</a:t>
                </a:r>
                <a:r>
                  <a:rPr lang="en-US" altLang="zh-CN" dirty="0"/>
                  <a:t>p[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]=a[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]-a[i-1].</a:t>
                </a:r>
              </a:p>
              <a:p>
                <a:r>
                  <a:rPr lang="zh-CN" altLang="en-US" dirty="0"/>
                  <a:t>那么：区间加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，可以化为这两个操作：</a:t>
                </a:r>
                <a:endParaRPr lang="en-US" altLang="zh-CN" dirty="0"/>
              </a:p>
              <a:p>
                <a:r>
                  <a:rPr lang="en-US" altLang="zh-CN" dirty="0"/>
                  <a:t>p[l]+=k;</a:t>
                </a:r>
              </a:p>
              <a:p>
                <a:r>
                  <a:rPr lang="en-US" altLang="zh-CN" dirty="0"/>
                  <a:t>p[r+1]-=k;      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因此，一次区间加只修改这两个元素；</a:t>
                </a:r>
                <a:endParaRPr lang="en-US" altLang="zh-CN" dirty="0"/>
              </a:p>
              <a:p>
                <a:r>
                  <a:rPr lang="zh-CN" altLang="en-US" dirty="0"/>
                  <a:t>最后利用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数组求出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数组，即为答案。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9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通过上述的两个方法，我们能轻易地处理这两类问题：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数组固定，然后大量询问；</a:t>
            </a:r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/>
              <a:t>大量做区间加，最后要你给出这个数组。</a:t>
            </a:r>
            <a:endParaRPr lang="en-US" altLang="zh-CN" dirty="0"/>
          </a:p>
          <a:p>
            <a:pPr marL="457200" indent="-457200">
              <a:buFontTx/>
              <a:buChar char="-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差分与前缀和</a:t>
            </a:r>
          </a:p>
        </p:txBody>
      </p:sp>
    </p:spTree>
    <p:extLst>
      <p:ext uri="{BB962C8B-B14F-4D97-AF65-F5344CB8AC3E}">
        <p14:creationId xmlns:p14="http://schemas.microsoft.com/office/powerpoint/2010/main" val="61767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现在你要做一篇完形填空。你的策略是：对于每个空的四个选项，选出</a:t>
            </a:r>
            <a:r>
              <a:rPr lang="zh-CN" altLang="en-US" dirty="0" smtClean="0">
                <a:solidFill>
                  <a:srgbClr val="FF0000"/>
                </a:solidFill>
              </a:rPr>
              <a:t>在本文中出现过</a:t>
            </a:r>
            <a:r>
              <a:rPr lang="zh-CN" altLang="en-US" dirty="0" smtClean="0"/>
              <a:t>的单词。如果有多个，则选择离这个空</a:t>
            </a:r>
            <a:r>
              <a:rPr lang="zh-CN" altLang="en-US" dirty="0" smtClean="0">
                <a:solidFill>
                  <a:srgbClr val="FF0000"/>
                </a:solidFill>
              </a:rPr>
              <a:t>最近</a:t>
            </a:r>
            <a:r>
              <a:rPr lang="zh-CN" altLang="en-US" dirty="0" smtClean="0"/>
              <a:t>的那个单词。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全文长度</a:t>
            </a:r>
            <a:r>
              <a:rPr lang="en-US" altLang="zh-CN" dirty="0" smtClean="0"/>
              <a:t>100w</a:t>
            </a:r>
            <a:r>
              <a:rPr lang="zh-CN" altLang="en-US" dirty="0" smtClean="0"/>
              <a:t>字节。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完形填空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84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给定一棵树。要求支持两种操作：</a:t>
            </a:r>
            <a:endParaRPr lang="en-US" altLang="zh-CN" dirty="0" smtClean="0"/>
          </a:p>
          <a:p>
            <a:endParaRPr lang="en-US" altLang="zh-CN" dirty="0"/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修改 将点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的权值改为</a:t>
            </a:r>
            <a:r>
              <a:rPr lang="en-US" altLang="zh-CN" dirty="0" smtClean="0"/>
              <a:t>p</a:t>
            </a:r>
          </a:p>
          <a:p>
            <a:pPr marL="457200" indent="-457200">
              <a:buFontTx/>
              <a:buChar char="-"/>
            </a:pPr>
            <a:r>
              <a:rPr lang="zh-CN" altLang="en-US" dirty="0" smtClean="0"/>
              <a:t>查询 查询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的子树的权值和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子树统计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9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考虑莫队的那道例题。</a:t>
            </a:r>
            <a:endParaRPr lang="en-US" altLang="zh-CN" dirty="0" smtClean="0"/>
          </a:p>
          <a:p>
            <a:r>
              <a:rPr lang="zh-CN" altLang="en-US" dirty="0" smtClean="0"/>
              <a:t>如果序列长度只有</a:t>
            </a:r>
            <a:r>
              <a:rPr lang="en-US" altLang="zh-CN" dirty="0" smtClean="0"/>
              <a:t>10w</a:t>
            </a:r>
            <a:r>
              <a:rPr lang="zh-CN" altLang="en-US" dirty="0" smtClean="0"/>
              <a:t>，颜色值域是</a:t>
            </a:r>
            <a:r>
              <a:rPr lang="en-US" altLang="zh-CN" dirty="0" smtClean="0"/>
              <a:t>1e8</a:t>
            </a:r>
            <a:r>
              <a:rPr lang="zh-CN" altLang="en-US" dirty="0" smtClean="0"/>
              <a:t>，怎么办？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明显顶多只有</a:t>
            </a:r>
            <a:r>
              <a:rPr lang="en-US" altLang="zh-CN" dirty="0" smtClean="0"/>
              <a:t>10w</a:t>
            </a:r>
            <a:r>
              <a:rPr lang="zh-CN" altLang="en-US" dirty="0" smtClean="0"/>
              <a:t>种颜色有用。我们统计一下出现过的所有颜色，然后给编号就行了。</a:t>
            </a:r>
            <a:endParaRPr lang="en-US" altLang="zh-CN" dirty="0" smtClean="0"/>
          </a:p>
          <a:p>
            <a:r>
              <a:rPr lang="zh-CN" altLang="en-US" dirty="0" smtClean="0"/>
              <a:t>可以直接排序。如果懒，也可以用</a:t>
            </a:r>
            <a:r>
              <a:rPr lang="en-US" altLang="zh-CN" dirty="0" smtClean="0"/>
              <a:t>set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离散化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56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给定平面直角坐标系上的一大堆整点。</a:t>
            </a:r>
            <a:endParaRPr lang="en-US" altLang="zh-CN" dirty="0" smtClean="0"/>
          </a:p>
          <a:p>
            <a:r>
              <a:rPr lang="zh-CN" altLang="en-US" dirty="0" smtClean="0"/>
              <a:t>问：对于每个点，有多少个点</a:t>
            </a:r>
            <a:r>
              <a:rPr lang="en-US" altLang="zh-CN" dirty="0" err="1" smtClean="0"/>
              <a:t>x,y</a:t>
            </a:r>
            <a:r>
              <a:rPr lang="zh-CN" altLang="en-US" dirty="0" smtClean="0"/>
              <a:t>坐标均小于这个点。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7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区间数颜色，强制在线。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8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区间众数。强制在线。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8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www.luogu.org/problemnew/show/P3396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冲突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29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给定无向图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，每个点要么是白色要么是蓝色。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最开始所有的点都是蓝色。有两种操作：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Turn x	</a:t>
                </a:r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点颜色翻转</a:t>
                </a:r>
                <a:endParaRPr lang="en-US" altLang="zh-CN" dirty="0" smtClean="0"/>
              </a:p>
              <a:p>
                <a:pPr marL="457200" indent="-457200">
                  <a:buFontTx/>
                  <a:buChar char="-"/>
                </a:pPr>
                <a:r>
                  <a:rPr lang="en-US" altLang="zh-CN" dirty="0" smtClean="0"/>
                  <a:t>Ask x	</a:t>
                </a:r>
                <a:r>
                  <a:rPr lang="zh-CN" altLang="en-US" dirty="0" smtClean="0"/>
                  <a:t>询问与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相连的点中，有几个蓝色点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8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迭代加深搜索：</a:t>
            </a:r>
            <a:r>
              <a:rPr lang="en-US" altLang="zh-CN" dirty="0" smtClean="0"/>
              <a:t>DFS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BFS</a:t>
            </a:r>
            <a:r>
              <a:rPr lang="zh-CN" altLang="en-US" dirty="0" smtClean="0"/>
              <a:t>的结合。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BFS</a:t>
            </a:r>
            <a:r>
              <a:rPr lang="zh-CN" altLang="en-US" dirty="0" smtClean="0"/>
              <a:t>：保证找出最浅层的解，但是费空间</a:t>
            </a:r>
            <a:endParaRPr lang="en-US" altLang="zh-CN" dirty="0" smtClean="0"/>
          </a:p>
          <a:p>
            <a:r>
              <a:rPr lang="en-US" altLang="zh-CN" dirty="0" smtClean="0"/>
              <a:t>DFS</a:t>
            </a:r>
            <a:r>
              <a:rPr lang="zh-CN" altLang="en-US" dirty="0" smtClean="0"/>
              <a:t>：省空间，但是解未必是最浅层的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</a:t>
            </a:r>
            <a:r>
              <a:rPr lang="zh-CN" altLang="en-US" dirty="0" smtClean="0"/>
              <a:t>：限制搜索层数，然后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；如果找不到答案，则</a:t>
            </a:r>
            <a:r>
              <a:rPr lang="zh-CN" altLang="en-US" dirty="0" smtClean="0">
                <a:solidFill>
                  <a:srgbClr val="FF0000"/>
                </a:solidFill>
              </a:rPr>
              <a:t>放宽层数</a:t>
            </a:r>
            <a:r>
              <a:rPr lang="zh-CN" altLang="en-US" dirty="0" smtClean="0"/>
              <a:t>，继续</a:t>
            </a:r>
            <a:r>
              <a:rPr lang="en-US" altLang="zh-CN" dirty="0" smtClean="0"/>
              <a:t>DFS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CDQ</a:t>
            </a:r>
            <a:r>
              <a:rPr lang="zh-CN" altLang="en-US" dirty="0" smtClean="0"/>
              <a:t>（陈丹琦，雅礼中学）分治是一种思想：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把所有的事件进行分治。</a:t>
            </a:r>
            <a:endParaRPr lang="en-US" altLang="zh-CN" dirty="0" smtClean="0"/>
          </a:p>
          <a:p>
            <a:r>
              <a:rPr lang="zh-CN" altLang="en-US" dirty="0" smtClean="0"/>
              <a:t>考虑前面的事件对后面事件的影响。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典型例子：归并排序求逆序对。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CDQ</a:t>
            </a:r>
            <a:r>
              <a:rPr lang="zh-CN" altLang="en-US" dirty="0" smtClean="0"/>
              <a:t>分治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再来看二维数点。</a:t>
                </a:r>
                <a:r>
                  <a:rPr lang="en-US" altLang="zh-CN" dirty="0" smtClean="0"/>
                  <a:t>CDQ</a:t>
                </a:r>
                <a:r>
                  <a:rPr lang="zh-CN" altLang="en-US" dirty="0" smtClean="0"/>
                  <a:t>分治能怎么做？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直接按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进行一遍排序。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然后开始分治。分治过程和按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归并排序一样；但是在合并信息的时候，我们考虑前半部分的点对后半部分统计答案的影响。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由于左边的点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值必然比右边的小（已经按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排过一遍序了！）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所以只需要看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此时左右两边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分别是有序的，很容易统计。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9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www.luogu.org/problemnew/show/P3810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7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对于每个点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，处理出在第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维比它小的点的集合：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那么，这个点的答案是：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由于</a:t>
                </a:r>
                <a:r>
                  <a:rPr lang="en-US" altLang="zh-CN" dirty="0" err="1" smtClean="0"/>
                  <a:t>bitset</a:t>
                </a:r>
                <a:r>
                  <a:rPr lang="zh-CN" altLang="en-US" dirty="0" smtClean="0"/>
                  <a:t>常数很小，这题时间上没什么问题。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空间是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的，吃不消。采用分块：每一维只维护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/>
                  <a:t>个点的具体信息，查询其它点的时候，从离它最近的重点开始，暴力求出这个点的信息。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时间复杂度挺暴力的</a:t>
                </a:r>
                <a:r>
                  <a:rPr lang="en-US" altLang="zh-CN" dirty="0" smtClean="0"/>
                  <a:t>……</a:t>
                </a:r>
                <a:r>
                  <a:rPr lang="zh-CN" altLang="en-US" dirty="0" smtClean="0"/>
                  <a:t>大概勉强卡过。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5" t="-2879" r="-1442" b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Bitset</a:t>
            </a:r>
            <a:r>
              <a:rPr lang="zh-CN" altLang="en-US" dirty="0" smtClean="0"/>
              <a:t>神教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给一个邻接矩阵，求有多少条路径可以由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出发，经过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，再经过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，最后回到</a:t>
                </a:r>
                <a:r>
                  <a:rPr lang="en-US" altLang="zh-CN" dirty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≤1500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对于每个点，找到出、入的边，放进两个</a:t>
                </a:r>
                <a:r>
                  <a:rPr lang="en-US" altLang="zh-CN" dirty="0" err="1" smtClean="0"/>
                  <a:t>bitset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爆枚所有中转点对</a:t>
                </a:r>
                <a:r>
                  <a:rPr lang="en-US" altLang="zh-CN" dirty="0" smtClean="0"/>
                  <a:t>(B,C)</a:t>
                </a:r>
                <a:r>
                  <a:rPr lang="zh-CN" altLang="en-US" dirty="0" smtClean="0"/>
                  <a:t>，统计有多少个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这种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的个数，就是：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勉强能卡过。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09157" cy="4023360"/>
              </a:xfrm>
              <a:blipFill>
                <a:blip r:embed="rId2"/>
                <a:stretch>
                  <a:fillRect l="-1656" t="-3182" r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gym </a:t>
            </a:r>
            <a:r>
              <a:rPr lang="en-US" altLang="zh-CN" dirty="0" smtClean="0"/>
              <a:t>100342J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83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www.luogu.org/problemnew/show/P4306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88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先拓扑排序成</a:t>
                </a:r>
                <a:r>
                  <a:rPr lang="en-US" altLang="zh-CN" dirty="0" smtClean="0"/>
                  <a:t>DAG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</a:t>
                </a:r>
                <a:r>
                  <a:rPr lang="en-US" altLang="zh-CN" dirty="0" err="1" smtClean="0"/>
                  <a:t>bitset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能抵达的点。那么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∩⋯∩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可以直接抵达的点。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对于所有的点，搞出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就能统计答案了。复杂度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事实上，就算不缩点，直接以</a:t>
                </a:r>
                <a:r>
                  <a:rPr lang="en-US" altLang="zh-CN" dirty="0" smtClean="0"/>
                  <a:t>Floyd</a:t>
                </a:r>
                <a:r>
                  <a:rPr lang="zh-CN" altLang="en-US" dirty="0" smtClean="0"/>
                  <a:t>的方式来做，仍然能过</a:t>
                </a:r>
                <a:r>
                  <a:rPr lang="en-US" altLang="zh-CN" dirty="0" smtClean="0"/>
                  <a:t>……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555341" cy="4023360"/>
              </a:xfrm>
              <a:blipFill>
                <a:blip r:embed="rId2"/>
                <a:stretch>
                  <a:fillRect l="-1617" t="-3182" b="-2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传递闭包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6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rxz@luogu.org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7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这题可以使用</a:t>
            </a:r>
            <a:r>
              <a:rPr lang="en-US" altLang="zh-CN" dirty="0" smtClean="0"/>
              <a:t>ID.</a:t>
            </a:r>
          </a:p>
          <a:p>
            <a:r>
              <a:rPr lang="zh-CN" altLang="en-US" dirty="0" smtClean="0"/>
              <a:t>注意剪枝即可。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埃及分数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5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首先提一下二分的感性理解。</a:t>
            </a:r>
            <a:endParaRPr lang="en-US" altLang="zh-CN" dirty="0" smtClean="0"/>
          </a:p>
          <a:p>
            <a:r>
              <a:rPr lang="zh-CN" altLang="en-US" dirty="0" smtClean="0"/>
              <a:t>（看黑板）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93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三分用于求单峰函数（或单谷函数）的极值。</a:t>
            </a:r>
            <a:endParaRPr lang="en-US" altLang="zh-CN" dirty="0" smtClean="0"/>
          </a:p>
          <a:p>
            <a:r>
              <a:rPr lang="zh-CN" altLang="en-US" dirty="0" smtClean="0"/>
              <a:t>看黑板。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3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Ok">
      <a:dk1>
        <a:sysClr val="windowText" lastClr="000000"/>
      </a:dk1>
      <a:lt1>
        <a:sysClr val="window" lastClr="FFFFFF"/>
      </a:lt1>
      <a:dk2>
        <a:srgbClr val="44546A"/>
      </a:dk2>
      <a:lt2>
        <a:srgbClr val="00B050"/>
      </a:lt2>
      <a:accent1>
        <a:srgbClr val="5B9BD5"/>
      </a:accent1>
      <a:accent2>
        <a:srgbClr val="ED7D31"/>
      </a:accent2>
      <a:accent3>
        <a:srgbClr val="00B05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ow">
      <a:majorFont>
        <a:latin typeface="Consolas"/>
        <a:ea typeface="仿宋"/>
        <a:cs typeface=""/>
      </a:majorFont>
      <a:minorFont>
        <a:latin typeface="Consolas"/>
        <a:ea typeface="仿宋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1210</TotalTime>
  <Words>2614</Words>
  <Application>Microsoft Office PowerPoint</Application>
  <PresentationFormat>宽屏</PresentationFormat>
  <Paragraphs>338</Paragraphs>
  <Slides>67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Tw Cen MT</vt:lpstr>
      <vt:lpstr>仿宋</vt:lpstr>
      <vt:lpstr>宋体</vt:lpstr>
      <vt:lpstr>Calibri</vt:lpstr>
      <vt:lpstr>Cambria Math</vt:lpstr>
      <vt:lpstr>Consolas</vt:lpstr>
      <vt:lpstr>Wingdings</vt:lpstr>
      <vt:lpstr>Wingdings 3</vt:lpstr>
      <vt:lpstr>积分</vt:lpstr>
      <vt:lpstr>基础套路Ⅰ</vt:lpstr>
      <vt:lpstr>SELF-intro</vt:lpstr>
      <vt:lpstr>intro</vt:lpstr>
      <vt:lpstr>剪枝</vt:lpstr>
      <vt:lpstr>埃及分数</vt:lpstr>
      <vt:lpstr>ID</vt:lpstr>
      <vt:lpstr>埃及分数</vt:lpstr>
      <vt:lpstr>二分</vt:lpstr>
      <vt:lpstr>三分</vt:lpstr>
      <vt:lpstr>学分绩问题</vt:lpstr>
      <vt:lpstr>子问题</vt:lpstr>
      <vt:lpstr>01分数规划</vt:lpstr>
      <vt:lpstr>推柿子</vt:lpstr>
      <vt:lpstr>推柿子</vt:lpstr>
      <vt:lpstr>推柿子</vt:lpstr>
      <vt:lpstr>推柿子</vt:lpstr>
      <vt:lpstr>代码</vt:lpstr>
      <vt:lpstr>区间数颜色</vt:lpstr>
      <vt:lpstr>暴力A</vt:lpstr>
      <vt:lpstr>暴力B</vt:lpstr>
      <vt:lpstr>暴力B</vt:lpstr>
      <vt:lpstr>莫队算法</vt:lpstr>
      <vt:lpstr>莫队算法</vt:lpstr>
      <vt:lpstr>复杂度分析</vt:lpstr>
      <vt:lpstr>代码实现</vt:lpstr>
      <vt:lpstr>其它题目</vt:lpstr>
      <vt:lpstr>[AHOI2013]作业</vt:lpstr>
      <vt:lpstr>莫队算法的适用范围</vt:lpstr>
      <vt:lpstr>带修莫队</vt:lpstr>
      <vt:lpstr>带修莫队</vt:lpstr>
      <vt:lpstr>单调栈</vt:lpstr>
      <vt:lpstr>单调队列</vt:lpstr>
      <vt:lpstr>子序列</vt:lpstr>
      <vt:lpstr>子序列</vt:lpstr>
      <vt:lpstr>子序列</vt:lpstr>
      <vt:lpstr>子序列</vt:lpstr>
      <vt:lpstr>子序列</vt:lpstr>
      <vt:lpstr>子序列</vt:lpstr>
      <vt:lpstr>子序列</vt:lpstr>
      <vt:lpstr>陵墓设计</vt:lpstr>
      <vt:lpstr>陵墓设计</vt:lpstr>
      <vt:lpstr>陵墓设计</vt:lpstr>
      <vt:lpstr>阅读材料</vt:lpstr>
      <vt:lpstr>前缀和</vt:lpstr>
      <vt:lpstr>前缀和</vt:lpstr>
      <vt:lpstr>区间加</vt:lpstr>
      <vt:lpstr>区间加</vt:lpstr>
      <vt:lpstr>区间加</vt:lpstr>
      <vt:lpstr>区间加</vt:lpstr>
      <vt:lpstr>区间加</vt:lpstr>
      <vt:lpstr>差分与前缀和</vt:lpstr>
      <vt:lpstr>完形填空</vt:lpstr>
      <vt:lpstr>子树统计</vt:lpstr>
      <vt:lpstr>离散化</vt:lpstr>
      <vt:lpstr>二维数点</vt:lpstr>
      <vt:lpstr>分块</vt:lpstr>
      <vt:lpstr>分块</vt:lpstr>
      <vt:lpstr>Hash冲突</vt:lpstr>
      <vt:lpstr>论文题</vt:lpstr>
      <vt:lpstr>CDQ分治</vt:lpstr>
      <vt:lpstr>二维数点</vt:lpstr>
      <vt:lpstr>三维数点</vt:lpstr>
      <vt:lpstr>Bitset神教</vt:lpstr>
      <vt:lpstr>gym 100342J</vt:lpstr>
      <vt:lpstr>传递闭包</vt:lpstr>
      <vt:lpstr>传递闭包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 xingzhi</dc:creator>
  <cp:lastModifiedBy>xingzhi ruan</cp:lastModifiedBy>
  <cp:revision>682</cp:revision>
  <dcterms:created xsi:type="dcterms:W3CDTF">2016-12-04T04:07:19Z</dcterms:created>
  <dcterms:modified xsi:type="dcterms:W3CDTF">2019-01-20T00:03:23Z</dcterms:modified>
</cp:coreProperties>
</file>