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2" r:id="rId7"/>
    <p:sldId id="261" r:id="rId8"/>
    <p:sldId id="263" r:id="rId9"/>
    <p:sldId id="265" r:id="rId10"/>
    <p:sldId id="267" r:id="rId11"/>
    <p:sldId id="298" r:id="rId12"/>
    <p:sldId id="264" r:id="rId13"/>
    <p:sldId id="268" r:id="rId14"/>
    <p:sldId id="266" r:id="rId15"/>
    <p:sldId id="269" r:id="rId16"/>
    <p:sldId id="270" r:id="rId17"/>
    <p:sldId id="281" r:id="rId18"/>
    <p:sldId id="278" r:id="rId19"/>
    <p:sldId id="279" r:id="rId20"/>
    <p:sldId id="280" r:id="rId21"/>
    <p:sldId id="271" r:id="rId22"/>
    <p:sldId id="272" r:id="rId23"/>
    <p:sldId id="273" r:id="rId24"/>
    <p:sldId id="274" r:id="rId25"/>
    <p:sldId id="275" r:id="rId26"/>
    <p:sldId id="276" r:id="rId27"/>
    <p:sldId id="277" r:id="rId28"/>
    <p:sldId id="282" r:id="rId29"/>
    <p:sldId id="283" r:id="rId30"/>
    <p:sldId id="284" r:id="rId31"/>
    <p:sldId id="285" r:id="rId32"/>
    <p:sldId id="287" r:id="rId33"/>
    <p:sldId id="286" r:id="rId34"/>
    <p:sldId id="288" r:id="rId35"/>
    <p:sldId id="289" r:id="rId36"/>
    <p:sldId id="292" r:id="rId37"/>
    <p:sldId id="290" r:id="rId38"/>
    <p:sldId id="291" r:id="rId39"/>
    <p:sldId id="294" r:id="rId40"/>
    <p:sldId id="293" r:id="rId41"/>
    <p:sldId id="295" r:id="rId42"/>
    <p:sldId id="296" r:id="rId43"/>
    <p:sldId id="297" r:id="rId44"/>
    <p:sldId id="299"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72" d="100"/>
          <a:sy n="72" d="100"/>
        </p:scale>
        <p:origin x="6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B88ABB9-CC94-4021-8BE0-4CB851206C22}" type="datetimeFigureOut">
              <a:rPr lang="zh-CN" altLang="en-US" smtClean="0"/>
              <a:t>2019/5/12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9819B6-8B9D-4972-A9A7-D87C9DAE5568}" type="slidenum">
              <a:rPr lang="zh-CN" altLang="en-US" smtClean="0"/>
              <a:t>‹#›</a:t>
            </a:fld>
            <a:endParaRPr lang="zh-CN" altLang="en-US"/>
          </a:p>
        </p:txBody>
      </p:sp>
    </p:spTree>
    <p:extLst>
      <p:ext uri="{BB962C8B-B14F-4D97-AF65-F5344CB8AC3E}">
        <p14:creationId xmlns:p14="http://schemas.microsoft.com/office/powerpoint/2010/main" val="209254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B88ABB9-CC94-4021-8BE0-4CB851206C22}" type="datetimeFigureOut">
              <a:rPr lang="zh-CN" altLang="en-US" smtClean="0"/>
              <a:t>2019/5/12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9819B6-8B9D-4972-A9A7-D87C9DAE5568}" type="slidenum">
              <a:rPr lang="zh-CN" altLang="en-US" smtClean="0"/>
              <a:t>‹#›</a:t>
            </a:fld>
            <a:endParaRPr lang="zh-CN" altLang="en-US"/>
          </a:p>
        </p:txBody>
      </p:sp>
    </p:spTree>
    <p:extLst>
      <p:ext uri="{BB962C8B-B14F-4D97-AF65-F5344CB8AC3E}">
        <p14:creationId xmlns:p14="http://schemas.microsoft.com/office/powerpoint/2010/main" val="142289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B88ABB9-CC94-4021-8BE0-4CB851206C22}" type="datetimeFigureOut">
              <a:rPr lang="zh-CN" altLang="en-US" smtClean="0"/>
              <a:t>2019/5/12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9819B6-8B9D-4972-A9A7-D87C9DAE5568}"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101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EB88ABB9-CC94-4021-8BE0-4CB851206C22}" type="datetimeFigureOut">
              <a:rPr lang="zh-CN" altLang="en-US" smtClean="0"/>
              <a:t>2019/5/12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9819B6-8B9D-4972-A9A7-D87C9DAE5568}" type="slidenum">
              <a:rPr lang="zh-CN" altLang="en-US" smtClean="0"/>
              <a:t>‹#›</a:t>
            </a:fld>
            <a:endParaRPr lang="zh-CN" altLang="en-US"/>
          </a:p>
        </p:txBody>
      </p:sp>
    </p:spTree>
    <p:extLst>
      <p:ext uri="{BB962C8B-B14F-4D97-AF65-F5344CB8AC3E}">
        <p14:creationId xmlns:p14="http://schemas.microsoft.com/office/powerpoint/2010/main" val="2166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EB88ABB9-CC94-4021-8BE0-4CB851206C22}" type="datetimeFigureOut">
              <a:rPr lang="zh-CN" altLang="en-US" smtClean="0"/>
              <a:t>2019/5/12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9819B6-8B9D-4972-A9A7-D87C9DAE5568}"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4989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EB88ABB9-CC94-4021-8BE0-4CB851206C22}" type="datetimeFigureOut">
              <a:rPr lang="zh-CN" altLang="en-US" smtClean="0"/>
              <a:t>2019/5/12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9819B6-8B9D-4972-A9A7-D87C9DAE5568}" type="slidenum">
              <a:rPr lang="zh-CN" altLang="en-US" smtClean="0"/>
              <a:t>‹#›</a:t>
            </a:fld>
            <a:endParaRPr lang="zh-CN" altLang="en-US"/>
          </a:p>
        </p:txBody>
      </p:sp>
    </p:spTree>
    <p:extLst>
      <p:ext uri="{BB962C8B-B14F-4D97-AF65-F5344CB8AC3E}">
        <p14:creationId xmlns:p14="http://schemas.microsoft.com/office/powerpoint/2010/main" val="4077480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B88ABB9-CC94-4021-8BE0-4CB851206C22}" type="datetimeFigureOut">
              <a:rPr lang="zh-CN" altLang="en-US" smtClean="0"/>
              <a:t>2019/5/12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9819B6-8B9D-4972-A9A7-D87C9DAE5568}" type="slidenum">
              <a:rPr lang="zh-CN" altLang="en-US" smtClean="0"/>
              <a:t>‹#›</a:t>
            </a:fld>
            <a:endParaRPr lang="zh-CN" altLang="en-US"/>
          </a:p>
        </p:txBody>
      </p:sp>
    </p:spTree>
    <p:extLst>
      <p:ext uri="{BB962C8B-B14F-4D97-AF65-F5344CB8AC3E}">
        <p14:creationId xmlns:p14="http://schemas.microsoft.com/office/powerpoint/2010/main" val="739992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B88ABB9-CC94-4021-8BE0-4CB851206C22}" type="datetimeFigureOut">
              <a:rPr lang="zh-CN" altLang="en-US" smtClean="0"/>
              <a:t>2019/5/12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9819B6-8B9D-4972-A9A7-D87C9DAE5568}" type="slidenum">
              <a:rPr lang="zh-CN" altLang="en-US" smtClean="0"/>
              <a:t>‹#›</a:t>
            </a:fld>
            <a:endParaRPr lang="zh-CN" altLang="en-US"/>
          </a:p>
        </p:txBody>
      </p:sp>
    </p:spTree>
    <p:extLst>
      <p:ext uri="{BB962C8B-B14F-4D97-AF65-F5344CB8AC3E}">
        <p14:creationId xmlns:p14="http://schemas.microsoft.com/office/powerpoint/2010/main" val="2962226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B88ABB9-CC94-4021-8BE0-4CB851206C22}" type="datetimeFigureOut">
              <a:rPr lang="zh-CN" altLang="en-US" smtClean="0"/>
              <a:t>2019/5/12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9819B6-8B9D-4972-A9A7-D87C9DAE5568}" type="slidenum">
              <a:rPr lang="zh-CN" altLang="en-US" smtClean="0"/>
              <a:t>‹#›</a:t>
            </a:fld>
            <a:endParaRPr lang="zh-CN" altLang="en-US"/>
          </a:p>
        </p:txBody>
      </p:sp>
    </p:spTree>
    <p:extLst>
      <p:ext uri="{BB962C8B-B14F-4D97-AF65-F5344CB8AC3E}">
        <p14:creationId xmlns:p14="http://schemas.microsoft.com/office/powerpoint/2010/main" val="3534465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B88ABB9-CC94-4021-8BE0-4CB851206C22}" type="datetimeFigureOut">
              <a:rPr lang="zh-CN" altLang="en-US" smtClean="0"/>
              <a:t>2019/5/12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9819B6-8B9D-4972-A9A7-D87C9DAE5568}" type="slidenum">
              <a:rPr lang="zh-CN" altLang="en-US" smtClean="0"/>
              <a:t>‹#›</a:t>
            </a:fld>
            <a:endParaRPr lang="zh-CN" altLang="en-US"/>
          </a:p>
        </p:txBody>
      </p:sp>
    </p:spTree>
    <p:extLst>
      <p:ext uri="{BB962C8B-B14F-4D97-AF65-F5344CB8AC3E}">
        <p14:creationId xmlns:p14="http://schemas.microsoft.com/office/powerpoint/2010/main" val="220162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B88ABB9-CC94-4021-8BE0-4CB851206C22}" type="datetimeFigureOut">
              <a:rPr lang="zh-CN" altLang="en-US" smtClean="0"/>
              <a:t>2019/5/12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79819B6-8B9D-4972-A9A7-D87C9DAE5568}" type="slidenum">
              <a:rPr lang="zh-CN" altLang="en-US" smtClean="0"/>
              <a:t>‹#›</a:t>
            </a:fld>
            <a:endParaRPr lang="zh-CN" altLang="en-US"/>
          </a:p>
        </p:txBody>
      </p:sp>
    </p:spTree>
    <p:extLst>
      <p:ext uri="{BB962C8B-B14F-4D97-AF65-F5344CB8AC3E}">
        <p14:creationId xmlns:p14="http://schemas.microsoft.com/office/powerpoint/2010/main" val="135000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B88ABB9-CC94-4021-8BE0-4CB851206C22}" type="datetimeFigureOut">
              <a:rPr lang="zh-CN" altLang="en-US" smtClean="0"/>
              <a:t>2019/5/12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79819B6-8B9D-4972-A9A7-D87C9DAE5568}" type="slidenum">
              <a:rPr lang="zh-CN" altLang="en-US" smtClean="0"/>
              <a:t>‹#›</a:t>
            </a:fld>
            <a:endParaRPr lang="zh-CN" altLang="en-US"/>
          </a:p>
        </p:txBody>
      </p:sp>
    </p:spTree>
    <p:extLst>
      <p:ext uri="{BB962C8B-B14F-4D97-AF65-F5344CB8AC3E}">
        <p14:creationId xmlns:p14="http://schemas.microsoft.com/office/powerpoint/2010/main" val="3621473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B88ABB9-CC94-4021-8BE0-4CB851206C22}" type="datetimeFigureOut">
              <a:rPr lang="zh-CN" altLang="en-US" smtClean="0"/>
              <a:t>2019/5/12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79819B6-8B9D-4972-A9A7-D87C9DAE5568}" type="slidenum">
              <a:rPr lang="zh-CN" altLang="en-US" smtClean="0"/>
              <a:t>‹#›</a:t>
            </a:fld>
            <a:endParaRPr lang="zh-CN" altLang="en-US"/>
          </a:p>
        </p:txBody>
      </p:sp>
    </p:spTree>
    <p:extLst>
      <p:ext uri="{BB962C8B-B14F-4D97-AF65-F5344CB8AC3E}">
        <p14:creationId xmlns:p14="http://schemas.microsoft.com/office/powerpoint/2010/main" val="208774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88ABB9-CC94-4021-8BE0-4CB851206C22}" type="datetimeFigureOut">
              <a:rPr lang="zh-CN" altLang="en-US" smtClean="0"/>
              <a:t>2019/5/12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79819B6-8B9D-4972-A9A7-D87C9DAE5568}" type="slidenum">
              <a:rPr lang="zh-CN" altLang="en-US" smtClean="0"/>
              <a:t>‹#›</a:t>
            </a:fld>
            <a:endParaRPr lang="zh-CN" altLang="en-US"/>
          </a:p>
        </p:txBody>
      </p:sp>
    </p:spTree>
    <p:extLst>
      <p:ext uri="{BB962C8B-B14F-4D97-AF65-F5344CB8AC3E}">
        <p14:creationId xmlns:p14="http://schemas.microsoft.com/office/powerpoint/2010/main" val="240316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B88ABB9-CC94-4021-8BE0-4CB851206C22}" type="datetimeFigureOut">
              <a:rPr lang="zh-CN" altLang="en-US" smtClean="0"/>
              <a:t>2019/5/12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79819B6-8B9D-4972-A9A7-D87C9DAE5568}" type="slidenum">
              <a:rPr lang="zh-CN" altLang="en-US" smtClean="0"/>
              <a:t>‹#›</a:t>
            </a:fld>
            <a:endParaRPr lang="zh-CN" altLang="en-US"/>
          </a:p>
        </p:txBody>
      </p:sp>
    </p:spTree>
    <p:extLst>
      <p:ext uri="{BB962C8B-B14F-4D97-AF65-F5344CB8AC3E}">
        <p14:creationId xmlns:p14="http://schemas.microsoft.com/office/powerpoint/2010/main" val="387224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B88ABB9-CC94-4021-8BE0-4CB851206C22}" type="datetimeFigureOut">
              <a:rPr lang="zh-CN" altLang="en-US" smtClean="0"/>
              <a:t>2019/5/12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9819B6-8B9D-4972-A9A7-D87C9DAE5568}" type="slidenum">
              <a:rPr lang="zh-CN" altLang="en-US" smtClean="0"/>
              <a:t>‹#›</a:t>
            </a:fld>
            <a:endParaRPr lang="zh-CN" altLang="en-US"/>
          </a:p>
        </p:txBody>
      </p:sp>
    </p:spTree>
    <p:extLst>
      <p:ext uri="{BB962C8B-B14F-4D97-AF65-F5344CB8AC3E}">
        <p14:creationId xmlns:p14="http://schemas.microsoft.com/office/powerpoint/2010/main" val="3186248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B88ABB9-CC94-4021-8BE0-4CB851206C22}" type="datetimeFigureOut">
              <a:rPr lang="zh-CN" altLang="en-US" smtClean="0"/>
              <a:t>2019/5/12</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79819B6-8B9D-4972-A9A7-D87C9DAE5568}" type="slidenum">
              <a:rPr lang="zh-CN" altLang="en-US" smtClean="0"/>
              <a:t>‹#›</a:t>
            </a:fld>
            <a:endParaRPr lang="zh-CN" altLang="en-US"/>
          </a:p>
        </p:txBody>
      </p:sp>
    </p:spTree>
    <p:extLst>
      <p:ext uri="{BB962C8B-B14F-4D97-AF65-F5344CB8AC3E}">
        <p14:creationId xmlns:p14="http://schemas.microsoft.com/office/powerpoint/2010/main" val="27057368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92796" y="834915"/>
            <a:ext cx="8915399" cy="2262781"/>
          </a:xfrm>
        </p:spPr>
        <p:txBody>
          <a:bodyPr>
            <a:normAutofit/>
          </a:bodyPr>
          <a:lstStyle/>
          <a:p>
            <a:r>
              <a:rPr lang="zh-CN" altLang="en-US" sz="4800" dirty="0"/>
              <a:t>信息学奥赛</a:t>
            </a:r>
            <a:r>
              <a:rPr lang="en-US" altLang="zh-CN" sz="4800" dirty="0"/>
              <a:t>NOIP</a:t>
            </a:r>
            <a:endParaRPr lang="zh-CN" altLang="en-US" sz="4800" dirty="0"/>
          </a:p>
        </p:txBody>
      </p:sp>
      <p:sp>
        <p:nvSpPr>
          <p:cNvPr id="5" name="副标题 4">
            <a:extLst>
              <a:ext uri="{FF2B5EF4-FFF2-40B4-BE49-F238E27FC236}">
                <a16:creationId xmlns:a16="http://schemas.microsoft.com/office/drawing/2014/main" id="{C7133893-DBEB-451F-9FA3-E110D5E085C5}"/>
              </a:ext>
            </a:extLst>
          </p:cNvPr>
          <p:cNvSpPr>
            <a:spLocks noGrp="1"/>
          </p:cNvSpPr>
          <p:nvPr>
            <p:ph type="subTitle" idx="1"/>
          </p:nvPr>
        </p:nvSpPr>
        <p:spPr>
          <a:xfrm>
            <a:off x="3583126" y="3429000"/>
            <a:ext cx="8915399" cy="1126283"/>
          </a:xfrm>
        </p:spPr>
        <p:txBody>
          <a:bodyPr>
            <a:normAutofit/>
          </a:bodyPr>
          <a:lstStyle/>
          <a:p>
            <a:r>
              <a:rPr lang="zh-CN" altLang="en-US" sz="2400" dirty="0">
                <a:latin typeface="Arial Black" panose="020B0A04020102020204" pitchFamily="34" charset="0"/>
              </a:rPr>
              <a:t>归纳、贪心、二分、数论</a:t>
            </a:r>
          </a:p>
        </p:txBody>
      </p:sp>
    </p:spTree>
    <p:extLst>
      <p:ext uri="{BB962C8B-B14F-4D97-AF65-F5344CB8AC3E}">
        <p14:creationId xmlns:p14="http://schemas.microsoft.com/office/powerpoint/2010/main" val="8161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快速幂代码</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82523"/>
            <a:ext cx="5200000" cy="3019048"/>
          </a:xfrm>
        </p:spPr>
      </p:pic>
    </p:spTree>
    <p:extLst>
      <p:ext uri="{BB962C8B-B14F-4D97-AF65-F5344CB8AC3E}">
        <p14:creationId xmlns:p14="http://schemas.microsoft.com/office/powerpoint/2010/main" val="4064156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6</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i="1" smtClean="0">
                        <a:latin typeface="Cambria Math" panose="02040503050406030204" pitchFamily="18" charset="0"/>
                      </a:rPr>
                      <m:t>𝐴</m:t>
                    </m:r>
                  </m:oMath>
                </a14:m>
                <a:r>
                  <a:rPr lang="zh-CN" altLang="en-US" dirty="0"/>
                  <a:t>是一个</a:t>
                </a:r>
                <a14:m>
                  <m:oMath xmlns:m="http://schemas.openxmlformats.org/officeDocument/2006/math">
                    <m:r>
                      <a:rPr lang="en-US" altLang="zh-CN" i="1">
                        <a:latin typeface="Cambria Math" panose="02040503050406030204" pitchFamily="18" charset="0"/>
                      </a:rPr>
                      <m:t>𝑁</m:t>
                    </m:r>
                    <m:r>
                      <a:rPr lang="en-US" altLang="zh-CN" i="1">
                        <a:latin typeface="Cambria Math" panose="02040503050406030204" pitchFamily="18" charset="0"/>
                      </a:rPr>
                      <m:t>∗</m:t>
                    </m:r>
                    <m:r>
                      <a:rPr lang="en-US" altLang="zh-CN" i="1">
                        <a:latin typeface="Cambria Math" panose="02040503050406030204" pitchFamily="18" charset="0"/>
                      </a:rPr>
                      <m:t>𝑁</m:t>
                    </m:r>
                  </m:oMath>
                </a14:m>
                <a:r>
                  <a:rPr lang="zh-CN" altLang="en-US" dirty="0"/>
                  <a:t>的矩阵，求</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𝑖</m:t>
                            </m:r>
                          </m:sup>
                        </m:sSup>
                      </m:e>
                    </m:nary>
                  </m:oMath>
                </a14:m>
                <a:r>
                  <a:rPr lang="zh-CN" altLang="en-US" dirty="0"/>
                  <a:t>，</a:t>
                </a:r>
                <a:r>
                  <a:rPr lang="en-US" altLang="zh-CN" dirty="0"/>
                  <a:t>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10</m:t>
                        </m:r>
                      </m:e>
                      <m:sup>
                        <m:r>
                          <a:rPr lang="en-US" altLang="zh-CN" i="1">
                            <a:latin typeface="Cambria Math" panose="02040503050406030204" pitchFamily="18" charset="0"/>
                            <a:ea typeface="Cambria Math" panose="02040503050406030204" pitchFamily="18" charset="0"/>
                          </a:rPr>
                          <m:t>9</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r>
                      <a:rPr lang="en-US" altLang="zh-CN" i="1">
                        <a:latin typeface="Cambria Math" panose="02040503050406030204" pitchFamily="18" charset="0"/>
                        <a:ea typeface="Cambria Math" panose="02040503050406030204" pitchFamily="18" charset="0"/>
                      </a:rPr>
                      <m:t>≤100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9942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7</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给定数列</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oMath>
                </a14:m>
                <a:r>
                  <a:rPr lang="zh-CN" altLang="en-US" dirty="0"/>
                  <a:t>，有若干次询问，每次询问区间</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e>
                    </m:d>
                  </m:oMath>
                </a14:m>
                <a:r>
                  <a:rPr lang="zh-CN" altLang="en-US" dirty="0"/>
                  <a:t>内元素的最大值</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6565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
            </a:r>
            <a:r>
              <a:rPr lang="zh-CN" altLang="en-US" dirty="0"/>
              <a:t>代码</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784" y="1905000"/>
            <a:ext cx="8915400" cy="2466142"/>
          </a:xfrm>
        </p:spPr>
      </p:pic>
    </p:spTree>
    <p:extLst>
      <p:ext uri="{BB962C8B-B14F-4D97-AF65-F5344CB8AC3E}">
        <p14:creationId xmlns:p14="http://schemas.microsoft.com/office/powerpoint/2010/main" val="169184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8</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对于有根树</a:t>
                </a:r>
                <a14:m>
                  <m:oMath xmlns:m="http://schemas.openxmlformats.org/officeDocument/2006/math">
                    <m:r>
                      <a:rPr lang="en-US" altLang="zh-CN" b="0" i="1" smtClean="0">
                        <a:latin typeface="Cambria Math" panose="02040503050406030204" pitchFamily="18" charset="0"/>
                      </a:rPr>
                      <m:t>𝑇</m:t>
                    </m:r>
                  </m:oMath>
                </a14:m>
                <a:r>
                  <a:rPr lang="zh-CN" altLang="en-US" dirty="0"/>
                  <a:t>，有若干组询问，每次询问两点</a:t>
                </a:r>
                <a14:m>
                  <m:oMath xmlns:m="http://schemas.openxmlformats.org/officeDocument/2006/math">
                    <m:r>
                      <a:rPr lang="en-US" altLang="zh-CN" b="0" i="1" smtClean="0">
                        <a:latin typeface="Cambria Math" panose="02040503050406030204" pitchFamily="18" charset="0"/>
                      </a:rPr>
                      <m:t>𝑢</m:t>
                    </m:r>
                  </m:oMath>
                </a14:m>
                <a:r>
                  <a:rPr lang="zh-CN" altLang="en-US" dirty="0"/>
                  <a:t>和</a:t>
                </a:r>
                <a14:m>
                  <m:oMath xmlns:m="http://schemas.openxmlformats.org/officeDocument/2006/math">
                    <m:r>
                      <a:rPr lang="en-US" altLang="zh-CN" b="0" i="1" dirty="0" smtClean="0">
                        <a:latin typeface="Cambria Math" panose="02040503050406030204" pitchFamily="18" charset="0"/>
                      </a:rPr>
                      <m:t>𝑣</m:t>
                    </m:r>
                  </m:oMath>
                </a14:m>
                <a:r>
                  <a:rPr lang="zh-CN" altLang="en-US" dirty="0"/>
                  <a:t>的最近公共祖先。</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206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9</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𝑁</m:t>
                    </m:r>
                  </m:oMath>
                </a14:m>
                <a:r>
                  <a:rPr lang="zh-CN" altLang="en-US" dirty="0"/>
                  <a:t>个点的有根树，点分别从</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𝑁</m:t>
                    </m:r>
                  </m:oMath>
                </a14:m>
                <a:r>
                  <a:rPr lang="zh-CN" altLang="en-US" dirty="0"/>
                  <a:t>编号。有若干组询问，每次询问编号在区间</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e>
                    </m:d>
                  </m:oMath>
                </a14:m>
                <a:r>
                  <a:rPr lang="zh-CN" altLang="en-US" dirty="0"/>
                  <a:t>中且模</a:t>
                </a:r>
                <a14:m>
                  <m:oMath xmlns:m="http://schemas.openxmlformats.org/officeDocument/2006/math">
                    <m:r>
                      <a:rPr lang="en-US" altLang="zh-CN" b="0" i="1" smtClean="0">
                        <a:latin typeface="Cambria Math" panose="02040503050406030204" pitchFamily="18" charset="0"/>
                      </a:rPr>
                      <m:t>𝑑</m:t>
                    </m:r>
                  </m:oMath>
                </a14:m>
                <a:r>
                  <a:rPr lang="zh-CN" altLang="en-US" dirty="0"/>
                  <a:t>余</a:t>
                </a:r>
                <a14:m>
                  <m:oMath xmlns:m="http://schemas.openxmlformats.org/officeDocument/2006/math">
                    <m:r>
                      <a:rPr lang="en-US" altLang="zh-CN" b="0" i="1" dirty="0" smtClean="0">
                        <a:latin typeface="Cambria Math" panose="02040503050406030204" pitchFamily="18" charset="0"/>
                      </a:rPr>
                      <m:t>𝑠</m:t>
                    </m:r>
                  </m:oMath>
                </a14:m>
                <a:r>
                  <a:rPr lang="zh-CN" altLang="en-US" dirty="0"/>
                  <a:t>的所有节点的最近公共祖先。</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r="-4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0277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贪心</a:t>
            </a:r>
          </a:p>
        </p:txBody>
      </p:sp>
      <p:sp>
        <p:nvSpPr>
          <p:cNvPr id="3" name="内容占位符 2"/>
          <p:cNvSpPr>
            <a:spLocks noGrp="1"/>
          </p:cNvSpPr>
          <p:nvPr>
            <p:ph idx="1"/>
          </p:nvPr>
        </p:nvSpPr>
        <p:spPr/>
        <p:txBody>
          <a:bodyPr/>
          <a:lstStyle/>
          <a:p>
            <a:r>
              <a:rPr lang="zh-CN" altLang="en-US" dirty="0"/>
              <a:t>由局部最优解得到全局最优解</a:t>
            </a:r>
            <a:endParaRPr lang="en-US" altLang="zh-CN" dirty="0"/>
          </a:p>
          <a:p>
            <a:r>
              <a:rPr lang="zh-CN" altLang="en-US" dirty="0"/>
              <a:t>高效</a:t>
            </a:r>
            <a:endParaRPr lang="en-US" altLang="zh-CN" dirty="0"/>
          </a:p>
          <a:p>
            <a:r>
              <a:rPr lang="zh-CN" altLang="en-US" dirty="0"/>
              <a:t>猜测困难（简单？），证明困难</a:t>
            </a:r>
            <a:endParaRPr lang="en-US" altLang="zh-CN" dirty="0"/>
          </a:p>
          <a:p>
            <a:r>
              <a:rPr lang="zh-CN" altLang="en-US" dirty="0"/>
              <a:t>先来看几个经典例题</a:t>
            </a:r>
            <a:endParaRPr lang="en-US" altLang="zh-CN" dirty="0"/>
          </a:p>
        </p:txBody>
      </p:sp>
    </p:spTree>
    <p:extLst>
      <p:ext uri="{BB962C8B-B14F-4D97-AF65-F5344CB8AC3E}">
        <p14:creationId xmlns:p14="http://schemas.microsoft.com/office/powerpoint/2010/main" val="321456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10</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i="1" smtClean="0">
                        <a:latin typeface="Cambria Math" panose="02040503050406030204" pitchFamily="18" charset="0"/>
                      </a:rPr>
                      <m:t>𝑁</m:t>
                    </m:r>
                  </m:oMath>
                </a14:m>
                <a:r>
                  <a:rPr lang="zh-CN" altLang="en-US" dirty="0"/>
                  <a:t>个人排队接水，第</a:t>
                </a:r>
                <a14:m>
                  <m:oMath xmlns:m="http://schemas.openxmlformats.org/officeDocument/2006/math">
                    <m:r>
                      <a:rPr lang="en-US" altLang="zh-CN" b="0" i="1" smtClean="0">
                        <a:latin typeface="Cambria Math" panose="02040503050406030204" pitchFamily="18" charset="0"/>
                      </a:rPr>
                      <m:t>𝑖</m:t>
                    </m:r>
                  </m:oMath>
                </a14:m>
                <a:r>
                  <a:rPr lang="zh-CN" altLang="en-US" dirty="0"/>
                  <a:t>个人需要时间</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oMath>
                </a14:m>
                <a:r>
                  <a:rPr lang="zh-CN" altLang="en-US" dirty="0"/>
                  <a:t>。请合理安排接水顺序，使得等待时间之和最短。</a:t>
                </a:r>
                <a:endParaRPr lang="en-US" altLang="zh-CN" dirty="0"/>
              </a:p>
              <a:p>
                <a:r>
                  <a:rPr lang="zh-CN" altLang="en-US" dirty="0">
                    <a:solidFill>
                      <a:srgbClr val="FF0000"/>
                    </a:solidFill>
                  </a:rPr>
                  <a:t>*排序不等式</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622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给出若干个区间，要求选出一些区间，使得可以覆盖</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1, </m:t>
                        </m:r>
                        <m:r>
                          <a:rPr lang="en-US" altLang="zh-CN" b="0" i="1" smtClean="0">
                            <a:latin typeface="Cambria Math" panose="02040503050406030204" pitchFamily="18" charset="0"/>
                          </a:rPr>
                          <m:t>𝑁</m:t>
                        </m:r>
                      </m:e>
                    </m:d>
                  </m:oMath>
                </a14:m>
                <a:r>
                  <a:rPr lang="zh-CN" altLang="en-US" dirty="0"/>
                  <a:t>，问最少选多少个。</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9756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12</a:t>
            </a:r>
            <a:endParaRPr lang="zh-CN" altLang="en-US" dirty="0"/>
          </a:p>
        </p:txBody>
      </p:sp>
      <p:sp>
        <p:nvSpPr>
          <p:cNvPr id="3" name="内容占位符 2"/>
          <p:cNvSpPr>
            <a:spLocks noGrp="1"/>
          </p:cNvSpPr>
          <p:nvPr>
            <p:ph idx="1"/>
          </p:nvPr>
        </p:nvSpPr>
        <p:spPr/>
        <p:txBody>
          <a:bodyPr/>
          <a:lstStyle/>
          <a:p>
            <a:r>
              <a:rPr lang="zh-CN" altLang="en-US" dirty="0"/>
              <a:t>给出若干区间，要求选出一些使得两两不相交，问最多选多少个。</a:t>
            </a:r>
          </a:p>
        </p:txBody>
      </p:sp>
    </p:spTree>
    <p:extLst>
      <p:ext uri="{BB962C8B-B14F-4D97-AF65-F5344CB8AC3E}">
        <p14:creationId xmlns:p14="http://schemas.microsoft.com/office/powerpoint/2010/main" val="149260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内容占位符 2"/>
          <p:cNvSpPr>
            <a:spLocks noGrp="1"/>
          </p:cNvSpPr>
          <p:nvPr>
            <p:ph idx="1"/>
          </p:nvPr>
        </p:nvSpPr>
        <p:spPr/>
        <p:txBody>
          <a:bodyPr/>
          <a:lstStyle/>
          <a:p>
            <a:r>
              <a:rPr lang="zh-CN" altLang="en-US" dirty="0"/>
              <a:t>二分，倍增</a:t>
            </a:r>
            <a:endParaRPr lang="en-US" altLang="zh-CN" dirty="0"/>
          </a:p>
          <a:p>
            <a:r>
              <a:rPr lang="zh-CN" altLang="en-US" dirty="0"/>
              <a:t>贪心</a:t>
            </a:r>
            <a:endParaRPr lang="en-US" altLang="zh-CN" dirty="0"/>
          </a:p>
        </p:txBody>
      </p:sp>
    </p:spTree>
    <p:extLst>
      <p:ext uri="{BB962C8B-B14F-4D97-AF65-F5344CB8AC3E}">
        <p14:creationId xmlns:p14="http://schemas.microsoft.com/office/powerpoint/2010/main" val="2199139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a:t>
                </a:r>
                <a14:m>
                  <m:oMath xmlns:m="http://schemas.openxmlformats.org/officeDocument/2006/math">
                    <m:r>
                      <a:rPr lang="en-US" altLang="zh-CN" i="1">
                        <a:latin typeface="Cambria Math" panose="02040503050406030204" pitchFamily="18" charset="0"/>
                      </a:rPr>
                      <m:t>𝑁</m:t>
                    </m:r>
                  </m:oMath>
                </a14:m>
                <a:r>
                  <a:rPr lang="zh-CN" altLang="en-US" dirty="0"/>
                  <a:t>堆石子，第</a:t>
                </a:r>
                <a14:m>
                  <m:oMath xmlns:m="http://schemas.openxmlformats.org/officeDocument/2006/math">
                    <m:r>
                      <a:rPr lang="en-US" altLang="zh-CN" b="0" i="1" smtClean="0">
                        <a:latin typeface="Cambria Math" panose="02040503050406030204" pitchFamily="18" charset="0"/>
                      </a:rPr>
                      <m:t>𝑖</m:t>
                    </m:r>
                  </m:oMath>
                </a14:m>
                <a:r>
                  <a:rPr lang="zh-CN" altLang="en-US" dirty="0"/>
                  <a:t>堆的重量为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t>。合并两堆石子的代价为重量之和。要求合并</a:t>
                </a:r>
                <a14:m>
                  <m:oMath xmlns:m="http://schemas.openxmlformats.org/officeDocument/2006/math">
                    <m:r>
                      <a:rPr lang="en-US" altLang="zh-CN" i="1">
                        <a:latin typeface="Cambria Math" panose="02040503050406030204" pitchFamily="18" charset="0"/>
                      </a:rPr>
                      <m:t>𝑁</m:t>
                    </m:r>
                    <m:r>
                      <a:rPr lang="en-US" altLang="zh-CN" b="0" i="1" smtClean="0">
                        <a:latin typeface="Cambria Math" panose="02040503050406030204" pitchFamily="18" charset="0"/>
                      </a:rPr>
                      <m:t>−1</m:t>
                    </m:r>
                  </m:oMath>
                </a14:m>
                <a:r>
                  <a:rPr lang="zh-CN" altLang="en-US" dirty="0"/>
                  <a:t>次，使得只剩一堆石子。问最小代价和是多少。</a:t>
                </a:r>
                <a:endParaRPr lang="en-US" altLang="zh-CN" dirty="0"/>
              </a:p>
              <a:p>
                <a:r>
                  <a:rPr lang="zh-CN" altLang="en-US" dirty="0">
                    <a:solidFill>
                      <a:srgbClr val="FF0000"/>
                    </a:solidFill>
                  </a:rPr>
                  <a:t>*</a:t>
                </a:r>
                <a:r>
                  <a:rPr lang="en-US" altLang="zh-CN" dirty="0">
                    <a:solidFill>
                      <a:srgbClr val="FF0000"/>
                    </a:solidFill>
                  </a:rPr>
                  <a:t>Huffman</a:t>
                </a:r>
                <a:r>
                  <a:rPr lang="zh-CN" altLang="en-US" dirty="0">
                    <a:solidFill>
                      <a:srgbClr val="FF0000"/>
                    </a:solidFill>
                  </a:rPr>
                  <a:t>树与</a:t>
                </a:r>
                <a:r>
                  <a:rPr lang="en-US" altLang="zh-CN" dirty="0">
                    <a:solidFill>
                      <a:srgbClr val="FF0000"/>
                    </a:solidFill>
                  </a:rPr>
                  <a:t>Huffman</a:t>
                </a:r>
                <a:r>
                  <a:rPr lang="zh-CN" altLang="en-US" dirty="0">
                    <a:solidFill>
                      <a:srgbClr val="FF0000"/>
                    </a:solidFill>
                  </a:rPr>
                  <a:t>编码</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72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14</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一个小镇有</a:t>
                </a:r>
                <a14:m>
                  <m:oMath xmlns:m="http://schemas.openxmlformats.org/officeDocument/2006/math">
                    <m:r>
                      <a:rPr lang="en-US" altLang="zh-CN" b="0" i="1" smtClean="0">
                        <a:latin typeface="Cambria Math" panose="02040503050406030204" pitchFamily="18" charset="0"/>
                      </a:rPr>
                      <m:t>𝑁</m:t>
                    </m:r>
                  </m:oMath>
                </a14:m>
                <a:r>
                  <a:rPr lang="zh-CN" altLang="en-US" dirty="0"/>
                  <a:t>场婚礼在一天之内举行，第</a:t>
                </a:r>
                <a14:m>
                  <m:oMath xmlns:m="http://schemas.openxmlformats.org/officeDocument/2006/math">
                    <m:r>
                      <a:rPr lang="en-US" altLang="zh-CN" b="0" i="1" smtClean="0">
                        <a:latin typeface="Cambria Math" panose="02040503050406030204" pitchFamily="18" charset="0"/>
                      </a:rPr>
                      <m:t>𝑖</m:t>
                    </m:r>
                  </m:oMath>
                </a14:m>
                <a:r>
                  <a:rPr lang="zh-CN" altLang="en-US" dirty="0"/>
                  <a:t>场婚礼的开始时间为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oMath>
                </a14:m>
                <a:r>
                  <a:rPr lang="zh-CN" altLang="en-US" dirty="0"/>
                  <a:t>，结束时间为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𝑖</m:t>
                        </m:r>
                      </m:sub>
                    </m:sSub>
                  </m:oMath>
                </a14:m>
                <a:r>
                  <a:rPr lang="zh-CN" altLang="en-US" dirty="0"/>
                  <a:t>。每一场婚礼中有一个重要的仪式，即牧师给与两位新人祝福。</a:t>
                </a:r>
              </a:p>
              <a:p>
                <a:r>
                  <a:rPr lang="zh-CN" altLang="en-US" dirty="0"/>
                  <a:t>对于第</a:t>
                </a:r>
                <a14:m>
                  <m:oMath xmlns:m="http://schemas.openxmlformats.org/officeDocument/2006/math">
                    <m:r>
                      <a:rPr lang="en-US" altLang="zh-CN" b="0" i="1" smtClean="0">
                        <a:latin typeface="Cambria Math" panose="02040503050406030204" pitchFamily="18" charset="0"/>
                      </a:rPr>
                      <m:t>𝑖</m:t>
                    </m:r>
                  </m:oMath>
                </a14:m>
                <a:r>
                  <a:rPr lang="zh-CN" altLang="en-US" dirty="0"/>
                  <a:t>场婚礼，祝福仪式可以在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𝑇</m:t>
                        </m:r>
                      </m:e>
                      <m:sub>
                        <m:r>
                          <a:rPr lang="en-US" altLang="zh-CN" b="0" i="1" smtClean="0">
                            <a:latin typeface="Cambria Math" panose="02040503050406030204" pitchFamily="18" charset="0"/>
                            <a:ea typeface="Cambria Math" panose="02040503050406030204" pitchFamily="18" charset="0"/>
                          </a:rPr>
                          <m:t>𝑖</m:t>
                        </m:r>
                      </m:sub>
                    </m:sSub>
                  </m:oMath>
                </a14:m>
                <a:r>
                  <a:rPr lang="zh-CN" altLang="en-US" dirty="0"/>
                  <a:t>之内的任意时间内举行，但是持续时间必须</a:t>
                </a:r>
                <a:r>
                  <a:rPr lang="zh-CN" altLang="en-US" dirty="0">
                    <a:solidFill>
                      <a:srgbClr val="FF0000"/>
                    </a:solidFill>
                  </a:rPr>
                  <a:t>超过</a:t>
                </a:r>
                <a:r>
                  <a:rPr lang="zh-CN" altLang="en-US" dirty="0"/>
                  <a:t>总时间的一半</a:t>
                </a:r>
              </a:p>
              <a:p>
                <a:r>
                  <a:rPr lang="zh-CN" altLang="en-US" dirty="0"/>
                  <a:t>小镇只有一位牧师，所有的祝福仪式都得他去参加。同时，牧师必须在整数时刻开始或者结束祝福仪式，不过牧师可以看做是会瞬移的，即可以瞬间从某个婚礼场地结束祝福后赶到另一个场地。</a:t>
                </a:r>
              </a:p>
              <a:p>
                <a:r>
                  <a:rPr lang="zh-CN" altLang="en-US" dirty="0"/>
                  <a:t>给你所有婚礼的信息，问是否可以安排好一个顺序使每一对新人都得到祝福</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r="-4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6950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15</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工厂收到了</a:t>
                </a:r>
                <a14:m>
                  <m:oMath xmlns:m="http://schemas.openxmlformats.org/officeDocument/2006/math">
                    <m:r>
                      <a:rPr lang="en-US" altLang="zh-CN" b="0" i="1" smtClean="0">
                        <a:latin typeface="Cambria Math" panose="02040503050406030204" pitchFamily="18" charset="0"/>
                      </a:rPr>
                      <m:t>𝑁</m:t>
                    </m:r>
                  </m:oMath>
                </a14:m>
                <a:r>
                  <a:rPr lang="zh-CN" altLang="en-US" dirty="0"/>
                  <a:t>个订单，每个订单为两个值</a:t>
                </a:r>
                <a14:m>
                  <m:oMath xmlns:m="http://schemas.openxmlformats.org/officeDocument/2006/math">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e>
                    </m:d>
                  </m:oMath>
                </a14:m>
                <a:r>
                  <a:rPr lang="zh-CN" altLang="en-US" dirty="0"/>
                  <a:t>表示在时刻</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en-US" dirty="0"/>
                  <a:t>之前需要生产出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zh-CN" altLang="en-US" dirty="0"/>
                  <a:t>吨钢铁。工厂的产量为每单位时间</a:t>
                </a:r>
                <a14:m>
                  <m:oMath xmlns:m="http://schemas.openxmlformats.org/officeDocument/2006/math">
                    <m:r>
                      <a:rPr lang="en-US" altLang="zh-CN" b="0" i="1" smtClean="0">
                        <a:latin typeface="Cambria Math" panose="02040503050406030204" pitchFamily="18" charset="0"/>
                      </a:rPr>
                      <m:t>1</m:t>
                    </m:r>
                  </m:oMath>
                </a14:m>
                <a:r>
                  <a:rPr lang="zh-CN" altLang="en-US" dirty="0"/>
                  <a:t>吨，所以订单收多了，就会来不及完成。于是工厂老板决定拒绝最少的订单，使得能够通过适当的安排，完成其余全部订单。</a:t>
                </a:r>
                <a:endParaRPr lang="en-US" altLang="zh-CN" dirty="0"/>
              </a:p>
              <a:p>
                <a:r>
                  <a:rPr lang="zh-CN" altLang="en-US" dirty="0"/>
                  <a:t>问最少需要拒绝多少订单。</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r="-1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1037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16</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有</a:t>
                </a:r>
                <a14:m>
                  <m:oMath xmlns:m="http://schemas.openxmlformats.org/officeDocument/2006/math">
                    <m:r>
                      <a:rPr lang="en-US" altLang="zh-CN" i="1">
                        <a:latin typeface="Cambria Math" panose="02040503050406030204" pitchFamily="18" charset="0"/>
                      </a:rPr>
                      <m:t>𝑁</m:t>
                    </m:r>
                  </m:oMath>
                </a14:m>
                <a:r>
                  <a:rPr lang="zh-CN" altLang="en-US" dirty="0"/>
                  <a:t>个文件存在磁带上，每个文件占用连续的空间。已知第</a:t>
                </a:r>
                <a14:m>
                  <m:oMath xmlns:m="http://schemas.openxmlformats.org/officeDocument/2006/math">
                    <m:r>
                      <a:rPr lang="en-US" altLang="zh-CN" b="0" i="1" smtClean="0">
                        <a:latin typeface="Cambria Math" panose="02040503050406030204" pitchFamily="18" charset="0"/>
                      </a:rPr>
                      <m:t>𝑖</m:t>
                    </m:r>
                  </m:oMath>
                </a14:m>
                <a:r>
                  <a:rPr lang="zh-CN" altLang="en-US" dirty="0"/>
                  <a:t>个文件需要的存储空间为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oMath>
                </a14:m>
                <a:r>
                  <a:rPr lang="zh-CN" altLang="en-US" dirty="0"/>
                  <a:t>，被检索的概率是</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dirty="0"/>
                  <a:t>，且</a:t>
                </a:r>
                <a14:m>
                  <m:oMath xmlns:m="http://schemas.openxmlformats.org/officeDocument/2006/math">
                    <m:nary>
                      <m:naryPr>
                        <m:chr m:val="∑"/>
                        <m:subHide m:val="on"/>
                        <m:supHide m:val="on"/>
                        <m:ctrlPr>
                          <a:rPr lang="zh-CN" altLang="en-US" i="1" smtClean="0">
                            <a:latin typeface="Cambria Math" panose="02040503050406030204" pitchFamily="18" charset="0"/>
                          </a:rPr>
                        </m:ctrlPr>
                      </m:naryPr>
                      <m:sub/>
                      <m:sup/>
                      <m:e>
                        <m:r>
                          <a:rPr lang="en-US" altLang="zh-CN" b="0" i="1" smtClean="0">
                            <a:latin typeface="Cambria Math" panose="02040503050406030204" pitchFamily="18" charset="0"/>
                          </a:rPr>
                          <m:t>𝑝𝑖</m:t>
                        </m:r>
                      </m:e>
                    </m:nary>
                    <m:r>
                      <a:rPr lang="en-US" altLang="zh-CN" b="0" i="1" smtClean="0">
                        <a:latin typeface="Cambria Math" panose="02040503050406030204" pitchFamily="18" charset="0"/>
                      </a:rPr>
                      <m:t>=1</m:t>
                    </m:r>
                  </m:oMath>
                </a14:m>
                <a:r>
                  <a:rPr lang="zh-CN" altLang="en-US" dirty="0"/>
                  <a:t>。检索每个文件需要从磁带的开始位置进行操作，比如文件</a:t>
                </a:r>
                <a14:m>
                  <m:oMath xmlns:m="http://schemas.openxmlformats.org/officeDocument/2006/math">
                    <m:r>
                      <a:rPr lang="en-US" altLang="zh-CN" b="0" i="1" smtClean="0">
                        <a:latin typeface="Cambria Math" panose="02040503050406030204" pitchFamily="18" charset="0"/>
                      </a:rPr>
                      <m:t>𝑖</m:t>
                    </m:r>
                  </m:oMath>
                </a14:m>
                <a:r>
                  <a:rPr lang="zh-CN" altLang="en-US" dirty="0"/>
                  <a:t>需要空间</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=310</m:t>
                    </m:r>
                  </m:oMath>
                </a14:m>
                <a:r>
                  <a:rPr lang="zh-CN" altLang="en-US" dirty="0"/>
                  <a:t>，存储在磁带的</a:t>
                </a:r>
                <a14:m>
                  <m:oMath xmlns:m="http://schemas.openxmlformats.org/officeDocument/2006/math">
                    <m:r>
                      <a:rPr lang="en-US" altLang="zh-CN" b="0" i="1" smtClean="0">
                        <a:latin typeface="Cambria Math" panose="02040503050406030204" pitchFamily="18" charset="0"/>
                      </a:rPr>
                      <m:t>121~430</m:t>
                    </m:r>
                  </m:oMath>
                </a14:m>
                <a:r>
                  <a:rPr lang="zh-CN" altLang="en-US" dirty="0"/>
                  <a:t>单元，那么检索该文件需要的时间为</a:t>
                </a:r>
                <a14:m>
                  <m:oMath xmlns:m="http://schemas.openxmlformats.org/officeDocument/2006/math">
                    <m:r>
                      <a:rPr lang="en-US" altLang="zh-CN" b="0" i="1" smtClean="0">
                        <a:latin typeface="Cambria Math" panose="02040503050406030204" pitchFamily="18" charset="0"/>
                      </a:rPr>
                      <m:t>430</m:t>
                    </m:r>
                  </m:oMath>
                </a14:m>
                <a:r>
                  <a:rPr lang="zh-CN" altLang="en-US" dirty="0"/>
                  <a:t>。</a:t>
                </a:r>
                <a:endParaRPr lang="en-US" altLang="zh-CN" dirty="0"/>
              </a:p>
              <a:p>
                <a:r>
                  <a:rPr lang="zh-CN" altLang="en-US" dirty="0"/>
                  <a:t>问如何排列</a:t>
                </a:r>
                <a14:m>
                  <m:oMath xmlns:m="http://schemas.openxmlformats.org/officeDocument/2006/math">
                    <m:r>
                      <a:rPr lang="en-US" altLang="zh-CN" b="0" i="1" smtClean="0">
                        <a:latin typeface="Cambria Math" panose="02040503050406030204" pitchFamily="18" charset="0"/>
                      </a:rPr>
                      <m:t>𝑁</m:t>
                    </m:r>
                  </m:oMath>
                </a14:m>
                <a:r>
                  <a:rPr lang="zh-CN" altLang="en-US" dirty="0"/>
                  <a:t>个文件而使得平均检索时间最少？</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41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2722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a:t>先给出策略，再证明正确性</a:t>
            </a:r>
            <a:endParaRPr lang="en-US" altLang="zh-CN" dirty="0"/>
          </a:p>
          <a:p>
            <a:r>
              <a:rPr lang="zh-CN" altLang="en-US" dirty="0"/>
              <a:t>证明可尝试对问题规模归纳，或反证</a:t>
            </a:r>
            <a:endParaRPr lang="en-US" altLang="zh-CN" dirty="0"/>
          </a:p>
          <a:p>
            <a:r>
              <a:rPr lang="zh-CN" altLang="en-US" dirty="0"/>
              <a:t>实在不行暴力打表验证</a:t>
            </a:r>
          </a:p>
        </p:txBody>
      </p:sp>
    </p:spTree>
    <p:extLst>
      <p:ext uri="{BB962C8B-B14F-4D97-AF65-F5344CB8AC3E}">
        <p14:creationId xmlns:p14="http://schemas.microsoft.com/office/powerpoint/2010/main" val="24451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数论</a:t>
            </a:r>
          </a:p>
        </p:txBody>
      </p:sp>
      <p:sp>
        <p:nvSpPr>
          <p:cNvPr id="3" name="内容占位符 2"/>
          <p:cNvSpPr>
            <a:spLocks noGrp="1"/>
          </p:cNvSpPr>
          <p:nvPr>
            <p:ph idx="1"/>
          </p:nvPr>
        </p:nvSpPr>
        <p:spPr/>
        <p:txBody>
          <a:bodyPr/>
          <a:lstStyle/>
          <a:p>
            <a:r>
              <a:rPr lang="zh-CN" altLang="en-US" dirty="0"/>
              <a:t>数学号称科学之王，而数论则谓之为其王冠。</a:t>
            </a:r>
            <a:endParaRPr lang="en-US" altLang="zh-CN" dirty="0"/>
          </a:p>
          <a:p>
            <a:r>
              <a:rPr lang="zh-CN" altLang="en-US" dirty="0"/>
              <a:t>“数论，那可是我们数学的半壁江山！</a:t>
            </a:r>
            <a:r>
              <a:rPr lang="en-US" altLang="zh-CN" dirty="0"/>
              <a:t>……</a:t>
            </a:r>
            <a:r>
              <a:rPr lang="zh-CN" altLang="en-US" dirty="0"/>
              <a:t>哦不，三分之一</a:t>
            </a:r>
            <a:r>
              <a:rPr lang="en-US" altLang="zh-CN" dirty="0"/>
              <a:t>……</a:t>
            </a:r>
            <a:r>
              <a:rPr lang="zh-CN" altLang="en-US" dirty="0"/>
              <a:t>呃，四分之一</a:t>
            </a:r>
            <a:r>
              <a:rPr lang="en-US" altLang="zh-CN" dirty="0"/>
              <a:t>……</a:t>
            </a:r>
            <a:r>
              <a:rPr lang="zh-CN" altLang="en-US" dirty="0"/>
              <a:t>五分之一！你们看到我有多讨厌数论了吧！”</a:t>
            </a:r>
          </a:p>
        </p:txBody>
      </p:sp>
    </p:spTree>
    <p:extLst>
      <p:ext uri="{BB962C8B-B14F-4D97-AF65-F5344CB8AC3E}">
        <p14:creationId xmlns:p14="http://schemas.microsoft.com/office/powerpoint/2010/main" val="1742475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基础知识</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5465225" cy="3992200"/>
          </a:xfrm>
        </p:spPr>
      </p:pic>
    </p:spTree>
    <p:extLst>
      <p:ext uri="{BB962C8B-B14F-4D97-AF65-F5344CB8AC3E}">
        <p14:creationId xmlns:p14="http://schemas.microsoft.com/office/powerpoint/2010/main" val="59648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基础知识</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6657211" cy="3143481"/>
          </a:xfrm>
        </p:spPr>
      </p:pic>
    </p:spTree>
    <p:extLst>
      <p:ext uri="{BB962C8B-B14F-4D97-AF65-F5344CB8AC3E}">
        <p14:creationId xmlns:p14="http://schemas.microsoft.com/office/powerpoint/2010/main" val="92889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埃拉托斯特尼筛法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初始无标记</a:t>
                </a:r>
                <a:endParaRPr lang="en-US" altLang="zh-CN" dirty="0"/>
              </a:p>
              <a:p>
                <a:r>
                  <a:rPr lang="zh-CN" altLang="en-US" dirty="0"/>
                  <a:t>从</a:t>
                </a:r>
                <a14:m>
                  <m:oMath xmlns:m="http://schemas.openxmlformats.org/officeDocument/2006/math">
                    <m:r>
                      <a:rPr lang="en-US" altLang="zh-CN" b="0" i="1" smtClean="0">
                        <a:latin typeface="Cambria Math" panose="02040503050406030204" pitchFamily="18" charset="0"/>
                      </a:rPr>
                      <m:t>2</m:t>
                    </m:r>
                  </m:oMath>
                </a14:m>
                <a:r>
                  <a:rPr lang="zh-CN" altLang="en-US" dirty="0"/>
                  <a:t>开始枚举每个数，若无标记，则为质数，并把它所有的倍数打上标记</a:t>
                </a:r>
                <a:endParaRPr lang="en-US" altLang="zh-CN" dirty="0"/>
              </a:p>
              <a:p>
                <a14:m>
                  <m:oMath xmlns:m="http://schemas.openxmlformats.org/officeDocument/2006/math">
                    <m:r>
                      <m:rPr>
                        <m:sty m:val="p"/>
                      </m:rPr>
                      <a:rPr lang="en-US" altLang="zh-CN" dirty="0">
                        <a:latin typeface="Cambria Math" panose="02040503050406030204" pitchFamily="18" charset="0"/>
                      </a:rPr>
                      <m:t>O</m:t>
                    </m:r>
                    <m:d>
                      <m:dPr>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𝑁</m:t>
                        </m:r>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log</m:t>
                            </m:r>
                          </m:fName>
                          <m:e>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log</m:t>
                                </m:r>
                              </m:fName>
                              <m:e>
                                <m:r>
                                  <a:rPr lang="en-US" altLang="zh-CN" b="0" i="1" dirty="0" smtClean="0">
                                    <a:latin typeface="Cambria Math" panose="02040503050406030204" pitchFamily="18" charset="0"/>
                                  </a:rPr>
                                  <m:t>𝑁</m:t>
                                </m:r>
                              </m:e>
                            </m:func>
                          </m:e>
                        </m:func>
                      </m:e>
                    </m:d>
                  </m:oMath>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1576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欧几里得算法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即辗转相除法</a:t>
                </a:r>
                <a:endParaRPr lang="en-US" altLang="zh-CN" dirty="0"/>
              </a:p>
              <a:p>
                <a14:m>
                  <m:oMath xmlns:m="http://schemas.openxmlformats.org/officeDocument/2006/math">
                    <m:r>
                      <m:rPr>
                        <m:sty m:val="p"/>
                      </m:rPr>
                      <a:rPr lang="en-US" altLang="zh-CN" dirty="0">
                        <a:latin typeface="Cambria Math" panose="02040503050406030204" pitchFamily="18" charset="0"/>
                      </a:rPr>
                      <m:t>O</m:t>
                    </m:r>
                    <m:d>
                      <m:dPr>
                        <m:ctrlPr>
                          <a:rPr lang="en-US" altLang="zh-CN" i="1" dirty="0">
                            <a:latin typeface="Cambria Math" panose="02040503050406030204" pitchFamily="18" charset="0"/>
                          </a:rPr>
                        </m:ctrlPr>
                      </m:dPr>
                      <m:e>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log</m:t>
                            </m:r>
                          </m:fName>
                          <m:e>
                            <m:r>
                              <a:rPr lang="en-US" altLang="zh-CN" b="0" i="1" dirty="0" smtClean="0">
                                <a:latin typeface="Cambria Math" panose="02040503050406030204" pitchFamily="18" charset="0"/>
                              </a:rPr>
                              <m:t>𝑁</m:t>
                            </m:r>
                          </m:e>
                        </m:func>
                      </m:e>
                    </m:d>
                  </m:oMath>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2" y="2903363"/>
            <a:ext cx="4323809" cy="2238095"/>
          </a:xfrm>
          <a:prstGeom prst="rect">
            <a:avLst/>
          </a:prstGeom>
        </p:spPr>
      </p:pic>
    </p:spTree>
    <p:extLst>
      <p:ext uri="{BB962C8B-B14F-4D97-AF65-F5344CB8AC3E}">
        <p14:creationId xmlns:p14="http://schemas.microsoft.com/office/powerpoint/2010/main" val="419198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一个树枝上有两群蚂蚁，每群各有</a:t>
                </a:r>
                <a14:m>
                  <m:oMath xmlns:m="http://schemas.openxmlformats.org/officeDocument/2006/math">
                    <m:r>
                      <a:rPr lang="en-US" altLang="zh-CN" b="0" i="1" smtClean="0">
                        <a:latin typeface="Cambria Math" panose="02040503050406030204" pitchFamily="18" charset="0"/>
                      </a:rPr>
                      <m:t>𝑁</m:t>
                    </m:r>
                  </m:oMath>
                </a14:m>
                <a:r>
                  <a:rPr lang="zh-CN" altLang="en-US" dirty="0"/>
                  <a:t>只，树枝中间有一堆食物，共</a:t>
                </a:r>
                <a14:m>
                  <m:oMath xmlns:m="http://schemas.openxmlformats.org/officeDocument/2006/math">
                    <m:r>
                      <a:rPr lang="en-US" altLang="zh-CN" b="0" i="1" smtClean="0">
                        <a:latin typeface="Cambria Math" panose="02040503050406030204" pitchFamily="18" charset="0"/>
                      </a:rPr>
                      <m:t>𝑊</m:t>
                    </m:r>
                  </m:oMath>
                </a14:m>
                <a:r>
                  <a:rPr lang="zh-CN" altLang="en-US" dirty="0"/>
                  <a:t>克。食物左侧的是第一队蚂蚁，右侧为第二队。因为树枝非常细，所以两个蚂蚁不能越过对方，即相对位置不能改变。所以蚂蚁会背着食物向家里走，若碰到有空着回来的蚂蚁就把食物交给它，由它继续运送，自己返回食物堆继续取食物。蚂蚁有三种属性，</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oMath>
                </a14:m>
                <a:r>
                  <a:rPr lang="zh-CN" altLang="en-US" dirty="0"/>
                  <a:t>表示无负重的移动速度，</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b="0" i="1" smtClean="0">
                            <a:latin typeface="Cambria Math" panose="02040503050406030204" pitchFamily="18" charset="0"/>
                          </a:rPr>
                          <m:t>2</m:t>
                        </m:r>
                      </m:sub>
                    </m:sSub>
                  </m:oMath>
                </a14:m>
                <a:r>
                  <a:rPr lang="zh-CN" altLang="en-US" dirty="0"/>
                  <a:t>表示负重时的移动速度，</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𝑎</m:t>
                        </m:r>
                      </m:sub>
                    </m:sSub>
                  </m:oMath>
                </a14:m>
                <a:r>
                  <a:rPr lang="zh-CN" altLang="en-US" dirty="0"/>
                  <a:t>表示最大负重。同一群蚂蚁的属性相同。</a:t>
                </a:r>
                <a:endParaRPr lang="en-US" altLang="zh-CN" dirty="0"/>
              </a:p>
              <a:p>
                <a:r>
                  <a:rPr lang="zh-CN" altLang="en-US" dirty="0"/>
                  <a:t>给出两队蚂蚁分别的属性以及每只蚂蚁的当前位置、移动方向，以及食物的总量和树枝的长度，问两队最终各能得到多少食物。</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5471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扩展欧几里得算法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求解</a:t>
                </a:r>
                <a14:m>
                  <m:oMath xmlns:m="http://schemas.openxmlformats.org/officeDocument/2006/math">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𝑏𝑦</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a14:m>
                <a:r>
                  <a:rPr lang="zh-CN" altLang="en-US" dirty="0"/>
                  <a:t>的整数解</a:t>
                </a:r>
                <a:endParaRPr lang="en-US" altLang="zh-CN" dirty="0"/>
              </a:p>
              <a:p>
                <a:r>
                  <a:rPr lang="zh-CN" altLang="en-US" dirty="0"/>
                  <a:t>当且仅当</a:t>
                </a:r>
                <a14:m>
                  <m:oMath xmlns:m="http://schemas.openxmlformats.org/officeDocument/2006/math">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a14:m>
                <a:r>
                  <a:rPr lang="zh-CN" altLang="en-US" dirty="0"/>
                  <a:t>时有解，故考虑</a:t>
                </a:r>
                <a14:m>
                  <m:oMath xmlns:m="http://schemas.openxmlformats.org/officeDocument/2006/math">
                    <m:r>
                      <a:rPr lang="en-US" altLang="zh-CN" i="1">
                        <a:latin typeface="Cambria Math" panose="02040503050406030204" pitchFamily="18" charset="0"/>
                      </a:rPr>
                      <m:t>𝑎𝑥</m:t>
                    </m:r>
                    <m:r>
                      <a:rPr lang="en-US" altLang="zh-CN" i="1">
                        <a:latin typeface="Cambria Math" panose="02040503050406030204" pitchFamily="18" charset="0"/>
                      </a:rPr>
                      <m:t>+</m:t>
                    </m:r>
                    <m:r>
                      <a:rPr lang="en-US" altLang="zh-CN" i="1">
                        <a:latin typeface="Cambria Math" panose="02040503050406030204" pitchFamily="18" charset="0"/>
                      </a:rPr>
                      <m:t>𝑏𝑦</m:t>
                    </m:r>
                    <m:r>
                      <a:rPr lang="en-US" altLang="zh-CN" i="1">
                        <a:latin typeface="Cambria Math" panose="02040503050406030204" pitchFamily="18" charset="0"/>
                      </a:rPr>
                      <m:t>=</m:t>
                    </m:r>
                    <m:r>
                      <a:rPr lang="en-US" altLang="zh-CN" b="0" i="1" smtClean="0">
                        <a:latin typeface="Cambria Math" panose="02040503050406030204" pitchFamily="18" charset="0"/>
                      </a:rPr>
                      <m:t>𝑑</m:t>
                    </m:r>
                  </m:oMath>
                </a14:m>
                <a:r>
                  <a:rPr lang="zh-CN" altLang="en-US" dirty="0"/>
                  <a:t>即可，其中</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a14:m>
                <a:endParaRPr lang="en-US" altLang="zh-CN" dirty="0"/>
              </a:p>
              <a:p>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r>
                  <a:rPr lang="zh-CN" altLang="en-US" dirty="0"/>
                  <a:t>为一组解，则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𝑘𝑏</m:t>
                        </m:r>
                      </m:num>
                      <m:den>
                        <m:r>
                          <a:rPr lang="en-US" altLang="zh-CN" b="0" i="1" smtClean="0">
                            <a:latin typeface="Cambria Math" panose="02040503050406030204" pitchFamily="18" charset="0"/>
                          </a:rPr>
                          <m:t>𝑑</m:t>
                        </m:r>
                      </m:den>
                    </m:f>
                    <m:r>
                      <a:rPr lang="en-US" altLang="zh-CN" b="0" i="1" smtClean="0">
                        <a:latin typeface="Cambria Math" panose="02040503050406030204" pitchFamily="18" charset="0"/>
                      </a:rPr>
                      <m:t>,</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𝑘</m:t>
                        </m:r>
                        <m:r>
                          <a:rPr lang="en-US" altLang="zh-CN" b="0" i="1" smtClean="0">
                            <a:latin typeface="Cambria Math" panose="02040503050406030204" pitchFamily="18" charset="0"/>
                          </a:rPr>
                          <m:t>𝑎</m:t>
                        </m:r>
                      </m:num>
                      <m:den>
                        <m:r>
                          <a:rPr lang="en-US" altLang="zh-CN" i="1">
                            <a:latin typeface="Cambria Math" panose="02040503050406030204" pitchFamily="18" charset="0"/>
                          </a:rPr>
                          <m:t>𝑑</m:t>
                        </m:r>
                      </m:den>
                    </m:f>
                  </m:oMath>
                </a14:m>
                <a:r>
                  <a:rPr lang="zh-CN" altLang="en-US" dirty="0"/>
                  <a:t>也是解，并且可以证明是全部解</a:t>
                </a:r>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2715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扩展欧几里得算法</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6228073" cy="3778250"/>
          </a:xfrm>
        </p:spPr>
      </p:pic>
    </p:spTree>
    <p:extLst>
      <p:ext uri="{BB962C8B-B14F-4D97-AF65-F5344CB8AC3E}">
        <p14:creationId xmlns:p14="http://schemas.microsoft.com/office/powerpoint/2010/main" val="1669017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17</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有两种类型的砝码，质量分别为</a:t>
                </a:r>
                <a14:m>
                  <m:oMath xmlns:m="http://schemas.openxmlformats.org/officeDocument/2006/math">
                    <m:r>
                      <a:rPr lang="en-US" altLang="zh-CN" b="0" i="1" smtClean="0">
                        <a:latin typeface="Cambria Math" panose="02040503050406030204" pitchFamily="18" charset="0"/>
                      </a:rPr>
                      <m:t>𝑎</m:t>
                    </m:r>
                  </m:oMath>
                </a14:m>
                <a:r>
                  <a:rPr lang="zh-CN" altLang="en-US" dirty="0"/>
                  <a:t>和</a:t>
                </a:r>
                <a14:m>
                  <m:oMath xmlns:m="http://schemas.openxmlformats.org/officeDocument/2006/math">
                    <m:r>
                      <a:rPr lang="en-US" altLang="zh-CN" b="0" i="1" dirty="0" smtClean="0">
                        <a:latin typeface="Cambria Math" panose="02040503050406030204" pitchFamily="18" charset="0"/>
                      </a:rPr>
                      <m:t>𝑏</m:t>
                    </m:r>
                  </m:oMath>
                </a14:m>
                <a:r>
                  <a:rPr lang="zh-CN" altLang="en-US" dirty="0"/>
                  <a:t>，现在要求称出质量为</a:t>
                </a:r>
                <a14:m>
                  <m:oMath xmlns:m="http://schemas.openxmlformats.org/officeDocument/2006/math">
                    <m:r>
                      <a:rPr lang="en-US" altLang="zh-CN" b="0" i="1" smtClean="0">
                        <a:latin typeface="Cambria Math" panose="02040503050406030204" pitchFamily="18" charset="0"/>
                      </a:rPr>
                      <m:t>𝑑</m:t>
                    </m:r>
                  </m:oMath>
                </a14:m>
                <a:r>
                  <a:rPr lang="zh-CN" altLang="en-US" dirty="0"/>
                  <a:t>的物品，要求所用砝码总数最少，若有相同情况，则要求砝码总重量最小。</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0510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欧拉函数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zh-CN" altLang="en-US" i="1" smtClean="0">
                        <a:latin typeface="Cambria Math" panose="02040503050406030204" pitchFamily="18" charset="0"/>
                      </a:rPr>
                      <m:t>𝜑</m:t>
                    </m:r>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zh-CN" altLang="en-US" dirty="0"/>
                  <a:t>表示不超过</a:t>
                </a:r>
                <a14:m>
                  <m:oMath xmlns:m="http://schemas.openxmlformats.org/officeDocument/2006/math">
                    <m:r>
                      <a:rPr lang="en-US" altLang="zh-CN" b="0" i="1" smtClean="0">
                        <a:latin typeface="Cambria Math" panose="02040503050406030204" pitchFamily="18" charset="0"/>
                      </a:rPr>
                      <m:t>𝑛</m:t>
                    </m:r>
                  </m:oMath>
                </a14:m>
                <a:r>
                  <a:rPr lang="zh-CN" altLang="en-US" dirty="0"/>
                  <a:t>且与</a:t>
                </a:r>
                <a14:m>
                  <m:oMath xmlns:m="http://schemas.openxmlformats.org/officeDocument/2006/math">
                    <m:r>
                      <a:rPr lang="en-US" altLang="zh-CN" i="1">
                        <a:latin typeface="Cambria Math" panose="02040503050406030204" pitchFamily="18" charset="0"/>
                      </a:rPr>
                      <m:t>𝑛</m:t>
                    </m:r>
                  </m:oMath>
                </a14:m>
                <a:r>
                  <a:rPr lang="zh-CN" altLang="en-US" dirty="0"/>
                  <a:t>互质的数的个数</a:t>
                </a:r>
                <a:endParaRPr lang="en-US" altLang="zh-CN" dirty="0"/>
              </a:p>
              <a:p>
                <a14:m>
                  <m:oMath xmlns:m="http://schemas.openxmlformats.org/officeDocument/2006/math">
                    <m:r>
                      <a:rPr lang="zh-CN" altLang="en-US" i="1">
                        <a:latin typeface="Cambria Math" panose="02040503050406030204" pitchFamily="18" charset="0"/>
                      </a:rPr>
                      <m:t>𝜑</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 ∗ </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den>
                    </m:f>
                    <m:r>
                      <a:rPr lang="en-US" altLang="zh-CN" b="0" i="1" smtClean="0">
                        <a:latin typeface="Cambria Math" panose="02040503050406030204" pitchFamily="18" charset="0"/>
                      </a:rPr>
                      <m:t> ∗</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2</m:t>
                            </m:r>
                          </m:sub>
                        </m:sSub>
                      </m:den>
                    </m:f>
                    <m:r>
                      <a:rPr lang="en-US" altLang="zh-CN" b="0" i="1" smtClean="0">
                        <a:latin typeface="Cambria Math" panose="02040503050406030204" pitchFamily="18" charset="0"/>
                      </a:rPr>
                      <m:t> ∗ …∗</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𝑘</m:t>
                            </m:r>
                          </m:sub>
                        </m:sSub>
                      </m:den>
                    </m:f>
                  </m:oMath>
                </a14:m>
                <a:r>
                  <a:rPr lang="zh-CN" altLang="en-US" dirty="0"/>
                  <a:t>其中</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𝑖</m:t>
                        </m:r>
                      </m:sub>
                    </m:sSub>
                  </m:oMath>
                </a14:m>
                <a:r>
                  <a:rPr lang="zh-CN" altLang="en-US" dirty="0"/>
                  <a:t>为</a:t>
                </a:r>
                <a14:m>
                  <m:oMath xmlns:m="http://schemas.openxmlformats.org/officeDocument/2006/math">
                    <m:r>
                      <a:rPr lang="en-US" altLang="zh-CN" i="1">
                        <a:latin typeface="Cambria Math" panose="02040503050406030204" pitchFamily="18" charset="0"/>
                      </a:rPr>
                      <m:t>𝑛</m:t>
                    </m:r>
                  </m:oMath>
                </a14:m>
                <a:r>
                  <a:rPr lang="zh-CN" altLang="en-US" dirty="0"/>
                  <a:t>的质因子</a:t>
                </a:r>
                <a:endParaRPr lang="en-US" altLang="zh-CN" dirty="0"/>
              </a:p>
              <a:p>
                <a:r>
                  <a:rPr lang="zh-CN" altLang="en-US" dirty="0"/>
                  <a:t>若</a:t>
                </a:r>
                <a14:m>
                  <m:oMath xmlns:m="http://schemas.openxmlformats.org/officeDocument/2006/math">
                    <m:r>
                      <a:rPr lang="en-US" altLang="zh-CN" i="1">
                        <a:latin typeface="Cambria Math" panose="02040503050406030204" pitchFamily="18" charset="0"/>
                      </a:rPr>
                      <m:t>𝑛</m:t>
                    </m:r>
                    <m:r>
                      <a:rPr lang="en-US" altLang="zh-CN" b="0" i="1" smtClean="0">
                        <a:latin typeface="Cambria Math" panose="02040503050406030204" pitchFamily="18" charset="0"/>
                      </a:rPr>
                      <m:t>&gt;2</m:t>
                    </m:r>
                  </m:oMath>
                </a14:m>
                <a:r>
                  <a:rPr lang="zh-CN" altLang="en-US" dirty="0"/>
                  <a:t>，</a:t>
                </a:r>
                <a14:m>
                  <m:oMath xmlns:m="http://schemas.openxmlformats.org/officeDocument/2006/math">
                    <m:r>
                      <a:rPr lang="zh-CN" altLang="en-US" i="1">
                        <a:latin typeface="Cambria Math" panose="02040503050406030204" pitchFamily="18" charset="0"/>
                      </a:rPr>
                      <m:t>𝜑</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oMath>
                </a14:m>
                <a:r>
                  <a:rPr lang="zh-CN" altLang="en-US" dirty="0"/>
                  <a:t>一定是偶数</a:t>
                </a:r>
                <a:endParaRPr lang="en-US" altLang="zh-CN" dirty="0"/>
              </a:p>
              <a:p>
                <a:r>
                  <a:rPr lang="zh-CN" altLang="en-US" dirty="0">
                    <a:solidFill>
                      <a:srgbClr val="FF0000"/>
                    </a:solidFill>
                  </a:rPr>
                  <a:t>重要性质：</a:t>
                </a:r>
                <a14:m>
                  <m:oMath xmlns:m="http://schemas.openxmlformats.org/officeDocument/2006/math">
                    <m:nary>
                      <m:naryPr>
                        <m:chr m:val="∑"/>
                        <m:supHide m:val="on"/>
                        <m:ctrlPr>
                          <a:rPr lang="zh-CN" altLang="en-US" i="1" smtClean="0">
                            <a:solidFill>
                              <a:srgbClr val="FF0000"/>
                            </a:solidFill>
                            <a:latin typeface="Cambria Math" panose="02040503050406030204" pitchFamily="18" charset="0"/>
                          </a:rPr>
                        </m:ctrlPr>
                      </m:naryPr>
                      <m:sub>
                        <m:r>
                          <m:rPr>
                            <m:brk m:alnAt="7"/>
                          </m:rPr>
                          <a:rPr lang="en-US" altLang="zh-CN" b="0" i="1" smtClean="0">
                            <a:solidFill>
                              <a:srgbClr val="FF0000"/>
                            </a:solidFill>
                            <a:latin typeface="Cambria Math" panose="02040503050406030204" pitchFamily="18" charset="0"/>
                          </a:rPr>
                          <m:t>𝑑</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𝑛</m:t>
                        </m:r>
                      </m:sub>
                      <m:sup/>
                      <m:e>
                        <m:r>
                          <a:rPr lang="zh-CN" altLang="en-US" i="1">
                            <a:solidFill>
                              <a:srgbClr val="FF0000"/>
                            </a:solidFill>
                            <a:latin typeface="Cambria Math" panose="02040503050406030204" pitchFamily="18" charset="0"/>
                          </a:rPr>
                          <m:t>𝜑</m:t>
                        </m:r>
                        <m:d>
                          <m:dPr>
                            <m:ctrlPr>
                              <a:rPr lang="en-US" altLang="zh-CN" i="1">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𝑑</m:t>
                            </m:r>
                          </m:e>
                        </m:d>
                      </m:e>
                    </m:nary>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𝑛</m:t>
                    </m:r>
                  </m:oMath>
                </a14:m>
                <a:endParaRPr lang="zh-CN" altLang="en-US" dirty="0">
                  <a:solidFill>
                    <a:srgbClr val="FF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581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欧拉定理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若</a:t>
                </a:r>
                <a14:m>
                  <m:oMath xmlns:m="http://schemas.openxmlformats.org/officeDocument/2006/math">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e>
                    </m:d>
                    <m:r>
                      <a:rPr lang="en-US" altLang="zh-CN" b="0" i="1" smtClean="0">
                        <a:latin typeface="Cambria Math" panose="02040503050406030204" pitchFamily="18" charset="0"/>
                      </a:rPr>
                      <m:t>=1</m:t>
                    </m:r>
                  </m:oMath>
                </a14:m>
                <a:r>
                  <a:rPr lang="zh-CN" altLang="en-US" dirty="0"/>
                  <a:t>，则</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r>
                          <a:rPr lang="zh-CN" altLang="en-US" i="1">
                            <a:latin typeface="Cambria Math" panose="02040503050406030204" pitchFamily="18" charset="0"/>
                          </a:rPr>
                          <m:t>𝜑</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𝑚</m:t>
                            </m:r>
                          </m:e>
                        </m:d>
                      </m:sup>
                    </m:s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zh-CN" altLang="en-US" dirty="0"/>
                  <a:t>特殊情况（费马小定理）：若</a:t>
                </a:r>
                <a14:m>
                  <m:oMath xmlns:m="http://schemas.openxmlformats.org/officeDocument/2006/math">
                    <m:r>
                      <a:rPr lang="en-US" altLang="zh-CN" b="0" i="1" smtClean="0">
                        <a:latin typeface="Cambria Math" panose="02040503050406030204" pitchFamily="18" charset="0"/>
                      </a:rPr>
                      <m:t>𝑝</m:t>
                    </m:r>
                  </m:oMath>
                </a14:m>
                <a:r>
                  <a:rPr lang="zh-CN" altLang="en-US" dirty="0"/>
                  <a:t>为质数，则</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𝑝</m:t>
                        </m:r>
                        <m:r>
                          <a:rPr lang="en-US" altLang="zh-CN" b="0" i="1" smtClean="0">
                            <a:latin typeface="Cambria Math" panose="02040503050406030204" pitchFamily="18" charset="0"/>
                          </a:rPr>
                          <m:t>−1</m:t>
                        </m:r>
                      </m:sup>
                    </m:sSup>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𝑚𝑜𝑑</m:t>
                    </m:r>
                    <m:r>
                      <a:rPr lang="en-US" altLang="zh-CN" i="1">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6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5751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模意义下的乘法逆元</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若</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≡1</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𝑚𝑜𝑑</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𝑚</m:t>
                        </m:r>
                      </m:e>
                    </m:d>
                  </m:oMath>
                </a14:m>
                <a:r>
                  <a:rPr lang="zh-CN" altLang="en-US" dirty="0"/>
                  <a:t>，则称</a:t>
                </a:r>
                <a14:m>
                  <m:oMath xmlns:m="http://schemas.openxmlformats.org/officeDocument/2006/math">
                    <m:r>
                      <a:rPr lang="en-US" altLang="zh-CN" b="0" i="1" smtClean="0">
                        <a:latin typeface="Cambria Math" panose="02040503050406030204" pitchFamily="18" charset="0"/>
                      </a:rPr>
                      <m:t>𝑏</m:t>
                    </m:r>
                  </m:oMath>
                </a14:m>
                <a:r>
                  <a:rPr lang="zh-CN" altLang="en-US" dirty="0"/>
                  <a:t>为</a:t>
                </a:r>
                <a14:m>
                  <m:oMath xmlns:m="http://schemas.openxmlformats.org/officeDocument/2006/math">
                    <m:r>
                      <a:rPr lang="en-US" altLang="zh-CN" b="0" i="1" dirty="0" smtClean="0">
                        <a:latin typeface="Cambria Math" panose="02040503050406030204" pitchFamily="18" charset="0"/>
                      </a:rPr>
                      <m:t>𝑎</m:t>
                    </m:r>
                  </m:oMath>
                </a14:m>
                <a:r>
                  <a:rPr lang="zh-CN" altLang="en-US" dirty="0"/>
                  <a:t>关于模</a:t>
                </a:r>
                <a14:m>
                  <m:oMath xmlns:m="http://schemas.openxmlformats.org/officeDocument/2006/math">
                    <m:r>
                      <a:rPr lang="en-US" altLang="zh-CN" b="0" i="1" smtClean="0">
                        <a:latin typeface="Cambria Math" panose="02040503050406030204" pitchFamily="18" charset="0"/>
                      </a:rPr>
                      <m:t>𝑚</m:t>
                    </m:r>
                  </m:oMath>
                </a14:m>
                <a:r>
                  <a:rPr lang="zh-CN" altLang="en-US" dirty="0"/>
                  <a:t>的逆元，记作</a:t>
                </a:r>
                <a14:m>
                  <m:oMath xmlns:m="http://schemas.openxmlformats.org/officeDocument/2006/math">
                    <m:sSub>
                      <m:sSubPr>
                        <m:ctrlPr>
                          <a:rPr lang="en-US" altLang="zh-CN" i="1" smtClean="0">
                            <a:latin typeface="Cambria Math" panose="02040503050406030204" pitchFamily="18" charset="0"/>
                          </a:rPr>
                        </m:ctrlPr>
                      </m:sSubPr>
                      <m:e>
                        <m:d>
                          <m:dPr>
                            <m:begChr m:val="["/>
                            <m:endChr m:val="]"/>
                            <m:ctrlPr>
                              <a:rPr lang="en-US" altLang="zh-CN"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−1</m:t>
                                </m:r>
                              </m:sup>
                            </m:sSup>
                            <m:r>
                              <m:rPr>
                                <m:nor/>
                              </m:rPr>
                              <a:rPr lang="en-US" altLang="zh-CN" dirty="0"/>
                              <m:t> </m:t>
                            </m:r>
                          </m:e>
                        </m:d>
                      </m:e>
                      <m:sub>
                        <m:r>
                          <a:rPr lang="en-US" altLang="zh-CN" b="0" i="1" smtClean="0">
                            <a:latin typeface="Cambria Math" panose="02040503050406030204" pitchFamily="18" charset="0"/>
                          </a:rPr>
                          <m:t>𝑚</m:t>
                        </m:r>
                      </m:sub>
                    </m:sSub>
                  </m:oMath>
                </a14:m>
                <a:r>
                  <a:rPr lang="zh-CN" altLang="en-US" dirty="0"/>
                  <a:t>，简记作</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−1</m:t>
                        </m:r>
                      </m:sup>
                    </m:sSup>
                  </m:oMath>
                </a14:m>
                <a:endParaRPr lang="en-US" altLang="zh-CN" dirty="0"/>
              </a:p>
              <a:p>
                <a:r>
                  <a:rPr lang="zh-CN" altLang="en-US" dirty="0"/>
                  <a:t>当且仅当</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r>
                      <a:rPr lang="en-US" altLang="zh-CN" b="0" i="1" smtClean="0">
                        <a:latin typeface="Cambria Math" panose="02040503050406030204" pitchFamily="18" charset="0"/>
                      </a:rPr>
                      <m:t>=1</m:t>
                    </m:r>
                  </m:oMath>
                </a14:m>
                <a:r>
                  <a:rPr lang="zh-CN" altLang="en-US" dirty="0"/>
                  <a:t>时逆元存在</a:t>
                </a:r>
                <a:endParaRPr lang="en-US" altLang="zh-CN" dirty="0"/>
              </a:p>
              <a:p>
                <a:r>
                  <a:rPr lang="zh-CN" altLang="en-US" dirty="0"/>
                  <a:t>由欧拉定理，</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−1</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zh-CN" altLang="en-US" i="1">
                            <a:latin typeface="Cambria Math" panose="02040503050406030204" pitchFamily="18" charset="0"/>
                          </a:rPr>
                          <m:t>𝜑</m:t>
                        </m:r>
                        <m:d>
                          <m:dPr>
                            <m:ctrlPr>
                              <a:rPr lang="en-US" altLang="zh-CN" i="1">
                                <a:latin typeface="Cambria Math" panose="02040503050406030204" pitchFamily="18" charset="0"/>
                              </a:rPr>
                            </m:ctrlPr>
                          </m:dPr>
                          <m:e>
                            <m:r>
                              <a:rPr lang="en-US" altLang="zh-CN" i="1">
                                <a:latin typeface="Cambria Math" panose="02040503050406030204" pitchFamily="18" charset="0"/>
                              </a:rPr>
                              <m:t>𝑚</m:t>
                            </m:r>
                          </m:e>
                        </m:d>
                        <m:r>
                          <a:rPr lang="en-US" altLang="zh-CN" b="0" i="1" smtClean="0">
                            <a:latin typeface="Cambria Math" panose="02040503050406030204" pitchFamily="18" charset="0"/>
                          </a:rPr>
                          <m:t>−1</m:t>
                        </m:r>
                      </m:sup>
                    </m:sSup>
                  </m:oMath>
                </a14:m>
                <a:r>
                  <a:rPr lang="zh-CN" altLang="en-US" dirty="0"/>
                  <a:t>，特别的，若</a:t>
                </a:r>
                <a14:m>
                  <m:oMath xmlns:m="http://schemas.openxmlformats.org/officeDocument/2006/math">
                    <m:r>
                      <a:rPr lang="en-US" altLang="zh-CN" b="0" i="1" smtClean="0">
                        <a:latin typeface="Cambria Math" panose="02040503050406030204" pitchFamily="18" charset="0"/>
                      </a:rPr>
                      <m:t>𝑚</m:t>
                    </m:r>
                  </m:oMath>
                </a14:m>
                <a:r>
                  <a:rPr lang="zh-CN" altLang="en-US" dirty="0"/>
                  <a:t>为质数，则</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𝑚</m:t>
                        </m:r>
                        <m:r>
                          <a:rPr lang="en-US" altLang="zh-CN" b="0" i="1" smtClean="0">
                            <a:latin typeface="Cambria Math" panose="02040503050406030204" pitchFamily="18" charset="0"/>
                          </a:rPr>
                          <m:t>−2</m:t>
                        </m:r>
                      </m:sup>
                    </m:sSup>
                  </m:oMath>
                </a14:m>
                <a:endParaRPr lang="en-US" altLang="zh-CN" dirty="0"/>
              </a:p>
              <a:p>
                <a:r>
                  <a:rPr lang="zh-CN" altLang="en-US" dirty="0"/>
                  <a:t>解不定方程</a:t>
                </a:r>
                <a14:m>
                  <m:oMath xmlns:m="http://schemas.openxmlformats.org/officeDocument/2006/math">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𝑚𝑦</m:t>
                    </m:r>
                    <m:r>
                      <a:rPr lang="en-US" altLang="zh-CN" b="0" i="1" smtClean="0">
                        <a:latin typeface="Cambria Math" panose="02040503050406030204" pitchFamily="18" charset="0"/>
                      </a:rPr>
                      <m:t>=1</m:t>
                    </m:r>
                  </m:oMath>
                </a14:m>
                <a:r>
                  <a:rPr lang="zh-CN" altLang="en-US" dirty="0"/>
                  <a:t>，解得</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&gt;0</m:t>
                    </m:r>
                  </m:oMath>
                </a14:m>
                <a:r>
                  <a:rPr lang="zh-CN" altLang="en-US" dirty="0"/>
                  <a:t>的最小值</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046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18</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oMath>
                </a14:m>
                <a:r>
                  <a:rPr lang="zh-CN" altLang="en-US" dirty="0"/>
                  <a:t>，求</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𝑀</m:t>
                            </m:r>
                          </m:sup>
                          <m:e>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e>
                        </m:nary>
                      </m:e>
                    </m:nary>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7520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中国剩余定理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设有一整数</a:t>
                </a:r>
                <a14:m>
                  <m:oMath xmlns:m="http://schemas.openxmlformats.org/officeDocument/2006/math">
                    <m:r>
                      <a:rPr lang="en-US" altLang="zh-CN" b="0" i="1" smtClean="0">
                        <a:latin typeface="Cambria Math" panose="02040503050406030204" pitchFamily="18" charset="0"/>
                      </a:rPr>
                      <m:t>𝑥</m:t>
                    </m:r>
                  </m:oMath>
                </a14:m>
                <a:r>
                  <a:rPr lang="zh-CN" altLang="en-US" dirty="0"/>
                  <a:t>满足</a:t>
                </a:r>
                <a14:m>
                  <m:oMath xmlns:m="http://schemas.openxmlformats.org/officeDocument/2006/math">
                    <m:r>
                      <a:rPr lang="en-US" altLang="zh-CN" i="1">
                        <a:latin typeface="Cambria Math" panose="02040503050406030204" pitchFamily="18" charset="0"/>
                      </a:rPr>
                      <m:t>𝑥</m:t>
                    </m:r>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𝑖</m:t>
                        </m:r>
                      </m:sub>
                    </m:s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=1,2,…,</m:t>
                    </m:r>
                    <m:r>
                      <a:rPr lang="en-US" altLang="zh-CN" b="0" i="1" smtClean="0">
                        <a:latin typeface="Cambria Math" panose="02040503050406030204" pitchFamily="18" charset="0"/>
                        <a:ea typeface="Cambria Math" panose="02040503050406030204" pitchFamily="18" charset="0"/>
                      </a:rPr>
                      <m:t>𝑛</m:t>
                    </m:r>
                  </m:oMath>
                </a14:m>
                <a:r>
                  <a:rPr lang="zh-CN" altLang="en-US" dirty="0"/>
                  <a:t>，记</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e>
                    </m:nary>
                  </m:oMath>
                </a14:m>
                <a:r>
                  <a:rPr lang="zh-CN" altLang="en-US" dirty="0"/>
                  <a:t>，则</a:t>
                </a:r>
                <a14:m>
                  <m:oMath xmlns:m="http://schemas.openxmlformats.org/officeDocument/2006/math">
                    <m:r>
                      <a:rPr lang="en-US" altLang="zh-CN" i="1">
                        <a:latin typeface="Cambria Math" panose="02040503050406030204" pitchFamily="18" charset="0"/>
                      </a:rPr>
                      <m:t>𝑥</m:t>
                    </m:r>
                  </m:oMath>
                </a14:m>
                <a:r>
                  <a:rPr lang="zh-CN" altLang="en-US" dirty="0"/>
                  <a:t>在</a:t>
                </a:r>
                <a14:m>
                  <m:oMath xmlns:m="http://schemas.openxmlformats.org/officeDocument/2006/math">
                    <m:d>
                      <m:dPr>
                        <m:beg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0,</m:t>
                        </m:r>
                        <m:r>
                          <a:rPr lang="en-US" altLang="zh-CN" b="0" i="1" dirty="0" smtClean="0">
                            <a:latin typeface="Cambria Math" panose="02040503050406030204" pitchFamily="18" charset="0"/>
                          </a:rPr>
                          <m:t>𝑀</m:t>
                        </m:r>
                      </m:e>
                    </m:d>
                  </m:oMath>
                </a14:m>
                <a:r>
                  <a:rPr lang="zh-CN" altLang="en-US" dirty="0"/>
                  <a:t>内唯一</a:t>
                </a:r>
                <a:endParaRPr lang="en-US" altLang="zh-CN" dirty="0"/>
              </a:p>
              <a:p>
                <a14:m>
                  <m:oMath xmlns:m="http://schemas.openxmlformats.org/officeDocument/2006/math">
                    <m:r>
                      <a:rPr lang="en-US" altLang="zh-CN" i="1">
                        <a:latin typeface="Cambria Math" panose="02040503050406030204" pitchFamily="18" charset="0"/>
                      </a:rPr>
                      <m:t>𝑥</m:t>
                    </m:r>
                    <m:box>
                      <m:boxPr>
                        <m:ctrlPr>
                          <a:rPr lang="en-US" altLang="zh-CN" i="1" smtClean="0">
                            <a:latin typeface="Cambria Math" panose="02040503050406030204" pitchFamily="18" charset="0"/>
                          </a:rPr>
                        </m:ctrlPr>
                      </m:boxPr>
                      <m:e>
                        <m:r>
                          <a:rPr lang="en-US" altLang="zh-CN" i="1" smtClean="0">
                            <a:latin typeface="Cambria Math" panose="02040503050406030204" pitchFamily="18" charset="0"/>
                          </a:rPr>
                          <m:t>≔</m:t>
                        </m:r>
                      </m:e>
                    </m:box>
                    <m:nary>
                      <m:naryPr>
                        <m:chr m:val="∑"/>
                        <m:subHide m:val="on"/>
                        <m:supHide m:val="on"/>
                        <m:ctrlPr>
                          <a:rPr lang="en-US" altLang="zh-CN" i="1" smtClean="0">
                            <a:latin typeface="Cambria Math" panose="02040503050406030204" pitchFamily="18" charset="0"/>
                          </a:rPr>
                        </m:ctrlPr>
                      </m:naryPr>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𝑀</m:t>
                            </m:r>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den>
                        </m:f>
                      </m:e>
                    </m:nary>
                    <m:sSub>
                      <m:sSubPr>
                        <m:ctrlPr>
                          <a:rPr lang="en-US" altLang="zh-CN" i="1" smtClean="0">
                            <a:latin typeface="Cambria Math" panose="02040503050406030204" pitchFamily="18" charset="0"/>
                          </a:rPr>
                        </m:ctrlPr>
                      </m:sSubPr>
                      <m:e>
                        <m:d>
                          <m:dPr>
                            <m:begChr m:val="["/>
                            <m:endChr m:val="]"/>
                            <m:ctrlPr>
                              <a:rPr lang="en-US" altLang="zh-CN" i="1" smtClean="0">
                                <a:latin typeface="Cambria Math" panose="02040503050406030204" pitchFamily="18" charset="0"/>
                              </a:rPr>
                            </m:ctrlPr>
                          </m:dPr>
                          <m:e>
                            <m:sSup>
                              <m:sSupPr>
                                <m:ctrlPr>
                                  <a:rPr lang="en-US" altLang="zh-CN" i="1" smtClean="0">
                                    <a:latin typeface="Cambria Math" panose="02040503050406030204" pitchFamily="18" charset="0"/>
                                  </a:rPr>
                                </m:ctrlPr>
                              </m:sSupPr>
                              <m:e>
                                <m:d>
                                  <m:dPr>
                                    <m:ctrlPr>
                                      <a:rPr lang="en-US" altLang="zh-CN"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𝑀</m:t>
                                        </m:r>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den>
                                    </m:f>
                                  </m:e>
                                </m:d>
                              </m:e>
                              <m:sup>
                                <m:r>
                                  <a:rPr lang="en-US" altLang="zh-CN" b="0" i="1" smtClean="0">
                                    <a:latin typeface="Cambria Math" panose="02040503050406030204" pitchFamily="18" charset="0"/>
                                  </a:rPr>
                                  <m:t>−1</m:t>
                                </m:r>
                              </m:sup>
                            </m:sSup>
                          </m:e>
                        </m:d>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sub>
                    </m:sSub>
                  </m:oMath>
                </a14:m>
                <a:r>
                  <a:rPr lang="zh-CN" altLang="en-US" dirty="0"/>
                  <a:t>即为所求</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4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1405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计算</a:t>
                </a:r>
                <a14:m>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𝑚</m:t>
                            </m:r>
                          </m:den>
                        </m:f>
                      </m:e>
                    </m:d>
                    <m:r>
                      <a:rPr lang="en-US" altLang="zh-CN" b="0" i="1" smtClean="0">
                        <a:latin typeface="Cambria Math" panose="02040503050406030204" pitchFamily="18" charset="0"/>
                      </a:rPr>
                      <m:t> </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oMath>
                </a14:m>
                <a:endParaRPr lang="en-US" altLang="zh-CN" dirty="0"/>
              </a:p>
              <a:p>
                <a:r>
                  <a:rPr lang="zh-CN" altLang="en-US" dirty="0"/>
                  <a:t>若范围比较小，可以直接递推求解，避免除法</a:t>
                </a:r>
                <a:endParaRPr lang="en-US" altLang="zh-CN" dirty="0"/>
              </a:p>
              <a:p>
                <a:r>
                  <a:rPr lang="zh-CN" altLang="en-US" dirty="0"/>
                  <a:t>若范围较大且</a:t>
                </a:r>
                <a14:m>
                  <m:oMath xmlns:m="http://schemas.openxmlformats.org/officeDocument/2006/math">
                    <m:r>
                      <a:rPr lang="en-US" altLang="zh-CN" i="1">
                        <a:latin typeface="Cambria Math" panose="02040503050406030204" pitchFamily="18" charset="0"/>
                      </a:rPr>
                      <m:t>𝑝</m:t>
                    </m:r>
                  </m:oMath>
                </a14:m>
                <a:r>
                  <a:rPr lang="zh-CN" altLang="en-US" dirty="0"/>
                  <a:t>为质数，预处理出</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和</a:t>
                </a:r>
                <a14:m>
                  <m:oMath xmlns:m="http://schemas.openxmlformats.org/officeDocument/2006/math">
                    <m:sSub>
                      <m:sSubPr>
                        <m:ctrlPr>
                          <a:rPr lang="en-US" altLang="zh-CN" i="1" dirty="0" smtClean="0">
                            <a:latin typeface="Cambria Math" panose="02040503050406030204" pitchFamily="18" charset="0"/>
                          </a:rPr>
                        </m:ctrlPr>
                      </m:sSubPr>
                      <m:e>
                        <m:d>
                          <m:dPr>
                            <m:begChr m:val="["/>
                            <m:endChr m:val="]"/>
                            <m:ctrlPr>
                              <a:rPr lang="en-US" altLang="zh-CN" i="1" dirty="0" smtClean="0">
                                <a:latin typeface="Cambria Math" panose="02040503050406030204" pitchFamily="18" charset="0"/>
                              </a:rPr>
                            </m:ctrlPr>
                          </m:dPr>
                          <m:e>
                            <m:sSup>
                              <m:sSupPr>
                                <m:ctrlPr>
                                  <a:rPr lang="en-US" altLang="zh-CN" i="1" dirty="0" smtClean="0">
                                    <a:latin typeface="Cambria Math" panose="02040503050406030204" pitchFamily="18" charset="0"/>
                                  </a:rPr>
                                </m:ctrlPr>
                              </m:sSupPr>
                              <m:e>
                                <m:d>
                                  <m:dPr>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e>
                                </m:d>
                              </m:e>
                              <m:sup>
                                <m:r>
                                  <a:rPr lang="en-US" altLang="zh-CN" b="0" i="1" dirty="0" smtClean="0">
                                    <a:latin typeface="Cambria Math" panose="02040503050406030204" pitchFamily="18" charset="0"/>
                                  </a:rPr>
                                  <m:t>−1</m:t>
                                </m:r>
                              </m:sup>
                            </m:sSup>
                          </m:e>
                        </m:d>
                      </m:e>
                      <m:sub>
                        <m:r>
                          <a:rPr lang="en-US" altLang="zh-CN" b="0" i="1" dirty="0" smtClean="0">
                            <a:latin typeface="Cambria Math" panose="02040503050406030204" pitchFamily="18" charset="0"/>
                          </a:rPr>
                          <m:t>𝑝</m:t>
                        </m:r>
                      </m:sub>
                    </m:sSub>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684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两种基本模型</a:t>
            </a:r>
          </a:p>
        </p:txBody>
      </p:sp>
      <p:sp>
        <p:nvSpPr>
          <p:cNvPr id="3" name="内容占位符 2"/>
          <p:cNvSpPr>
            <a:spLocks noGrp="1"/>
          </p:cNvSpPr>
          <p:nvPr>
            <p:ph idx="1"/>
          </p:nvPr>
        </p:nvSpPr>
        <p:spPr/>
        <p:txBody>
          <a:bodyPr/>
          <a:lstStyle/>
          <a:p>
            <a:r>
              <a:rPr lang="zh-CN" altLang="en-US" dirty="0"/>
              <a:t>插板模型</a:t>
            </a:r>
            <a:endParaRPr lang="en-US" altLang="zh-CN" dirty="0"/>
          </a:p>
          <a:p>
            <a:r>
              <a:rPr lang="zh-CN" altLang="en-US" dirty="0"/>
              <a:t>格路模型</a:t>
            </a:r>
            <a:endParaRPr lang="en-US" altLang="zh-CN" dirty="0"/>
          </a:p>
        </p:txBody>
      </p:sp>
    </p:spTree>
    <p:extLst>
      <p:ext uri="{BB962C8B-B14F-4D97-AF65-F5344CB8AC3E}">
        <p14:creationId xmlns:p14="http://schemas.microsoft.com/office/powerpoint/2010/main" val="1692351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理发店有</a:t>
                </a:r>
                <a14:m>
                  <m:oMath xmlns:m="http://schemas.openxmlformats.org/officeDocument/2006/math">
                    <m:r>
                      <a:rPr lang="en-US" altLang="zh-CN" b="0" i="1" smtClean="0">
                        <a:latin typeface="Cambria Math" panose="02040503050406030204" pitchFamily="18" charset="0"/>
                      </a:rPr>
                      <m:t>𝑁</m:t>
                    </m:r>
                  </m:oMath>
                </a14:m>
                <a:r>
                  <a:rPr lang="zh-CN" altLang="en-US" dirty="0"/>
                  <a:t>个理发师，第</a:t>
                </a:r>
                <a14:m>
                  <m:oMath xmlns:m="http://schemas.openxmlformats.org/officeDocument/2006/math">
                    <m:r>
                      <a:rPr lang="en-US" altLang="zh-CN" b="0" i="1" smtClean="0">
                        <a:latin typeface="Cambria Math" panose="02040503050406030204" pitchFamily="18" charset="0"/>
                      </a:rPr>
                      <m:t>𝑖</m:t>
                    </m:r>
                  </m:oMath>
                </a14:m>
                <a:r>
                  <a:rPr lang="zh-CN" altLang="en-US" dirty="0"/>
                  <a:t>个理发师完成一次理发过程需要</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oMath>
                </a14:m>
                <a:r>
                  <a:rPr lang="zh-CN" altLang="en-US" dirty="0"/>
                  <a:t>的时间。理发师不休息，完成一次理发之后立刻开始下一次。</a:t>
                </a:r>
                <a:endParaRPr lang="en-US" altLang="zh-CN" dirty="0"/>
              </a:p>
              <a:p>
                <a:r>
                  <a:rPr lang="zh-CN" altLang="en-US" dirty="0"/>
                  <a:t>有</a:t>
                </a:r>
                <a14:m>
                  <m:oMath xmlns:m="http://schemas.openxmlformats.org/officeDocument/2006/math">
                    <m:r>
                      <a:rPr lang="en-US" altLang="zh-CN" b="0" i="1" smtClean="0">
                        <a:latin typeface="Cambria Math" panose="02040503050406030204" pitchFamily="18" charset="0"/>
                      </a:rPr>
                      <m:t>𝑀</m:t>
                    </m:r>
                  </m:oMath>
                </a14:m>
                <a:r>
                  <a:rPr lang="zh-CN" altLang="en-US" dirty="0"/>
                  <a:t>位顾客在排队等候，若某一时刻某理发师空闲，则队首的顾客就去找他理发。若同一时刻有多位理发师空闲，则顾客选择编号最小的一个。</a:t>
                </a:r>
                <a:endParaRPr lang="en-US" altLang="zh-CN" dirty="0"/>
              </a:p>
              <a:p>
                <a:r>
                  <a:rPr lang="zh-CN" altLang="en-US" dirty="0"/>
                  <a:t>问第</a:t>
                </a:r>
                <a14:m>
                  <m:oMath xmlns:m="http://schemas.openxmlformats.org/officeDocument/2006/math">
                    <m:r>
                      <a:rPr lang="en-US" altLang="zh-CN" b="0" i="1" smtClean="0">
                        <a:latin typeface="Cambria Math" panose="02040503050406030204" pitchFamily="18" charset="0"/>
                      </a:rPr>
                      <m:t>𝑀</m:t>
                    </m:r>
                  </m:oMath>
                </a14:m>
                <a:r>
                  <a:rPr lang="zh-CN" altLang="en-US" dirty="0"/>
                  <a:t>位顾客会找哪位理发师理发。</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r="-30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0047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19</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求方程</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的正整数解的个数</a:t>
                </a:r>
                <a:endParaRPr lang="en-US" altLang="zh-CN" dirty="0"/>
              </a:p>
              <a:p>
                <a:r>
                  <a:rPr lang="zh-CN" altLang="en-US" dirty="0"/>
                  <a:t>求方程</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𝑚</m:t>
                    </m:r>
                  </m:oMath>
                </a14:m>
                <a:r>
                  <a:rPr lang="zh-CN" altLang="en-US" dirty="0"/>
                  <a:t>的非负整数解的个数</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2207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20</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小</a:t>
                </a:r>
                <a:r>
                  <a:rPr lang="en-US" altLang="zh-CN" dirty="0"/>
                  <a:t>Z</a:t>
                </a:r>
                <a:r>
                  <a:rPr lang="zh-CN" altLang="en-US" dirty="0"/>
                  <a:t>加工一批零件，每一轮工作小</a:t>
                </a:r>
                <a:r>
                  <a:rPr lang="en-US" altLang="zh-CN" dirty="0"/>
                  <a:t>Z</a:t>
                </a:r>
                <a:r>
                  <a:rPr lang="zh-CN" altLang="en-US" dirty="0"/>
                  <a:t>选择两种操作之一进行：若还有零件未加工，则加工其中一个至半成品；若有半成品，则加工其中一个为成品。</a:t>
                </a:r>
                <a:endParaRPr lang="en-US" altLang="zh-CN" dirty="0"/>
              </a:p>
              <a:p>
                <a:r>
                  <a:rPr lang="zh-CN" altLang="en-US" dirty="0"/>
                  <a:t>若初始有</a:t>
                </a:r>
                <a14:m>
                  <m:oMath xmlns:m="http://schemas.openxmlformats.org/officeDocument/2006/math">
                    <m:r>
                      <a:rPr lang="en-US" altLang="zh-CN" b="0" i="1" smtClean="0">
                        <a:latin typeface="Cambria Math" panose="02040503050406030204" pitchFamily="18" charset="0"/>
                      </a:rPr>
                      <m:t>𝑛</m:t>
                    </m:r>
                  </m:oMath>
                </a14:m>
                <a:r>
                  <a:rPr lang="zh-CN" altLang="en-US" dirty="0"/>
                  <a:t>个零件，则小</a:t>
                </a:r>
                <a:r>
                  <a:rPr lang="en-US" altLang="zh-CN" dirty="0"/>
                  <a:t>Z</a:t>
                </a:r>
                <a:r>
                  <a:rPr lang="zh-CN" altLang="en-US" dirty="0"/>
                  <a:t>需要</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𝑛</m:t>
                    </m:r>
                  </m:oMath>
                </a14:m>
                <a:r>
                  <a:rPr lang="zh-CN" altLang="en-US" dirty="0"/>
                  <a:t>轮工作才能完成全部加工。问可能的操作序列有多少种。</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405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容斥原理</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4" y="1905000"/>
            <a:ext cx="6261395" cy="1924050"/>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924" y="3955047"/>
            <a:ext cx="6266089" cy="1163960"/>
          </a:xfrm>
          <a:prstGeom prst="rect">
            <a:avLst/>
          </a:prstGeom>
        </p:spPr>
      </p:pic>
    </p:spTree>
    <p:extLst>
      <p:ext uri="{BB962C8B-B14F-4D97-AF65-F5344CB8AC3E}">
        <p14:creationId xmlns:p14="http://schemas.microsoft.com/office/powerpoint/2010/main" val="3536428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21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73972" y="2133600"/>
                <a:ext cx="8915400" cy="3777622"/>
              </a:xfrm>
            </p:spPr>
            <p:txBody>
              <a:bodyPr/>
              <a:lstStyle/>
              <a:p>
                <a:r>
                  <a:rPr lang="zh-CN" altLang="en-US" dirty="0"/>
                  <a:t>求方程</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𝑚</m:t>
                    </m:r>
                  </m:oMath>
                </a14:m>
                <a:r>
                  <a:rPr lang="zh-CN" altLang="en-US" dirty="0"/>
                  <a:t>的非负整数解的个数</a:t>
                </a:r>
                <a:endParaRPr lang="en-US" altLang="zh-CN" dirty="0"/>
              </a:p>
              <a:p>
                <a:r>
                  <a:rPr lang="zh-CN" altLang="en-US" dirty="0"/>
                  <a:t>增加限制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oMath>
                </a14:m>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≤15</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73972" y="2133600"/>
                <a:ext cx="8915400" cy="3777622"/>
              </a:xfrm>
              <a:blipFill rotWithShape="0">
                <a:blip r:embed="rId2"/>
                <a:stretch>
                  <a:fillRect l="-478"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6812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That’s all</a:t>
            </a:r>
            <a:endParaRPr lang="zh-CN" altLang="en-US" dirty="0"/>
          </a:p>
        </p:txBody>
      </p:sp>
      <p:sp>
        <p:nvSpPr>
          <p:cNvPr id="3" name="内容占位符 2"/>
          <p:cNvSpPr>
            <a:spLocks noGrp="1"/>
          </p:cNvSpPr>
          <p:nvPr>
            <p:ph idx="1"/>
          </p:nvPr>
        </p:nvSpPr>
        <p:spPr/>
        <p:txBody>
          <a:bodyPr/>
          <a:lstStyle/>
          <a:p>
            <a:r>
              <a:rPr lang="zh-CN" altLang="en-US" dirty="0"/>
              <a:t>预祝大家在</a:t>
            </a:r>
            <a:r>
              <a:rPr lang="en-US" altLang="zh-CN" dirty="0"/>
              <a:t>NOIP</a:t>
            </a:r>
            <a:r>
              <a:rPr lang="zh-CN" altLang="en-US" dirty="0"/>
              <a:t>、省选、</a:t>
            </a:r>
            <a:r>
              <a:rPr lang="en-US" altLang="zh-CN" dirty="0"/>
              <a:t>NOI</a:t>
            </a:r>
            <a:r>
              <a:rPr lang="zh-CN" altLang="en-US" dirty="0"/>
              <a:t>甚至</a:t>
            </a:r>
            <a:r>
              <a:rPr lang="en-US" altLang="zh-CN" dirty="0"/>
              <a:t>IOI</a:t>
            </a:r>
            <a:r>
              <a:rPr lang="zh-CN" altLang="en-US" dirty="0"/>
              <a:t>中都取得优异成绩！</a:t>
            </a:r>
            <a:endParaRPr lang="en-US" altLang="zh-CN" dirty="0"/>
          </a:p>
          <a:p>
            <a:r>
              <a:rPr lang="zh-CN" altLang="en-US" dirty="0"/>
              <a:t>欢迎与我联系，讨论题目！</a:t>
            </a:r>
          </a:p>
        </p:txBody>
      </p:sp>
    </p:spTree>
    <p:extLst>
      <p:ext uri="{BB962C8B-B14F-4D97-AF65-F5344CB8AC3E}">
        <p14:creationId xmlns:p14="http://schemas.microsoft.com/office/powerpoint/2010/main" val="411999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a:t>当变量之间有单调关系时，可以考虑使用二分法</a:t>
            </a:r>
            <a:endParaRPr lang="en-US" altLang="zh-CN" dirty="0"/>
          </a:p>
          <a:p>
            <a:r>
              <a:rPr lang="zh-CN" altLang="en-US" dirty="0"/>
              <a:t>如搬运食物量与时间、理发人数与时间之间的关系</a:t>
            </a:r>
          </a:p>
        </p:txBody>
      </p:sp>
    </p:spTree>
    <p:extLst>
      <p:ext uri="{BB962C8B-B14F-4D97-AF65-F5344CB8AC3E}">
        <p14:creationId xmlns:p14="http://schemas.microsoft.com/office/powerpoint/2010/main" val="33628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𝑁</m:t>
                    </m:r>
                  </m:oMath>
                </a14:m>
                <a:r>
                  <a:rPr lang="zh-CN" altLang="en-US" dirty="0"/>
                  <a:t>个点的无向图</a:t>
                </a:r>
                <a14:m>
                  <m:oMath xmlns:m="http://schemas.openxmlformats.org/officeDocument/2006/math">
                    <m:r>
                      <a:rPr lang="en-US" altLang="zh-CN" b="0" i="1" smtClean="0">
                        <a:latin typeface="Cambria Math" panose="02040503050406030204" pitchFamily="18" charset="0"/>
                      </a:rPr>
                      <m:t>𝐺</m:t>
                    </m:r>
                  </m:oMath>
                </a14:m>
                <a:r>
                  <a:rPr lang="zh-CN" altLang="en-US" dirty="0"/>
                  <a:t>，初始时无边，顺次添加边。问添加到第几条边时，</a:t>
                </a:r>
                <a14:m>
                  <m:oMath xmlns:m="http://schemas.openxmlformats.org/officeDocument/2006/math">
                    <m:r>
                      <a:rPr lang="en-US" altLang="zh-CN" b="0" i="1" smtClean="0">
                        <a:latin typeface="Cambria Math" panose="02040503050406030204" pitchFamily="18" charset="0"/>
                      </a:rPr>
                      <m:t>𝐺</m:t>
                    </m:r>
                  </m:oMath>
                </a14:m>
                <a:r>
                  <a:rPr lang="zh-CN" altLang="en-US" dirty="0"/>
                  <a:t>不再是二分图。</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065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4</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某城市现有两座监狱，一共关押着</a:t>
                </a:r>
                <a14:m>
                  <m:oMath xmlns:m="http://schemas.openxmlformats.org/officeDocument/2006/math">
                    <m:r>
                      <a:rPr lang="en-US" altLang="zh-CN" b="0" i="1" smtClean="0">
                        <a:latin typeface="Cambria Math" panose="02040503050406030204" pitchFamily="18" charset="0"/>
                      </a:rPr>
                      <m:t>𝑁</m:t>
                    </m:r>
                  </m:oMath>
                </a14:m>
                <a:r>
                  <a:rPr lang="zh-CN" altLang="en-US" dirty="0"/>
                  <a:t>名罪犯，编号分别为</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𝑁</m:t>
                    </m:r>
                  </m:oMath>
                </a14:m>
                <a:r>
                  <a:rPr lang="zh-CN" altLang="en-US" dirty="0"/>
                  <a:t>。他们之间的关系自然也极不和谐。很多罪犯之间甚至积怨已久，如果客观条件具备则随时可能爆发冲突。我们用“怨气值”（一个正整数值）来表示某两名罪犯之间的仇恨程度，怨气值越大，则这两名罪犯之间的积怨越多。如果两名怨气值为</a:t>
                </a:r>
                <a14:m>
                  <m:oMath xmlns:m="http://schemas.openxmlformats.org/officeDocument/2006/math">
                    <m:r>
                      <a:rPr lang="en-US" altLang="zh-CN" b="0" i="1" smtClean="0">
                        <a:latin typeface="Cambria Math" panose="02040503050406030204" pitchFamily="18" charset="0"/>
                      </a:rPr>
                      <m:t>𝑐</m:t>
                    </m:r>
                  </m:oMath>
                </a14:m>
                <a:r>
                  <a:rPr lang="zh-CN" altLang="en-US" dirty="0"/>
                  <a:t>的罪犯被关押在同一监狱，他们俩之间会发生摩擦，并造成影响力为</a:t>
                </a:r>
                <a14:m>
                  <m:oMath xmlns:m="http://schemas.openxmlformats.org/officeDocument/2006/math">
                    <m:r>
                      <a:rPr lang="en-US" altLang="zh-CN" b="0" i="1" smtClean="0">
                        <a:latin typeface="Cambria Math" panose="02040503050406030204" pitchFamily="18" charset="0"/>
                      </a:rPr>
                      <m:t>𝑐</m:t>
                    </m:r>
                  </m:oMath>
                </a14:m>
                <a:r>
                  <a:rPr lang="zh-CN" altLang="en-US" dirty="0"/>
                  <a:t>的冲突事件。</a:t>
                </a:r>
                <a:endParaRPr lang="en-US" altLang="zh-CN" dirty="0"/>
              </a:p>
              <a:p>
                <a:r>
                  <a:rPr lang="zh-CN" altLang="en-US" dirty="0"/>
                  <a:t>每年年末，警察局会将本年内监狱中的所有冲突事件按影响力从大到小排成一个列表，然后上报到市长那里。公务繁忙的市长只会去看列表中的第一个事件的影响力，如果影响很坏，他就会考虑撤换警察局长。</a:t>
                </a:r>
              </a:p>
              <a:p>
                <a:r>
                  <a:rPr lang="zh-CN" altLang="en-US" dirty="0"/>
                  <a:t>在详细考察了</a:t>
                </a:r>
                <a14:m>
                  <m:oMath xmlns:m="http://schemas.openxmlformats.org/officeDocument/2006/math">
                    <m:r>
                      <a:rPr lang="en-US" altLang="zh-CN" b="0" i="1" smtClean="0">
                        <a:latin typeface="Cambria Math" panose="02040503050406030204" pitchFamily="18" charset="0"/>
                      </a:rPr>
                      <m:t>𝑁</m:t>
                    </m:r>
                  </m:oMath>
                </a14:m>
                <a:r>
                  <a:rPr lang="zh-CN" altLang="en-US" dirty="0"/>
                  <a:t>名罪犯间的矛盾关系后，警察局长觉得压力巨大。他准备将罪犯们在两座监狱内重新分配，以求产生的冲突事件影响力都较小，从而保住自己的乌纱帽。假设只要处于同一监狱内的某两个罪犯间有仇恨，那么他们一定会在每年的某个时候发生摩擦。那么，应如何分配罪犯，才能使市长看到的那个冲突事件的影响力最小？这个最小值是多少？</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1774" r="-13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304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a:t>“最大值最小”“最小值最大”这类字眼往往与二分法相关</a:t>
            </a:r>
            <a:endParaRPr lang="en-US" altLang="zh-CN" dirty="0"/>
          </a:p>
          <a:p>
            <a:r>
              <a:rPr lang="zh-CN" altLang="en-US" dirty="0"/>
              <a:t>通过使用二分法可以把最优化问题转化为判定性问题</a:t>
            </a:r>
            <a:endParaRPr lang="en-US" altLang="zh-CN" dirty="0"/>
          </a:p>
          <a:p>
            <a:r>
              <a:rPr lang="zh-CN" altLang="en-US" dirty="0"/>
              <a:t>二分法本质上永远基于单调性</a:t>
            </a:r>
          </a:p>
        </p:txBody>
      </p:sp>
    </p:spTree>
    <p:extLst>
      <p:ext uri="{BB962C8B-B14F-4D97-AF65-F5344CB8AC3E}">
        <p14:creationId xmlns:p14="http://schemas.microsoft.com/office/powerpoint/2010/main" val="2431150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5</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𝐴</m:t>
                    </m:r>
                  </m:oMath>
                </a14:m>
                <a:r>
                  <a:rPr lang="zh-CN" altLang="en-US" dirty="0"/>
                  <a:t>是一个</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oMath>
                </a14:m>
                <a:r>
                  <a:rPr lang="zh-CN" altLang="en-US" dirty="0"/>
                  <a:t>的矩阵，求</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𝑘</m:t>
                        </m:r>
                      </m:sup>
                    </m:sSup>
                  </m:oMath>
                </a14:m>
                <a:r>
                  <a:rPr lang="zh-CN" altLang="en-US" dirty="0"/>
                  <a:t>，</a:t>
                </a:r>
                <a:r>
                  <a:rPr lang="en-US" altLang="zh-CN" dirty="0"/>
                  <a:t>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≤100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9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2369203"/>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1127</TotalTime>
  <Words>1889</Words>
  <Application>Microsoft Office PowerPoint</Application>
  <PresentationFormat>宽屏</PresentationFormat>
  <Paragraphs>125</Paragraphs>
  <Slides>44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44</vt:i4>
      </vt:variant>
    </vt:vector>
  </HeadingPairs>
  <TitlesOfParts>
    <vt:vector size="50" baseType="lpstr">
      <vt:lpstr>Arial</vt:lpstr>
      <vt:lpstr>Arial Black</vt:lpstr>
      <vt:lpstr>Cambria Math</vt:lpstr>
      <vt:lpstr>Century Gothic</vt:lpstr>
      <vt:lpstr>Wingdings 3</vt:lpstr>
      <vt:lpstr>丝状</vt:lpstr>
      <vt:lpstr>信息学奥赛NOIP</vt:lpstr>
      <vt:lpstr>内容提要</vt:lpstr>
      <vt:lpstr>例1</vt:lpstr>
      <vt:lpstr>例2</vt:lpstr>
      <vt:lpstr>小结</vt:lpstr>
      <vt:lpstr>例3</vt:lpstr>
      <vt:lpstr>例4</vt:lpstr>
      <vt:lpstr>小结</vt:lpstr>
      <vt:lpstr>例5</vt:lpstr>
      <vt:lpstr>快速幂代码</vt:lpstr>
      <vt:lpstr>例6</vt:lpstr>
      <vt:lpstr>例7</vt:lpstr>
      <vt:lpstr>ST代码</vt:lpstr>
      <vt:lpstr>例8</vt:lpstr>
      <vt:lpstr>例9</vt:lpstr>
      <vt:lpstr>贪心</vt:lpstr>
      <vt:lpstr>例10</vt:lpstr>
      <vt:lpstr>例11</vt:lpstr>
      <vt:lpstr>例12</vt:lpstr>
      <vt:lpstr>例13</vt:lpstr>
      <vt:lpstr>例14</vt:lpstr>
      <vt:lpstr>例15</vt:lpstr>
      <vt:lpstr>例16</vt:lpstr>
      <vt:lpstr>小结</vt:lpstr>
      <vt:lpstr>数论</vt:lpstr>
      <vt:lpstr>基础知识</vt:lpstr>
      <vt:lpstr>基础知识</vt:lpstr>
      <vt:lpstr>埃拉托斯特尼筛法</vt:lpstr>
      <vt:lpstr>欧几里得算法</vt:lpstr>
      <vt:lpstr>扩展欧几里得算法</vt:lpstr>
      <vt:lpstr>扩展欧几里得算法</vt:lpstr>
      <vt:lpstr>例17</vt:lpstr>
      <vt:lpstr>欧拉函数</vt:lpstr>
      <vt:lpstr>欧拉定理</vt:lpstr>
      <vt:lpstr>模意义下的乘法逆元</vt:lpstr>
      <vt:lpstr>例18</vt:lpstr>
      <vt:lpstr>中国剩余定理</vt:lpstr>
      <vt:lpstr>组合数</vt:lpstr>
      <vt:lpstr>两种基本模型</vt:lpstr>
      <vt:lpstr>例19</vt:lpstr>
      <vt:lpstr>例20</vt:lpstr>
      <vt:lpstr>容斥原理</vt:lpstr>
      <vt:lpstr>例21</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2015五一清北学堂NOIP培训</dc:title>
  <dc:creator>Hwhitetooth</dc:creator>
  <cp:lastModifiedBy>50179</cp:lastModifiedBy>
  <cp:revision>178</cp:revision>
  <dcterms:created xsi:type="dcterms:W3CDTF">2015-04-25T13:08:14Z</dcterms:created>
  <dcterms:modified xsi:type="dcterms:W3CDTF">2019-05-12T01:41:41Z</dcterms:modified>
</cp:coreProperties>
</file>