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299" r:id="rId34"/>
    <p:sldId id="301" r:id="rId35"/>
    <p:sldId id="302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498" y="8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5/8/2015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zh-CN" altLang="en-US"/>
              <a:t>2015/5/8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5/8/2015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“h”</a:t>
            </a:r>
            <a:r>
              <a:rPr lang="zh-CN" altLang="en-US" smtClean="0"/>
              <a:t>函数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哈希</a:t>
            </a:r>
            <a:r>
              <a:rPr lang="zh-CN" altLang="en-US" smtClean="0"/>
              <a:t>函数</a:t>
            </a:r>
            <a:r>
              <a:rPr lang="en-US" altLang="zh-CN" smtClean="0"/>
              <a:t>h</a:t>
            </a:r>
            <a:r>
              <a:rPr lang="zh-CN" altLang="en-US" smtClean="0"/>
              <a:t>与</a:t>
            </a:r>
            <a:r>
              <a:rPr lang="en-US" altLang="zh-CN" smtClean="0"/>
              <a:t>A</a:t>
            </a:r>
            <a:r>
              <a:rPr lang="zh-CN" altLang="en-US" smtClean="0"/>
              <a:t>算法估价函数</a:t>
            </a:r>
            <a:r>
              <a:rPr lang="en-US" altLang="zh-CN" smtClean="0"/>
              <a:t>h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乘除</a:t>
            </a:r>
            <a:r>
              <a:rPr lang="zh-CN" altLang="en-US"/>
              <a:t>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1844824"/>
                <a:ext cx="9937104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除法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endParaRPr lang="en-US" altLang="zh-CN" sz="2400" i="1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=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</m:t>
                      </m:r>
                    </m:oMath>
                  </m:oMathPara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844824"/>
                <a:ext cx="9937104" cy="757130"/>
              </a:xfrm>
              <a:prstGeom prst="rect">
                <a:avLst/>
              </a:prstGeom>
              <a:blipFill rotWithShape="0">
                <a:blip r:embed="rId2"/>
                <a:stretch>
                  <a:fillRect l="-920" t="-11290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29916" y="3140968"/>
                <a:ext cx="9937104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=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𝑓𝑙𝑜𝑜𝑟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1))</m:t>
                    </m:r>
                  </m:oMath>
                </a14:m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ote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：常数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0&lt;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1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表示取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𝑘𝐴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的小数部分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3140968"/>
                <a:ext cx="9937104" cy="1089529"/>
              </a:xfrm>
              <a:prstGeom prst="rect">
                <a:avLst/>
              </a:prstGeom>
              <a:blipFill rotWithShape="0">
                <a:blip r:embed="rId3"/>
                <a:stretch>
                  <a:fillRect l="-920" t="-7821" b="-1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29916" y="4725144"/>
                <a:ext cx="6264696" cy="43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的选取有什么要求吗？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4725144"/>
                <a:ext cx="6264696" cy="432048"/>
              </a:xfrm>
              <a:prstGeom prst="rect">
                <a:avLst/>
              </a:prstGeom>
              <a:blipFill rotWithShape="0">
                <a:blip r:embed="rId4"/>
                <a:stretch>
                  <a:fillRect t="-19718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85900" y="1268760"/>
                <a:ext cx="94330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除法：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通常选取质数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为什么呢？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268760"/>
                <a:ext cx="943304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034" t="-4861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85900" y="3861048"/>
                <a:ext cx="900100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的整数幂，这样可以用位运算实现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861048"/>
                <a:ext cx="9001000" cy="757130"/>
              </a:xfrm>
              <a:prstGeom prst="rect">
                <a:avLst/>
              </a:prstGeom>
              <a:blipFill rotWithShape="0">
                <a:blip r:embed="rId3"/>
                <a:stretch>
                  <a:fillRect l="-1084" t="-11200" b="-16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01924" y="1916832"/>
                <a:ext cx="943304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如果你在做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𝑐𝑜𝑑𝑒𝑓𝑜𝑟𝑐𝑒𝑠</m:t>
                    </m:r>
                  </m:oMath>
                </a14:m>
                <a:r>
                  <a:rPr lang="zh-CN" altLang="en-US" sz="2400" smtClean="0"/>
                  <a:t>，有人看了你的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h𝑎𝑠h</m:t>
                    </m:r>
                  </m:oMath>
                </a14:m>
                <a:r>
                  <a:rPr lang="zh-CN" altLang="en-US" sz="2400" smtClean="0"/>
                  <a:t>代码，准备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h𝑎𝑐𝑘</m:t>
                    </m:r>
                  </m:oMath>
                </a14:m>
                <a:r>
                  <a:rPr lang="zh-CN" altLang="en-US" sz="2400" smtClean="0"/>
                  <a:t>你怎么办？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1916832"/>
                <a:ext cx="9433048" cy="757130"/>
              </a:xfrm>
              <a:prstGeom prst="rect">
                <a:avLst/>
              </a:prstGeom>
              <a:blipFill rotWithShape="0">
                <a:blip r:embed="rId2"/>
                <a:stretch>
                  <a:fillRect l="-969" t="-13600" b="-1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701924" y="2780928"/>
            <a:ext cx="92170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YY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让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随机起来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23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全域</a:t>
            </a:r>
            <a:r>
              <a:rPr lang="zh-CN" altLang="en-US"/>
              <a:t>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/>
              <p:cNvSpPr txBox="1"/>
              <p:nvPr/>
            </p:nvSpPr>
            <p:spPr>
              <a:xfrm>
                <a:off x="1557908" y="2132856"/>
                <a:ext cx="103691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为一组有限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函数，它将给定的关键字全域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{0,1,2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−1}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中。如果对每一对不同的关键字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=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的个数至多为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|/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这样的一个函数组称为全域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的。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即从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中随意选择一个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时，两者发生冲突的概率不大于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1/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，这也正好是从集合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{0,1,……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−1}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中独立地随机选择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时发生冲突的概率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8" y="2132856"/>
                <a:ext cx="10369152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41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5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/>
              <p:cNvSpPr txBox="1"/>
              <p:nvPr/>
            </p:nvSpPr>
            <p:spPr>
              <a:xfrm>
                <a:off x="1989956" y="2636912"/>
                <a:ext cx="75608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选自一组全域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个关键字散列到一个大小为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</a:t>
                </a:r>
                <a:r>
                  <a:rPr lang="en-US" altLang="zh-CN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中，并用链表法解决冲突，关键字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所在链表长度不超过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8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2636912"/>
                <a:ext cx="756084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612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8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如何设计一个全域</a:t>
            </a:r>
            <a:r>
              <a:rPr lang="en-US" altLang="zh-CN" smtClean="0"/>
              <a:t>HASH</a:t>
            </a:r>
            <a:r>
              <a:rPr lang="zh-CN" altLang="en-US" smtClean="0"/>
              <a:t>函数组？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1844824"/>
                <a:ext cx="8856984" cy="2575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smtClean="0"/>
                  <a:t>Step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选择一个足够大的质数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落在 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范围内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、集合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m:rPr>
                        <m:sty m:val="p"/>
                      </m:rPr>
                      <a:rPr lang="en-US" altLang="zh-CN" sz="2400" i="0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 {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0,1,…,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en-US" altLang="zh-CN" sz="2400" i="0" baseline="30000" smtClean="0">
                    <a:latin typeface="+mj-lt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 {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1,2,…,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∀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en-US" altLang="zh-CN" sz="2400" i="0" baseline="30000" smtClean="0">
                    <a:latin typeface="+mj-lt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b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∈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m:rPr>
                        <m:sty m:val="p"/>
                      </m:rPr>
                      <a:rPr lang="en-US" altLang="zh-CN" sz="2400" baseline="-25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 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)=((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</m:t>
                      </m:r>
                    </m:oMath>
                  </m:oMathPara>
                </a14:m>
                <a:endPara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844824"/>
                <a:ext cx="8856984" cy="2575000"/>
              </a:xfrm>
              <a:prstGeom prst="rect">
                <a:avLst/>
              </a:prstGeom>
              <a:blipFill rotWithShape="0">
                <a:blip r:embed="rId2"/>
                <a:stretch>
                  <a:fillRect l="-1032" t="-3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/>
              <p:cNvSpPr txBox="1"/>
              <p:nvPr/>
            </p:nvSpPr>
            <p:spPr>
              <a:xfrm>
                <a:off x="1912662" y="1770958"/>
                <a:ext cx="83582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m:rPr>
                        <m:sty m:val="p"/>
                      </m:rPr>
                      <a:rPr lang="en-US" altLang="zh-CN" sz="2400" i="0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中两个不同的关键字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和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，对某一给定的随机散列函数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</m:oMath>
                  </m:oMathPara>
                </a14:m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此处必有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为质数，故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均不为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，因此在模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这一层次上，尚不出现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冲突。对于不同的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对应于不同的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因为给出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可以算出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，因此发生冲突的概率等于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故对于某个给定的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的可能取值为余下的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种，其中满足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𝑚𝑜𝑑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的值的数目至多为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1)/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发生碰撞的概率至多为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1)/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)/(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1)=1/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是全域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的。</a:t>
                </a: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62" y="1770958"/>
                <a:ext cx="8358214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167" t="-1078" b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回到题目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/>
              <p:cNvSpPr txBox="1"/>
              <p:nvPr/>
            </p:nvSpPr>
            <p:spPr>
              <a:xfrm>
                <a:off x="1582576" y="2052164"/>
                <a:ext cx="69294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函数将每个数字映射到一个长度为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M&gt;2000000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表中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，表中记录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数字序列中所在位置。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每次交换操作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的表值与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的表值互换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对于每次更改操作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的表值修改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的表值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，并将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的表值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赋值为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对于不同的数字在同一个位置时用链表解决冲突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，期望长度是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，时间期望是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576" y="2052164"/>
                <a:ext cx="6929486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408" t="-1288" r="-968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01924" y="2060848"/>
                <a:ext cx="9289032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能找到满足条件的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→全域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不能找到满足条件的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→推荐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虽小用处却大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判断、离散化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跳出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𝑜𝑖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用处更大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060848"/>
                <a:ext cx="9289032" cy="2086725"/>
              </a:xfrm>
              <a:prstGeom prst="rect">
                <a:avLst/>
              </a:prstGeom>
              <a:blipFill rotWithShape="0">
                <a:blip r:embed="rId2"/>
                <a:stretch>
                  <a:fillRect l="-984" t="-4094" b="-5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4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启发式搜索</a:t>
            </a:r>
            <a:r>
              <a:rPr lang="en-US" altLang="zh-CN" smtClean="0"/>
              <a:t>A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对图中最有希望的节点进行扩展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哈希是什么？</a:t>
            </a:r>
            <a:endParaRPr lang="zh-CN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本质是一种映射，</a:t>
            </a:r>
            <a:r>
              <a:rPr lang="zh-CN" altLang="en-US" smtClean="0"/>
              <a:t>将</a:t>
            </a:r>
            <a:r>
              <a:rPr lang="zh-CN" altLang="en-US"/>
              <a:t>复杂</a:t>
            </a:r>
            <a:r>
              <a:rPr lang="zh-CN" altLang="en-US" smtClean="0"/>
              <a:t>的</a:t>
            </a:r>
            <a:r>
              <a:rPr lang="zh-CN" altLang="en-US" smtClean="0"/>
              <a:t>集合映射</a:t>
            </a:r>
            <a:r>
              <a:rPr lang="zh-CN" altLang="en-US" smtClean="0"/>
              <a:t>到简单的</a:t>
            </a:r>
            <a:r>
              <a:rPr lang="zh-CN" altLang="en-US" smtClean="0"/>
              <a:t>集合</a:t>
            </a:r>
            <a:endParaRPr lang="zh-CN"/>
          </a:p>
          <a:p>
            <a:r>
              <a:rPr lang="zh-CN" altLang="en-US" smtClean="0"/>
              <a:t>字符串→数字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估价函数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22414" y="2060848"/>
                <a:ext cx="9684566" cy="208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i="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表示从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的实际最短距离</a:t>
                </a:r>
                <a:endParaRPr lang="en-US" altLang="zh-CN" sz="2400" i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i="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实际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最短距离</m:t>
                    </m:r>
                  </m:oMath>
                </a14:m>
                <a:endParaRPr lang="en-US" altLang="zh-CN" sz="2400" i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i="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表示从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实际最短距离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分别是对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的预估</m:t>
                    </m:r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060848"/>
                <a:ext cx="9684566" cy="2087816"/>
              </a:xfrm>
              <a:prstGeom prst="rect">
                <a:avLst/>
              </a:prstGeom>
              <a:blipFill rotWithShape="0">
                <a:blip r:embed="rId2"/>
                <a:stretch>
                  <a:fillRect l="-567" t="-4082" b="-5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1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算法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30473" y="1988840"/>
                <a:ext cx="9145016" cy="441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建一个堆，初始只有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取出堆中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最小的节点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更新它的子节点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将合法子节点放入堆中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𝑈𝑛𝑡𝑖𝑙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73" y="1988840"/>
                <a:ext cx="9145016" cy="4413516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简单的例子</a:t>
            </a:r>
            <a:r>
              <a:rPr lang="en-US" altLang="zh-CN" smtClean="0"/>
              <a:t>——</a:t>
            </a:r>
            <a:r>
              <a:rPr lang="zh-CN" altLang="en-US" smtClean="0"/>
              <a:t>八数码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73975" y="2182406"/>
                <a:ext cx="396044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)=“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不在位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的将牌个数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75" y="2182406"/>
                <a:ext cx="3960440" cy="424732"/>
              </a:xfrm>
              <a:prstGeom prst="rect">
                <a:avLst/>
              </a:prstGeom>
              <a:blipFill rotWithShape="0">
                <a:blip r:embed="rId2"/>
                <a:stretch>
                  <a:fillRect l="-462" t="-20000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hi.csdn.net/attachment/201107/22/0_1311334603jO3z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583" y="3519685"/>
            <a:ext cx="3705225" cy="1333501"/>
          </a:xfrm>
          <a:prstGeom prst="rect">
            <a:avLst/>
          </a:prstGeom>
          <a:noFill/>
        </p:spPr>
      </p:pic>
      <p:sp>
        <p:nvSpPr>
          <p:cNvPr id="5" name="TextBox 8"/>
          <p:cNvSpPr txBox="1"/>
          <p:nvPr/>
        </p:nvSpPr>
        <p:spPr>
          <a:xfrm>
            <a:off x="6454452" y="395560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1,2,6,8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个将牌不在位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5413" y="956253"/>
            <a:ext cx="1371600" cy="5901747"/>
          </a:xfrm>
        </p:spPr>
        <p:txBody>
          <a:bodyPr/>
          <a:lstStyle/>
          <a:p>
            <a:r>
              <a:rPr lang="zh-CN" altLang="en-US" smtClean="0"/>
              <a:t>算法搜索图</a:t>
            </a:r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48981" y="268287"/>
            <a:ext cx="803275" cy="835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1600"/>
              <a:t>2   8   3</a:t>
            </a:r>
          </a:p>
          <a:p>
            <a:pPr eaLnBrk="1" hangingPunct="1"/>
            <a:r>
              <a:rPr lang="en-US" altLang="zh-CN" sz="1600"/>
              <a:t>1   6   4</a:t>
            </a:r>
          </a:p>
          <a:p>
            <a:pPr eaLnBrk="1" hangingPunct="1"/>
            <a:r>
              <a:rPr lang="en-US" altLang="zh-CN" sz="1600"/>
              <a:t>7        5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190056" y="1106487"/>
            <a:ext cx="4003675" cy="1063625"/>
            <a:chOff x="768" y="624"/>
            <a:chExt cx="2522" cy="67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728" y="76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1        4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68" y="76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1   6   4</a:t>
              </a:r>
            </a:p>
            <a:p>
              <a:pPr eaLnBrk="1" hangingPunct="1"/>
              <a:r>
                <a:rPr lang="en-US" altLang="zh-CN" sz="1600"/>
                <a:t>    7    5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84" y="76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1   6   4</a:t>
              </a:r>
            </a:p>
            <a:p>
              <a:pPr eaLnBrk="1" hangingPunct="1"/>
              <a:r>
                <a:rPr lang="en-US" altLang="zh-CN" sz="1600"/>
                <a:t>7   5</a:t>
              </a: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1968" y="6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V="1">
              <a:off x="1056" y="624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 flipV="1">
              <a:off x="2016" y="624"/>
              <a:ext cx="10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3190056" y="2173287"/>
            <a:ext cx="4003675" cy="1139825"/>
            <a:chOff x="768" y="1296"/>
            <a:chExt cx="2522" cy="718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28" y="148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2        3</a:t>
              </a:r>
            </a:p>
            <a:p>
              <a:pPr eaLnBrk="1" hangingPunct="1"/>
              <a:r>
                <a:rPr lang="en-US" altLang="zh-CN" sz="1600"/>
                <a:t>1   8   4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68" y="148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     1   4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784" y="148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1   4</a:t>
              </a:r>
            </a:p>
            <a:p>
              <a:pPr eaLnBrk="1" hangingPunct="1"/>
              <a:r>
                <a:rPr lang="en-US" altLang="zh-CN" sz="1600"/>
                <a:t>7    6  5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196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1056" y="1296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2016" y="1296"/>
              <a:ext cx="105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199456" y="3316287"/>
            <a:ext cx="2327275" cy="1292225"/>
            <a:chOff x="144" y="2016"/>
            <a:chExt cx="1466" cy="814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104" y="2304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2   8   3</a:t>
              </a:r>
            </a:p>
            <a:p>
              <a:pPr eaLnBrk="1" hangingPunct="1"/>
              <a:r>
                <a:rPr lang="en-US" altLang="zh-CN" sz="1600"/>
                <a:t>7   1   4</a:t>
              </a:r>
            </a:p>
            <a:p>
              <a:pPr eaLnBrk="1" hangingPunct="1"/>
              <a:r>
                <a:rPr lang="en-US" altLang="zh-CN" sz="1600"/>
                <a:t>    6    5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44" y="2304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     8   3</a:t>
              </a:r>
            </a:p>
            <a:p>
              <a:pPr eaLnBrk="1" hangingPunct="1"/>
              <a:r>
                <a:rPr lang="en-US" altLang="zh-CN" sz="1600"/>
                <a:t>2   1   4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32" y="201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 flipV="1">
              <a:off x="100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" name="Group 32"/>
          <p:cNvGrpSpPr>
            <a:grpSpLocks/>
          </p:cNvGrpSpPr>
          <p:nvPr/>
        </p:nvGrpSpPr>
        <p:grpSpPr bwMode="auto">
          <a:xfrm>
            <a:off x="5095056" y="3316287"/>
            <a:ext cx="2632075" cy="1292225"/>
            <a:chOff x="1968" y="2016"/>
            <a:chExt cx="1658" cy="814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064" y="2304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     2   3</a:t>
              </a:r>
            </a:p>
            <a:p>
              <a:pPr eaLnBrk="1" hangingPunct="1"/>
              <a:r>
                <a:rPr lang="en-US" altLang="zh-CN" sz="1600"/>
                <a:t>1   8   4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3120" y="2304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2   3</a:t>
              </a:r>
            </a:p>
            <a:p>
              <a:pPr eaLnBrk="1" hangingPunct="1"/>
              <a:r>
                <a:rPr lang="en-US" altLang="zh-CN" sz="1600"/>
                <a:t>1   8   4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 flipV="1">
              <a:off x="1968" y="20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13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5247456" y="4611687"/>
            <a:ext cx="854075" cy="1063625"/>
            <a:chOff x="2064" y="2832"/>
            <a:chExt cx="538" cy="670"/>
          </a:xfrm>
        </p:grpSpPr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064" y="2976"/>
              <a:ext cx="538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1   2    3</a:t>
              </a:r>
            </a:p>
            <a:p>
              <a:pPr eaLnBrk="1" hangingPunct="1"/>
              <a:r>
                <a:rPr lang="en-US" altLang="zh-CN" sz="1600"/>
                <a:t>     8   4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230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3494856" y="5678487"/>
            <a:ext cx="4343400" cy="1063625"/>
            <a:chOff x="960" y="3504"/>
            <a:chExt cx="2736" cy="670"/>
          </a:xfrm>
        </p:grpSpPr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960" y="364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1   2   3</a:t>
              </a:r>
            </a:p>
            <a:p>
              <a:pPr eaLnBrk="1" hangingPunct="1"/>
              <a:r>
                <a:rPr lang="en-US" altLang="zh-CN" sz="1600"/>
                <a:t>8        4</a:t>
              </a:r>
            </a:p>
            <a:p>
              <a:pPr eaLnBrk="1" hangingPunct="1"/>
              <a:r>
                <a:rPr lang="en-US" altLang="zh-CN" sz="1600"/>
                <a:t>7   6   5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3190" y="3648"/>
              <a:ext cx="506" cy="5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sz="1600"/>
                <a:t>1   2   3</a:t>
              </a:r>
            </a:p>
            <a:p>
              <a:pPr eaLnBrk="1" hangingPunct="1"/>
              <a:r>
                <a:rPr lang="en-US" altLang="zh-CN" sz="1600"/>
                <a:t>7   8   4</a:t>
              </a:r>
            </a:p>
            <a:p>
              <a:pPr eaLnBrk="1" hangingPunct="1"/>
              <a:r>
                <a:rPr lang="en-US" altLang="zh-CN" sz="1600"/>
                <a:t>     6   5</a:t>
              </a: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1200" y="3504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 flipV="1">
              <a:off x="2304" y="3504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552256" y="115887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s(4)</a:t>
            </a:r>
            <a:endParaRPr lang="en-US" altLang="zh-CN" sz="1800" b="1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504256" y="1563687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A(6)</a:t>
            </a:r>
            <a:endParaRPr lang="en-US" altLang="zh-CN" sz="1800" b="1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558606" y="1654175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B(4)</a:t>
            </a:r>
            <a:endParaRPr lang="en-US" altLang="zh-CN" sz="1800" b="1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304856" y="1563687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C(6)</a:t>
            </a:r>
            <a:endParaRPr lang="en-US" altLang="zh-CN" sz="1800" b="1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580456" y="2706687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D(5)</a:t>
            </a:r>
            <a:endParaRPr lang="en-US" altLang="zh-CN" sz="1800" b="1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558606" y="2706687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E(5)</a:t>
            </a:r>
            <a:endParaRPr lang="en-US" altLang="zh-CN" sz="1800" b="1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7235006" y="2706687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F(6)</a:t>
            </a:r>
            <a:endParaRPr lang="en-US" altLang="zh-CN" sz="1800" b="1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250256" y="4687887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G(6)</a:t>
            </a:r>
            <a:endParaRPr lang="en-US" altLang="zh-CN" sz="1800" b="1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793306" y="4687887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H(7)</a:t>
            </a:r>
            <a:endParaRPr lang="en-US" altLang="zh-CN" sz="1800" b="1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034856" y="4002087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I(5)</a:t>
            </a:r>
            <a:endParaRPr lang="en-US" altLang="zh-CN" sz="1800" b="1"/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800156" y="4002087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J(7)</a:t>
            </a:r>
            <a:endParaRPr lang="en-US" altLang="zh-CN" sz="1800" b="1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111056" y="5221287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K(5)</a:t>
            </a:r>
            <a:endParaRPr lang="en-US" altLang="zh-CN" sz="1800" b="1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815406" y="6135687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L(5)</a:t>
            </a:r>
            <a:endParaRPr lang="en-US" altLang="zh-CN" sz="1800" b="1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7914456" y="6059487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</a:rPr>
              <a:t>M(7)</a:t>
            </a:r>
            <a:endParaRPr lang="en-US" altLang="zh-CN" sz="1800" b="1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83856" y="6288087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tx2"/>
                </a:solidFill>
              </a:rPr>
              <a:t>目标</a:t>
            </a:r>
            <a:endParaRPr lang="zh-CN" altLang="en-US" sz="1800" b="1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5630044" y="4826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5553844" y="12446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4029844" y="23876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5553844" y="23114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Oval 57"/>
          <p:cNvSpPr>
            <a:spLocks noChangeArrowheads="1"/>
          </p:cNvSpPr>
          <p:nvPr/>
        </p:nvSpPr>
        <p:spPr bwMode="auto">
          <a:xfrm>
            <a:off x="6163444" y="36068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Oval 58"/>
          <p:cNvSpPr>
            <a:spLocks noChangeArrowheads="1"/>
          </p:cNvSpPr>
          <p:nvPr/>
        </p:nvSpPr>
        <p:spPr bwMode="auto">
          <a:xfrm>
            <a:off x="6163444" y="4749800"/>
            <a:ext cx="223837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竖排标题 1"/>
              <p:cNvSpPr txBox="1">
                <a:spLocks/>
              </p:cNvSpPr>
              <p:nvPr/>
            </p:nvSpPr>
            <p:spPr>
              <a:xfrm rot="16200000">
                <a:off x="10374986" y="171075"/>
                <a:ext cx="801930" cy="981076"/>
              </a:xfrm>
              <a:prstGeom prst="rect">
                <a:avLst/>
              </a:prstGeom>
            </p:spPr>
            <p:txBody>
              <a:bodyPr vert="eaVert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sz="32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9" name="竖排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74986" y="171075"/>
                <a:ext cx="801930" cy="9810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1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A*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916" y="2060848"/>
            <a:ext cx="99371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算法能求最优解吗？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举手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：能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举手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：不能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29916" y="3823492"/>
                <a:ext cx="8208912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答：加点限制就可以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ea typeface="微软雅黑" panose="020B0503020204020204" pitchFamily="34" charset="-122"/>
                  </a:rPr>
                  <a:t>只要</a:t>
                </a:r>
                <a:r>
                  <a:rPr lang="zh-CN" altLang="en-US" sz="2400" i="0" smtClean="0">
                    <a:latin typeface="+mj-lt"/>
                    <a:ea typeface="微软雅黑" panose="020B0503020204020204" pitchFamily="34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en-US" altLang="zh-CN" sz="2400" i="0" baseline="30000" smtClean="0">
                    <a:latin typeface="+mj-lt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的算法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*算法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3823492"/>
                <a:ext cx="8208912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114" t="-6009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1916832"/>
                <a:ext cx="10153128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定理</a:t>
                </a:r>
                <a:r>
                  <a:rPr lang="en-US" altLang="zh-CN" sz="2400" smtClean="0"/>
                  <a:t>1</a:t>
                </a:r>
                <a:r>
                  <a:rPr lang="zh-CN" altLang="en-US" sz="2400" smtClean="0"/>
                  <a:t>：</a:t>
                </a:r>
                <a:endParaRPr lang="en-US" altLang="zh-CN" sz="240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在有限图中，如果</a:t>
                </a:r>
                <a:r>
                  <a:rPr lang="en-US" altLang="zh-CN" sz="2400" smtClean="0"/>
                  <a:t>s</a:t>
                </a:r>
                <a:r>
                  <a:rPr lang="zh-CN" altLang="en-US" sz="2400" smtClean="0"/>
                  <a:t>到</a:t>
                </a:r>
                <a:r>
                  <a:rPr lang="en-US" altLang="zh-CN" sz="2400" smtClean="0"/>
                  <a:t>t</a:t>
                </a:r>
                <a:r>
                  <a:rPr lang="zh-CN" altLang="en-US" sz="2400" smtClean="0"/>
                  <a:t>有路径存在，则一定能成功结束</a:t>
                </a:r>
                <a:endParaRPr lang="en-US" altLang="zh-CN" sz="2400" smtClean="0"/>
              </a:p>
              <a:p>
                <a:pPr>
                  <a:lnSpc>
                    <a:spcPct val="90000"/>
                  </a:lnSpc>
                </a:pPr>
                <a:endParaRPr lang="en-US" altLang="zh-CN" sz="240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定理</a:t>
                </a:r>
                <a:r>
                  <a:rPr lang="en-US" altLang="zh-CN" sz="2400" smtClean="0"/>
                  <a:t>2</a:t>
                </a:r>
                <a:r>
                  <a:rPr lang="zh-CN" altLang="en-US" sz="2400" smtClean="0"/>
                  <a:t>：</a:t>
                </a:r>
                <a:endParaRPr lang="en-US" altLang="zh-CN" sz="240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在无限图中，如果</a:t>
                </a:r>
                <a:r>
                  <a:rPr lang="en-US" altLang="zh-CN" sz="2400" smtClean="0"/>
                  <a:t>s</a:t>
                </a:r>
                <a:r>
                  <a:rPr lang="zh-CN" altLang="en-US" sz="2400" smtClean="0"/>
                  <a:t>到</a:t>
                </a:r>
                <a:r>
                  <a:rPr lang="en-US" altLang="zh-CN" sz="2400" smtClean="0"/>
                  <a:t>t</a:t>
                </a:r>
                <a:r>
                  <a:rPr lang="zh-CN" altLang="en-US" sz="2400" smtClean="0"/>
                  <a:t>有路径存在，则一定能成功结束</a:t>
                </a:r>
                <a:endParaRPr lang="en-US" altLang="zh-CN" sz="2400" smtClean="0"/>
              </a:p>
              <a:p>
                <a:pPr>
                  <a:lnSpc>
                    <a:spcPct val="90000"/>
                  </a:lnSpc>
                </a:pPr>
                <a:endParaRPr lang="en-US" altLang="zh-CN" sz="240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定理</a:t>
                </a:r>
                <a:r>
                  <a:rPr lang="en-US" altLang="zh-CN" sz="2400" smtClean="0"/>
                  <a:t>3</a:t>
                </a:r>
                <a:r>
                  <a:rPr lang="zh-CN" altLang="en-US" sz="2400" smtClean="0"/>
                  <a:t>：</a:t>
                </a:r>
                <a:endParaRPr lang="en-US" altLang="zh-CN" sz="240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/>
                  <a:t>如果</a:t>
                </a:r>
                <a:r>
                  <a:rPr lang="en-US" altLang="zh-CN" sz="2400" smtClean="0"/>
                  <a:t>s</a:t>
                </a:r>
                <a:r>
                  <a:rPr lang="zh-CN" altLang="en-US" sz="2400" smtClean="0"/>
                  <a:t>到</a:t>
                </a:r>
                <a:r>
                  <a:rPr lang="en-US" altLang="zh-CN" sz="2400" smtClean="0"/>
                  <a:t>t</a:t>
                </a:r>
                <a:r>
                  <a:rPr lang="zh-CN" altLang="en-US" sz="2400" smtClean="0"/>
                  <a:t>有路径存在，则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400" i="0" baseline="30000" smtClean="0">
                    <a:latin typeface="+mj-lt"/>
                  </a:rPr>
                  <a:t>∗ </a:t>
                </a:r>
                <a:r>
                  <a:rPr lang="zh-CN" altLang="en-US" sz="2400" smtClean="0"/>
                  <a:t>一定能找到最优解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916832"/>
                <a:ext cx="10153128" cy="2751522"/>
              </a:xfrm>
              <a:prstGeom prst="rect">
                <a:avLst/>
              </a:prstGeom>
              <a:blipFill rotWithShape="0">
                <a:blip r:embed="rId2"/>
                <a:stretch>
                  <a:fillRect l="-900" t="-3982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重要结论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1916832"/>
                <a:ext cx="9577064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smtClean="0"/>
                  <a:t>1</a:t>
                </a:r>
                <a:r>
                  <a:rPr lang="zh-CN" altLang="en-US" sz="2400" smtClean="0"/>
                  <a:t>、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0" i="0" baseline="30000" smtClean="0">
                    <a:latin typeface="+mj-lt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必将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会被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扩展</m:t>
                    </m:r>
                  </m:oMath>
                </a14:m>
                <a:endParaRPr lang="en-US" altLang="zh-CN" sz="2400" b="0" smtClean="0"/>
              </a:p>
              <a:p>
                <a:pPr>
                  <a:lnSpc>
                    <a:spcPct val="90000"/>
                  </a:lnSpc>
                </a:pPr>
                <a:endParaRPr lang="en-US" altLang="zh-CN" sz="2400" b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smtClean="0"/>
                  <a:t>2</a:t>
                </a:r>
                <a:r>
                  <a:rPr lang="zh-CN" altLang="en-US" sz="2400"/>
                  <a:t>、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已被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扩展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i="0" baseline="30000" smtClean="0">
                    <a:latin typeface="+mj-lt"/>
                  </a:rPr>
                  <a:t>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916832"/>
                <a:ext cx="9577064" cy="1089529"/>
              </a:xfrm>
              <a:prstGeom prst="rect">
                <a:avLst/>
              </a:prstGeom>
              <a:blipFill rotWithShape="0">
                <a:blip r:embed="rId2"/>
                <a:stretch>
                  <a:fillRect l="-955" t="-10056" b="-1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629916" y="4149080"/>
            <a:ext cx="91450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小伙伴想想一个节点会不会被扩展多次？如果会，原因是什么？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1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优化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i="0" baseline="30000" smtClean="0">
                    <a:latin typeface="+mj-lt"/>
                  </a:rPr>
                  <a:t>∗ </a:t>
                </a:r>
                <a:r>
                  <a:rPr lang="zh-CN" altLang="en-US" smtClean="0"/>
                  <a:t>算法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01924" y="1823640"/>
                <a:ext cx="92890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将堆中的节点分为两部分：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i="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i="0" baseline="30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1823640"/>
                <a:ext cx="9289032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984" t="-4861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1924" y="4077072"/>
                <a:ext cx="9937104" cy="759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优先扩展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中的点，并且按照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g(n)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从小到大扩展；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①为空时，按照以前的方法扩展②中的节点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4077072"/>
                <a:ext cx="9937104" cy="759439"/>
              </a:xfrm>
              <a:prstGeom prst="rect">
                <a:avLst/>
              </a:prstGeom>
              <a:blipFill rotWithShape="0">
                <a:blip r:embed="rId4"/>
                <a:stretch>
                  <a:fillRect l="-920" t="-10484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问题与原理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1844824"/>
                <a:ext cx="8856984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en-US" altLang="zh-CN" sz="2400" i="0" baseline="30000" smtClean="0">
                    <a:latin typeface="+mj-lt"/>
                    <a:ea typeface="微软雅黑" panose="020B0503020204020204" pitchFamily="34" charset="-122"/>
                  </a:rPr>
                  <a:t>∗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即答案，用答案优化求解过程？悖论？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替代品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844824"/>
                <a:ext cx="8856984" cy="757130"/>
              </a:xfrm>
              <a:prstGeom prst="rect">
                <a:avLst/>
              </a:prstGeom>
              <a:blipFill rotWithShape="0">
                <a:blip r:embed="rId2"/>
                <a:stretch>
                  <a:fillRect l="-1032" t="-1129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629916" y="3212976"/>
            <a:ext cx="99371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为什么这样划分可以优化呢？优化了哪里？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函数的单调性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9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单调性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514700" y="1700808"/>
            <a:ext cx="615171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个启发函数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对所有节点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的子节点，满足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- h(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≤ c(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h(t) = 0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h(n</a:t>
            </a:r>
            <a:r>
              <a:rPr lang="en-US" altLang="zh-CN" baseline="-25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≤ c(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+ h(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h(t)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单调的。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5230316" y="2883024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17"/>
          <p:cNvSpPr>
            <a:spLocks/>
          </p:cNvSpPr>
          <p:nvPr/>
        </p:nvSpPr>
        <p:spPr bwMode="auto">
          <a:xfrm>
            <a:off x="5330006" y="4539208"/>
            <a:ext cx="260350" cy="762000"/>
          </a:xfrm>
          <a:prstGeom prst="leftBrace">
            <a:avLst>
              <a:gd name="adj1" fmla="val 24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09292" y="358708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1947292" y="450148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3547492" y="5796880"/>
            <a:ext cx="152400" cy="152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2099692" y="3739480"/>
            <a:ext cx="6096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785492" y="3739480"/>
            <a:ext cx="838200" cy="2057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210942" y="4349080"/>
            <a:ext cx="74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h(n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099692" y="4653880"/>
            <a:ext cx="1447800" cy="1143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748384" y="3187824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i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490092" y="434908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n</a:t>
            </a:r>
            <a:r>
              <a:rPr lang="en-US" altLang="zh-CN" baseline="-25000"/>
              <a:t>j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085405" y="5187280"/>
            <a:ext cx="74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h(n</a:t>
            </a:r>
            <a:r>
              <a:rPr lang="en-US" altLang="zh-CN" baseline="-25000"/>
              <a:t>j</a:t>
            </a:r>
            <a:r>
              <a:rPr lang="en-US" altLang="zh-CN"/>
              <a:t>)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548432" y="3691880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c(n</a:t>
            </a:r>
            <a:r>
              <a:rPr lang="en-US" altLang="zh-CN" baseline="-25000"/>
              <a:t>i</a:t>
            </a:r>
            <a:r>
              <a:rPr lang="en-US" altLang="zh-CN"/>
              <a:t>,n</a:t>
            </a:r>
            <a:r>
              <a:rPr lang="en-US" altLang="zh-CN" baseline="-25000"/>
              <a:t>j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56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冲突小，最好是单射函数</a:t>
            </a:r>
            <a:endParaRPr lang="en-US" altLang="zh-CN" smtClean="0"/>
          </a:p>
          <a:p>
            <a:r>
              <a:rPr lang="zh-CN" altLang="en-US" smtClean="0"/>
              <a:t>计算简单</a:t>
            </a:r>
            <a:endParaRPr lang="en-US" altLang="zh-CN" smtClean="0"/>
          </a:p>
          <a:p>
            <a:r>
              <a:rPr lang="zh-CN" altLang="en-US" smtClean="0"/>
              <a:t>可否合并</a:t>
            </a:r>
            <a:endParaRPr lang="en-US" altLang="zh-CN" smtClean="0"/>
          </a:p>
          <a:p>
            <a:r>
              <a:rPr lang="zh-CN" altLang="en-US" smtClean="0"/>
              <a:t>代码易写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优美的性质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57908" y="1916832"/>
            <a:ext cx="99371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是单调的，则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*扩展了节点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之后，就找到了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的最佳路径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57908" y="4005064"/>
                <a:ext cx="9361040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在①中的</a:t>
                </a: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h=0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是单调的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可以避免重复扩展，但是整个算法最坏情况下没有减少重复扩展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考虑极端情况①永远为空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8" y="4005064"/>
                <a:ext cx="9361040" cy="1089529"/>
              </a:xfrm>
              <a:prstGeom prst="rect">
                <a:avLst/>
              </a:prstGeom>
              <a:blipFill rotWithShape="0">
                <a:blip r:embed="rId2"/>
                <a:stretch>
                  <a:fillRect l="-1042" t="-7821" r="-456" b="-1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评价估价函数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629916" y="2204864"/>
                <a:ext cx="921702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函数越接近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</m:oMath>
                </a14:m>
                <a:r>
                  <a:rPr lang="zh-CN" altLang="en-US" sz="2400" i="0" baseline="30000" smtClean="0">
                    <a:latin typeface="+mj-lt"/>
                    <a:ea typeface="微软雅黑" panose="020B0503020204020204" pitchFamily="34" charset="-122"/>
                  </a:rPr>
                  <a:t>∗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搜索效果越好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2204864"/>
                <a:ext cx="9217024" cy="424732"/>
              </a:xfrm>
              <a:prstGeom prst="rect">
                <a:avLst/>
              </a:prstGeom>
              <a:blipFill rotWithShape="0">
                <a:blip r:embed="rId2"/>
                <a:stretch>
                  <a:fillRect l="-198" t="-2029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29916" y="3501008"/>
                <a:ext cx="92890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是两个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</m:oMath>
                </a14:m>
                <a:r>
                  <a:rPr lang="zh-CN" altLang="en-US" sz="2400" i="0" baseline="30000" smtClean="0">
                    <a:latin typeface="+mj-lt"/>
                    <a:ea typeface="微软雅黑" panose="020B0503020204020204" pitchFamily="34" charset="-122"/>
                  </a:rPr>
                  <a:t>∗ 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估计函数，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搜索节点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2400" i="1" baseline="-25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搜索节点数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note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搜索节点数不计重复扩展次数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3501008"/>
                <a:ext cx="9289032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984" t="-4861" r="-394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3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经典例题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5900" y="1772816"/>
            <a:ext cx="10044606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求出</a:t>
            </a:r>
            <a:r>
              <a:rPr lang="en-US" altLang="zh-CN" sz="2400" smtClean="0"/>
              <a:t>s</a:t>
            </a:r>
            <a:r>
              <a:rPr lang="zh-CN" altLang="en-US" sz="2400" smtClean="0"/>
              <a:t>到</a:t>
            </a:r>
            <a:r>
              <a:rPr lang="en-US" altLang="zh-CN" sz="2400" smtClean="0"/>
              <a:t>t</a:t>
            </a:r>
            <a:r>
              <a:rPr lang="zh-CN" altLang="en-US" sz="2400" smtClean="0"/>
              <a:t>的</a:t>
            </a:r>
            <a:r>
              <a:rPr lang="en-US" altLang="zh-CN" sz="2400" smtClean="0"/>
              <a:t>k</a:t>
            </a:r>
            <a:r>
              <a:rPr lang="zh-CN" altLang="en-US" sz="2400" smtClean="0"/>
              <a:t>短路？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85900" y="2420888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短距离，显然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满足单调性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5900" y="334770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短路呢？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5900" y="407707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个时，即为答案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同时可以限制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每个点最多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进堆优化算法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常数小提醒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916" y="2060848"/>
            <a:ext cx="100091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尽量用传</a:t>
            </a:r>
            <a:r>
              <a:rPr lang="en-US" altLang="zh-CN" sz="2400" smtClean="0"/>
              <a:t>const</a:t>
            </a:r>
            <a:r>
              <a:rPr lang="zh-CN" altLang="en-US" sz="2400" smtClean="0"/>
              <a:t>引用代替传值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尽量少的调用</a:t>
            </a:r>
            <a:r>
              <a:rPr lang="en-US" altLang="zh-CN" sz="2400" smtClean="0"/>
              <a:t>(</a:t>
            </a:r>
            <a:r>
              <a:rPr lang="zh-CN" altLang="en-US" sz="2400" smtClean="0"/>
              <a:t>拷贝</a:t>
            </a:r>
            <a:r>
              <a:rPr lang="en-US" altLang="zh-CN" sz="2400" smtClean="0"/>
              <a:t>)</a:t>
            </a:r>
            <a:r>
              <a:rPr lang="zh-CN" altLang="en-US" sz="2400" smtClean="0"/>
              <a:t>构造函数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62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595" y="2852936"/>
            <a:ext cx="7109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谢谢大家！！！</a:t>
            </a:r>
            <a:endParaRPr lang="en-US" altLang="zh-CN" sz="5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祝大家取得高分！！！</a:t>
            </a:r>
            <a:endParaRPr lang="zh-CN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1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SDBM HASH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∗65599</m:t>
                          </m:r>
                          <m:r>
                            <a:rPr lang="en-US" altLang="zh-CN" sz="2800" b="0" i="1" baseline="30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r="-4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34572" y="1772816"/>
                <a:ext cx="4752528" cy="74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函数具有可加性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r>
                        <a:rPr lang="en-US" altLang="zh-CN" sz="2400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𝑎𝑏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h𝑎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h𝑏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∗65599</m:t>
                      </m:r>
                      <m:r>
                        <m:rPr>
                          <m:sty m:val="p"/>
                        </m:rPr>
                        <a:rPr lang="en-US" altLang="zh-CN" sz="2400" i="1" baseline="30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len</m:t>
                      </m:r>
                      <m:r>
                        <a:rPr lang="en-US" altLang="zh-CN" sz="2400" b="0" i="1" baseline="30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231</m:t>
                      </m:r>
                    </m:oMath>
                  </m:oMathPara>
                </a14:m>
                <a:endParaRPr lang="en-US" altLang="zh-CN" sz="2400" baseline="30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572" y="1772816"/>
                <a:ext cx="4752528" cy="749436"/>
              </a:xfrm>
              <a:prstGeom prst="rect">
                <a:avLst/>
              </a:prstGeom>
              <a:blipFill rotWithShape="0">
                <a:blip r:embed="rId3"/>
                <a:stretch>
                  <a:fillRect l="-2051" t="-11382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711164"/>
            <a:ext cx="6165610" cy="4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BKDR </a:t>
            </a:r>
            <a:r>
              <a:rPr lang="en-US" altLang="zh-CN" smtClean="0"/>
              <a:t>HASH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28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800" i="1" baseline="-250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sz="128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131</m:t>
                          </m:r>
                          <m:r>
                            <a:rPr lang="en-US" altLang="zh-CN" sz="12800" i="1" baseline="300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1280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1280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8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800" i="1" baseline="3000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lang="zh-CN" altLang="en-US" sz="12800">
                  <a:solidFill>
                    <a:prstClr val="white"/>
                  </a:solidFill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r="-45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720132"/>
            <a:ext cx="6156174" cy="4517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0636" y="1295400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同理这个函数也可加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73932" y="1647032"/>
                <a:ext cx="8856984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以上两个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函数简单好记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优美有效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BYVOID</a:t>
                </a: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推荐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1647032"/>
                <a:ext cx="8856984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032" t="-6009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给出一个集合</a:t>
            </a:r>
            <a:r>
              <a:rPr lang="en-US" altLang="zh-CN" sz="3200"/>
              <a:t>A</a:t>
            </a:r>
            <a:r>
              <a:rPr lang="zh-CN" altLang="en-US" sz="3200"/>
              <a:t>，包含</a:t>
            </a:r>
            <a:r>
              <a:rPr lang="en-US" altLang="zh-CN" sz="3200"/>
              <a:t>n</a:t>
            </a:r>
            <a:r>
              <a:rPr lang="zh-CN" altLang="en-US" sz="3200"/>
              <a:t>个长度不大于</a:t>
            </a:r>
            <a:r>
              <a:rPr lang="en-US" altLang="zh-CN" sz="3200"/>
              <a:t>L</a:t>
            </a:r>
            <a:r>
              <a:rPr lang="zh-CN" altLang="en-US" sz="3200"/>
              <a:t>的字符串，给出一个集合</a:t>
            </a:r>
            <a:r>
              <a:rPr lang="en-US" altLang="zh-CN" sz="3200"/>
              <a:t>B</a:t>
            </a:r>
            <a:r>
              <a:rPr lang="zh-CN" altLang="en-US" sz="3200"/>
              <a:t>，包含</a:t>
            </a:r>
            <a:r>
              <a:rPr lang="en-US" altLang="zh-CN" sz="3200"/>
              <a:t>n</a:t>
            </a:r>
            <a:r>
              <a:rPr lang="zh-CN" altLang="en-US" sz="3200"/>
              <a:t>个长度不大于</a:t>
            </a:r>
            <a:r>
              <a:rPr lang="en-US" altLang="zh-CN" sz="3200"/>
              <a:t>L</a:t>
            </a:r>
            <a:r>
              <a:rPr lang="zh-CN" altLang="en-US" sz="3200"/>
              <a:t>的字符串</a:t>
            </a:r>
            <a:r>
              <a:rPr lang="zh-CN" altLang="en-US" sz="3200" smtClean="0"/>
              <a:t>，</a:t>
            </a:r>
            <a:r>
              <a:rPr lang="en-US" altLang="zh-CN" sz="3200" smtClean="0"/>
              <a:t>C=A</a:t>
            </a:r>
            <a:r>
              <a:rPr lang="zh-CN" altLang="en-US" sz="3200" smtClean="0"/>
              <a:t>∩</a:t>
            </a:r>
            <a:r>
              <a:rPr lang="en-US" altLang="zh-CN" sz="3200"/>
              <a:t>B</a:t>
            </a:r>
            <a:r>
              <a:rPr lang="zh-CN" altLang="en-US" sz="3200" smtClean="0"/>
              <a:t>，输出</a:t>
            </a:r>
            <a:r>
              <a:rPr lang="en-US" altLang="zh-CN" sz="3200" smtClean="0"/>
              <a:t>|C|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3200"/>
              <a:t>50 ≤  L ≤ 100</a:t>
            </a:r>
            <a:br>
              <a:rPr lang="en-US" altLang="zh-CN" sz="3200"/>
            </a:br>
            <a:r>
              <a:rPr lang="en-US" altLang="zh-CN" sz="3200"/>
              <a:t>1 ≤ n ≤ 100000</a:t>
            </a:r>
            <a:r>
              <a:rPr lang="zh-CN" altLang="en-US" sz="3200"/>
              <a:t/>
            </a:r>
            <a:br>
              <a:rPr lang="zh-CN" altLang="en-US" sz="3200"/>
            </a:b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该题很简单，判断字符串相等</a:t>
                </a:r>
                <a:r>
                  <a:rPr lang="en-US" altLang="zh-CN" smtClean="0">
                    <a:sym typeface="Wingdings" panose="05000000000000000000" pitchFamily="2" charset="2"/>
                  </a:rPr>
                  <a:t></a:t>
                </a:r>
                <a:r>
                  <a:rPr lang="zh-CN" altLang="en-US" smtClean="0">
                    <a:sym typeface="Wingdings" panose="05000000000000000000" pitchFamily="2" charset="2"/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h𝑎𝑠h</m:t>
                    </m:r>
                  </m:oMath>
                </a14:m>
                <a:r>
                  <a:rPr lang="zh-CN" altLang="en-US" smtClean="0">
                    <a:sym typeface="Wingdings" panose="05000000000000000000" pitchFamily="2" charset="2"/>
                  </a:rPr>
                  <a:t>值相等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67" t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2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17948" y="1268760"/>
                <a:ext cx="6912768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</m:oMath>
                </a14:m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值冲突怎么办？</a:t>
                </a: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答：用链表或者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𝑣𝑒𝑐𝑡𝑜𝑟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8" y="1268760"/>
                <a:ext cx="6912768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411" t="-6009" b="-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例题</a:t>
            </a:r>
            <a:endParaRPr lang="zh-CN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给出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个不同数的序列，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zh-CN" altLang="en-US"/>
                  <a:t>，有</a:t>
                </a:r>
                <a:r>
                  <a:rPr lang="en-US" altLang="zh-CN"/>
                  <a:t>2</a:t>
                </a:r>
                <a:r>
                  <a:rPr lang="zh-CN" altLang="en-US"/>
                  <a:t>种操作，共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次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1</a:t>
                </a:r>
                <a:r>
                  <a:rPr lang="zh-CN" altLang="en-US"/>
                  <a:t>、将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互相调换位置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>2</a:t>
                </a:r>
                <a:r>
                  <a:rPr lang="zh-CN" altLang="en-US"/>
                  <a:t>、将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修改为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/>
                </a:r>
                <a:br>
                  <a:rPr lang="en-US" altLang="zh-CN"/>
                </a:br>
                <a:endParaRPr lang="en-US" altLang="zh-CN" smtClean="0"/>
              </a:p>
              <a:p>
                <a:r>
                  <a:rPr lang="zh-CN" altLang="en-US" smtClean="0"/>
                  <a:t>保证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≤1 000 000</m:t>
                    </m:r>
                  </m:oMath>
                </a14:m>
                <a:r>
                  <a:rPr lang="zh-CN" altLang="en-US" i="1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≤1000 000 000</m:t>
                    </m:r>
                  </m:oMath>
                </a14:m>
                <a:r>
                  <a:rPr lang="zh-CN" altLang="en-US"/>
                  <a:t/>
                </a:r>
                <a:br>
                  <a:rPr lang="zh-CN" altLang="en-US"/>
                </a:br>
                <a:endParaRPr lang="en-US" altLang="zh-CN" smtClean="0"/>
              </a:p>
              <a:p>
                <a:r>
                  <a:rPr lang="zh-CN" altLang="en-US" smtClean="0"/>
                  <a:t>每次操作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mtClean="0"/>
                  <a:t>的时间复杂度不太优秀</a:t>
                </a:r>
                <a:endParaRPr lang="en-US" altLang="zh-CN" smtClean="0"/>
              </a:p>
              <a:p>
                <a:r>
                  <a:rPr lang="en-US" altLang="zh-CN" smtClean="0"/>
                  <a:t>hash</a:t>
                </a:r>
                <a:r>
                  <a:rPr lang="zh-CN" altLang="en-US" smtClean="0"/>
                  <a:t>可以做到期望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1368</Words>
  <Application>Microsoft Office PowerPoint</Application>
  <PresentationFormat>自定义</PresentationFormat>
  <Paragraphs>248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微软雅黑</vt:lpstr>
      <vt:lpstr>Cambria Math</vt:lpstr>
      <vt:lpstr>Consolas</vt:lpstr>
      <vt:lpstr>Corbel</vt:lpstr>
      <vt:lpstr>Times New Roman</vt:lpstr>
      <vt:lpstr>Wingdings</vt:lpstr>
      <vt:lpstr>Chalkboard_16x9</vt:lpstr>
      <vt:lpstr>“h”函数</vt:lpstr>
      <vt:lpstr>哈希是什么？</vt:lpstr>
      <vt:lpstr>评价标准</vt:lpstr>
      <vt:lpstr>SDBM HASH</vt:lpstr>
      <vt:lpstr>BKDR HASH</vt:lpstr>
      <vt:lpstr>PowerPoint 演示文稿</vt:lpstr>
      <vt:lpstr>给出一个集合A，包含n个长度不大于L的字符串，给出一个集合B，包含n个长度不大于L的字符串，C=A∩B，输出|C| 50 ≤  L ≤ 100 1 ≤ n ≤ 100000 </vt:lpstr>
      <vt:lpstr>PowerPoint 演示文稿</vt:lpstr>
      <vt:lpstr>例题</vt:lpstr>
      <vt:lpstr>乘除哈希</vt:lpstr>
      <vt:lpstr>PowerPoint 演示文稿</vt:lpstr>
      <vt:lpstr>PowerPoint 演示文稿</vt:lpstr>
      <vt:lpstr>全域哈希</vt:lpstr>
      <vt:lpstr>结论</vt:lpstr>
      <vt:lpstr>如何设计一个全域HASH函数组？</vt:lpstr>
      <vt:lpstr>证明</vt:lpstr>
      <vt:lpstr>回到题目</vt:lpstr>
      <vt:lpstr>总结</vt:lpstr>
      <vt:lpstr>启发式搜索A算法</vt:lpstr>
      <vt:lpstr>估价函数</vt:lpstr>
      <vt:lpstr>A算法</vt:lpstr>
      <vt:lpstr>简单的例子——八数码</vt:lpstr>
      <vt:lpstr>算法搜索图</vt:lpstr>
      <vt:lpstr>A*算法</vt:lpstr>
      <vt:lpstr>定理</vt:lpstr>
      <vt:lpstr>重要结论</vt:lpstr>
      <vt:lpstr>优化 A∗ 算法</vt:lpstr>
      <vt:lpstr>问题与原理</vt:lpstr>
      <vt:lpstr>单调性</vt:lpstr>
      <vt:lpstr>优美的性质</vt:lpstr>
      <vt:lpstr>评价估价函数</vt:lpstr>
      <vt:lpstr>经典例题</vt:lpstr>
      <vt:lpstr>常数小提醒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2015-05-03T14:15:02Z</dcterms:created>
  <dcterms:modified xsi:type="dcterms:W3CDTF">2015-05-08T01:22:41Z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