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7"/>
  </p:notesMasterIdLst>
  <p:sldIdLst>
    <p:sldId id="256" r:id="rId2"/>
    <p:sldId id="259" r:id="rId3"/>
    <p:sldId id="325" r:id="rId4"/>
    <p:sldId id="258" r:id="rId5"/>
    <p:sldId id="314" r:id="rId6"/>
    <p:sldId id="315" r:id="rId7"/>
    <p:sldId id="316" r:id="rId8"/>
    <p:sldId id="324" r:id="rId9"/>
    <p:sldId id="326" r:id="rId10"/>
    <p:sldId id="318" r:id="rId11"/>
    <p:sldId id="327" r:id="rId12"/>
    <p:sldId id="317" r:id="rId13"/>
    <p:sldId id="319" r:id="rId14"/>
    <p:sldId id="328" r:id="rId15"/>
    <p:sldId id="321" r:id="rId16"/>
    <p:sldId id="329" r:id="rId17"/>
    <p:sldId id="334" r:id="rId18"/>
    <p:sldId id="330" r:id="rId19"/>
    <p:sldId id="331" r:id="rId20"/>
    <p:sldId id="323" r:id="rId21"/>
    <p:sldId id="336" r:id="rId22"/>
    <p:sldId id="335" r:id="rId23"/>
    <p:sldId id="332" r:id="rId24"/>
    <p:sldId id="333" r:id="rId25"/>
    <p:sldId id="342" r:id="rId26"/>
    <p:sldId id="338" r:id="rId27"/>
    <p:sldId id="339" r:id="rId28"/>
    <p:sldId id="340" r:id="rId29"/>
    <p:sldId id="341" r:id="rId30"/>
    <p:sldId id="343" r:id="rId31"/>
    <p:sldId id="346" r:id="rId32"/>
    <p:sldId id="347" r:id="rId33"/>
    <p:sldId id="348" r:id="rId34"/>
    <p:sldId id="349" r:id="rId35"/>
    <p:sldId id="350" r:id="rId36"/>
    <p:sldId id="344" r:id="rId37"/>
    <p:sldId id="353" r:id="rId38"/>
    <p:sldId id="354" r:id="rId39"/>
    <p:sldId id="355" r:id="rId40"/>
    <p:sldId id="351" r:id="rId41"/>
    <p:sldId id="352" r:id="rId42"/>
    <p:sldId id="357" r:id="rId43"/>
    <p:sldId id="358" r:id="rId44"/>
    <p:sldId id="359" r:id="rId45"/>
    <p:sldId id="361" r:id="rId46"/>
    <p:sldId id="362" r:id="rId47"/>
    <p:sldId id="363" r:id="rId48"/>
    <p:sldId id="360" r:id="rId49"/>
    <p:sldId id="365" r:id="rId50"/>
    <p:sldId id="364" r:id="rId51"/>
    <p:sldId id="366" r:id="rId52"/>
    <p:sldId id="368" r:id="rId53"/>
    <p:sldId id="369" r:id="rId54"/>
    <p:sldId id="370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261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9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2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38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8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7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6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uban.com/group/topic/33566582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简单数论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38897" y="5829784"/>
            <a:ext cx="1603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ruanxingzhi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03" y="5131443"/>
            <a:ext cx="2474144" cy="9445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8" y="2425612"/>
            <a:ext cx="1431654" cy="143165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质数是不存在非平凡因子的数。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e.g.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的因子只有</a:t>
            </a:r>
            <a:r>
              <a:rPr lang="en-US" altLang="zh-CN" smtClean="0"/>
              <a:t>1,2</a:t>
            </a:r>
          </a:p>
          <a:p>
            <a:r>
              <a:rPr lang="en-US" altLang="zh-CN" smtClean="0"/>
              <a:t>5</a:t>
            </a:r>
            <a:r>
              <a:rPr lang="zh-CN" altLang="en-US" smtClean="0"/>
              <a:t>的因子只有</a:t>
            </a:r>
            <a:r>
              <a:rPr lang="en-US" altLang="zh-CN" smtClean="0"/>
              <a:t>1,5</a:t>
            </a:r>
          </a:p>
          <a:p>
            <a:r>
              <a:rPr lang="en-US" altLang="zh-CN" smtClean="0"/>
              <a:t>23333333333</a:t>
            </a:r>
            <a:r>
              <a:rPr lang="zh-CN" altLang="en-US" smtClean="0"/>
              <a:t>的因子只有</a:t>
            </a:r>
            <a:r>
              <a:rPr lang="en-US" altLang="zh-CN" smtClean="0"/>
              <a:t>1,23333333333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质数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1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我们可以在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的时间复杂度内判断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是不是质数。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判断质数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51" y="2783182"/>
            <a:ext cx="6782388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质数有无限个。</a:t>
            </a:r>
            <a:endParaRPr lang="en-US" altLang="zh-CN" smtClean="0"/>
          </a:p>
          <a:p>
            <a:r>
              <a:rPr lang="zh-CN" altLang="en-US" smtClean="0"/>
              <a:t>如何证明？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虽然我们目前没有摸清楚质数的具体分布情况，但是我们能给出近似的：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为不超过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的质数个数。那么有：</a:t>
                </a:r>
                <a:endParaRPr lang="en-US" altLang="zh-CN" smtClean="0"/>
              </a:p>
              <a:p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576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质数的性质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如何求出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mtClean="0"/>
                  <a:t>中的所有质数？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朴素想法是逐个判断，然而很不幸它的复杂度是</a:t>
                </a:r>
                <a:endParaRPr lang="en-US" altLang="zh-CN" smtClean="0"/>
              </a:p>
              <a:p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ra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如何求质数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2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那么我们采用另一种办法：筛法。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首先，我们筛掉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的倍数，然后筛掉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的倍数，然后筛掉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的倍数</a:t>
                </a:r>
                <a:r>
                  <a:rPr lang="en-US" altLang="zh-CN" dirty="0"/>
                  <a:t>……</a:t>
                </a:r>
              </a:p>
              <a:p>
                <a:r>
                  <a:rPr lang="zh-CN" altLang="en-US" dirty="0"/>
                  <a:t>剩下来的数就是质数。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r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如何求质数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zh-CN" altLang="en-US" dirty="0" smtClean="0"/>
                  <a:t>为例：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878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5486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780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5682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0584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0388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5290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0192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5094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9996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4898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9800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4702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49604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04506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594081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143095" y="3213217"/>
            <a:ext cx="461473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456821" y="3212902"/>
            <a:ext cx="8148660" cy="461788"/>
            <a:chOff x="2456821" y="3212902"/>
            <a:chExt cx="8148660" cy="461788"/>
          </a:xfrm>
        </p:grpSpPr>
        <p:grpSp>
          <p:nvGrpSpPr>
            <p:cNvPr id="29" name="组合 28"/>
            <p:cNvGrpSpPr/>
            <p:nvPr/>
          </p:nvGrpSpPr>
          <p:grpSpPr>
            <a:xfrm>
              <a:off x="2456821" y="3213217"/>
              <a:ext cx="461473" cy="461473"/>
              <a:chOff x="2456821" y="3213217"/>
              <a:chExt cx="461473" cy="461473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4652901" y="3212904"/>
              <a:ext cx="461473" cy="461473"/>
              <a:chOff x="2456821" y="3213217"/>
              <a:chExt cx="461473" cy="461473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3554855" y="3213217"/>
              <a:ext cx="461473" cy="461473"/>
              <a:chOff x="2456821" y="3213217"/>
              <a:chExt cx="461473" cy="461473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5749022" y="3212904"/>
              <a:ext cx="461473" cy="461473"/>
              <a:chOff x="2456821" y="3213217"/>
              <a:chExt cx="461473" cy="461473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851807" y="3212903"/>
              <a:ext cx="461473" cy="461473"/>
              <a:chOff x="2456821" y="3213217"/>
              <a:chExt cx="461473" cy="461473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7947021" y="3212902"/>
              <a:ext cx="461473" cy="461473"/>
              <a:chOff x="2456821" y="3213217"/>
              <a:chExt cx="461473" cy="461473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9042235" y="3212902"/>
              <a:ext cx="461473" cy="461473"/>
              <a:chOff x="2456821" y="3213217"/>
              <a:chExt cx="461473" cy="461473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10144008" y="3212902"/>
              <a:ext cx="461473" cy="461473"/>
              <a:chOff x="2456821" y="3213217"/>
              <a:chExt cx="461473" cy="461473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组合 64"/>
          <p:cNvGrpSpPr/>
          <p:nvPr/>
        </p:nvGrpSpPr>
        <p:grpSpPr>
          <a:xfrm>
            <a:off x="5199285" y="3212902"/>
            <a:ext cx="3761721" cy="461473"/>
            <a:chOff x="5199285" y="3212902"/>
            <a:chExt cx="3761721" cy="461473"/>
          </a:xfrm>
        </p:grpSpPr>
        <p:grpSp>
          <p:nvGrpSpPr>
            <p:cNvPr id="58" name="组合 57"/>
            <p:cNvGrpSpPr/>
            <p:nvPr/>
          </p:nvGrpSpPr>
          <p:grpSpPr>
            <a:xfrm>
              <a:off x="5199285" y="3212902"/>
              <a:ext cx="461473" cy="461473"/>
              <a:chOff x="2456821" y="3213217"/>
              <a:chExt cx="461473" cy="461473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8499533" y="3212902"/>
              <a:ext cx="461473" cy="461473"/>
              <a:chOff x="2456821" y="3213217"/>
              <a:chExt cx="461473" cy="461473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2456821" y="3213217"/>
                <a:ext cx="461473" cy="4614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72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为什么我们不需要使用</a:t>
            </a:r>
            <a:r>
              <a:rPr lang="en-US" altLang="zh-CN" smtClean="0"/>
              <a:t>4,6,8,9</a:t>
            </a:r>
            <a:r>
              <a:rPr lang="zh-CN" altLang="en-US" smtClean="0"/>
              <a:t>这些合数去筛？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1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如图：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10" y="2942488"/>
            <a:ext cx="9476708" cy="31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容易看出，这个筛法已经非常接近线性，在</a:t>
                </a:r>
                <a:r>
                  <a:rPr lang="en-US" altLang="zh-CN" dirty="0" smtClean="0"/>
                  <a:t>NOIP</a:t>
                </a:r>
                <a:r>
                  <a:rPr lang="zh-CN" altLang="en-US" dirty="0" smtClean="0"/>
                  <a:t>中够用了。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如果您想学习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的筛法，请查阅：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线性筛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smtClean="0"/>
              <a:t>whoami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阮行止，在</a:t>
            </a:r>
            <a:r>
              <a:rPr lang="en-US" altLang="zh-CN" smtClean="0"/>
              <a:t>HIT</a:t>
            </a:r>
            <a:r>
              <a:rPr lang="zh-CN" altLang="en-US" smtClean="0"/>
              <a:t>读大一。常年在洛谷讲普及组。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曾经是</a:t>
            </a:r>
            <a:r>
              <a:rPr lang="en-US" altLang="zh-CN" smtClean="0"/>
              <a:t>OIer</a:t>
            </a:r>
            <a:r>
              <a:rPr lang="zh-CN" altLang="en-US" smtClean="0"/>
              <a:t>，现在是</a:t>
            </a:r>
            <a:r>
              <a:rPr lang="en-US" altLang="zh-CN" smtClean="0"/>
              <a:t>CTFer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有时候参加</a:t>
            </a:r>
            <a:r>
              <a:rPr lang="en-US" altLang="zh-CN" smtClean="0"/>
              <a:t>ACM</a:t>
            </a:r>
            <a:r>
              <a:rPr lang="zh-CN" altLang="en-US" smtClean="0"/>
              <a:t>划水。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本篇课程由于课时限制，会</a:t>
            </a:r>
            <a:r>
              <a:rPr lang="zh-CN" altLang="en-US" smtClean="0">
                <a:solidFill>
                  <a:srgbClr val="FF0000"/>
                </a:solidFill>
              </a:rPr>
              <a:t>快</a:t>
            </a:r>
            <a:r>
              <a:rPr lang="zh-CN" altLang="en-US" smtClean="0"/>
              <a:t>于以往普及组的速度。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能给刚刚的代码稍微加点优化吗？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10" y="2942488"/>
            <a:ext cx="9476708" cy="31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学习</a:t>
            </a:r>
            <a:r>
              <a:rPr lang="zh-CN" altLang="en-US" smtClean="0">
                <a:solidFill>
                  <a:srgbClr val="FF0000"/>
                </a:solidFill>
              </a:rPr>
              <a:t>线性筛</a:t>
            </a:r>
            <a:r>
              <a:rPr lang="zh-CN" altLang="en-US" smtClean="0"/>
              <a:t>，并通过洛谷模板题：</a:t>
            </a:r>
            <a:endParaRPr lang="en-US" altLang="zh-CN" smtClean="0"/>
          </a:p>
          <a:p>
            <a:r>
              <a:rPr lang="en-US" altLang="zh-CN">
                <a:hlinkClick r:id="rId2"/>
              </a:rPr>
              <a:t>https://www.luogu.org/problemnew/show/P3383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homework #1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8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mtClean="0"/>
                  <a:t>每个数都可以拆成质数乘积的方式。这个过程叫做质因数分解。</a:t>
                </a:r>
                <a:endParaRPr lang="en-US" altLang="zh-CN" smtClean="0"/>
              </a:p>
              <a:p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5=5=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15=3∗5=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36=  2∗2∗3∗3=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mtClean="0"/>
                  <a:t> </a:t>
                </a:r>
              </a:p>
              <a:p>
                <a:endParaRPr lang="en-US" altLang="zh-CN"/>
              </a:p>
              <a:p>
                <a:r>
                  <a:rPr lang="zh-CN" altLang="en-US" smtClean="0"/>
                  <a:t>这样的分解方式是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唯一</a:t>
                </a:r>
                <a:r>
                  <a:rPr lang="zh-CN" altLang="en-US" smtClean="0"/>
                  <a:t>的！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质因数分解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1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质因数分解可以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完成。</a:t>
                </a:r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质因数分解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59" y="2745208"/>
            <a:ext cx="6529224" cy="39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如果我们把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mtClean="0"/>
                  <a:t>分解成了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b="0" smtClean="0"/>
              </a:p>
              <a:p>
                <a:r>
                  <a:rPr lang="zh-CN" altLang="en-US" smtClean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mtClean="0"/>
                  <a:t>分</a:t>
                </a:r>
                <a:r>
                  <a:rPr lang="zh-CN" altLang="en-US"/>
                  <a:t>解成了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zh-CN" altLang="en-US"/>
              </a:p>
              <a:p>
                <a:endParaRPr lang="en-US" altLang="zh-CN" smtClean="0"/>
              </a:p>
              <a:p>
                <a:r>
                  <a:rPr lang="zh-CN" altLang="en-US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mtClean="0"/>
                  <a:t>如何表示？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如何</m:t>
                    </m:r>
                  </m:oMath>
                </a14:m>
                <a:r>
                  <a:rPr lang="zh-CN" altLang="en-US" smtClean="0"/>
                  <a:t>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mtClean="0"/>
                  <a:t>是否成立？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应用</a:t>
                </a:r>
                <a:r>
                  <a:rPr lang="en-US" altLang="zh-CN" smtClean="0"/>
                  <a:t>Quiz #6</a:t>
                </a:r>
                <a:r>
                  <a:rPr lang="zh-CN" altLang="en-US" smtClean="0"/>
                  <a:t>的结论。给定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的质因数分解形式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endParaRPr lang="en-US" altLang="zh-CN" smtClean="0"/>
              </a:p>
              <a:p>
                <a:r>
                  <a:rPr lang="zh-CN" altLang="en-US" smtClean="0"/>
                  <a:t>如何快速求出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？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给定一些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以内的初始数，实现：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乘法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除法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判断两个数是否相等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仅保证初始的数不超过</a:t>
            </a:r>
            <a:r>
              <a:rPr lang="en-US" altLang="zh-CN" dirty="0" smtClean="0"/>
              <a:t>100.</a:t>
            </a:r>
            <a:r>
              <a:rPr lang="zh-CN" altLang="en-US" dirty="0" smtClean="0"/>
              <a:t>运算结果可能爆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e.g. </a:t>
            </a:r>
            <a:r>
              <a:rPr lang="zh-CN" altLang="en-US" dirty="0" smtClean="0"/>
              <a:t>问</a:t>
            </a:r>
            <a:r>
              <a:rPr lang="en-US" altLang="zh-CN" dirty="0" smtClean="0"/>
              <a:t>20*30*50/60*70/80*90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7 </a:t>
            </a:r>
            <a:r>
              <a:rPr lang="zh-CN" altLang="en-US" dirty="0" smtClean="0"/>
              <a:t>是否相等。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例题：齿轮</a:t>
            </a:r>
            <a:r>
              <a:rPr lang="en-US" altLang="zh-CN" dirty="0" smtClean="0"/>
              <a:t>(</a:t>
            </a:r>
            <a:r>
              <a:rPr lang="zh-CN" altLang="en-US" dirty="0" smtClean="0"/>
              <a:t>改编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P.S. </a:t>
            </a:r>
            <a:r>
              <a:rPr lang="zh-CN" altLang="en-US" dirty="0" smtClean="0"/>
              <a:t>改编自：洛谷</a:t>
            </a:r>
            <a:r>
              <a:rPr lang="en-US" altLang="zh-CN" dirty="0" smtClean="0"/>
              <a:t>P4079 【SDOI2016】</a:t>
            </a:r>
            <a:r>
              <a:rPr lang="zh-CN" altLang="en-US" dirty="0" smtClean="0"/>
              <a:t>齿轮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0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首先想到高精度。</a:t>
            </a:r>
            <a:endParaRPr lang="en-US" altLang="zh-CN" dirty="0" smtClean="0"/>
          </a:p>
          <a:p>
            <a:r>
              <a:rPr lang="zh-CN" altLang="en-US" dirty="0" smtClean="0"/>
              <a:t>但是太慢了。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计算？</a:t>
            </a:r>
            <a:endParaRPr lang="en-US" altLang="zh-CN" dirty="0" smtClean="0"/>
          </a:p>
          <a:p>
            <a:r>
              <a:rPr lang="zh-CN" altLang="en-US" smtClean="0"/>
              <a:t>如果有很多很多很多次</a:t>
            </a:r>
            <a:r>
              <a:rPr lang="zh-CN" altLang="en-US" dirty="0" smtClean="0"/>
              <a:t>运算，该如何保证精度？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注意到初始数不超过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，我们用质因数分解！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例题：齿轮</a:t>
            </a:r>
            <a:r>
              <a:rPr lang="en-US" altLang="zh-CN" dirty="0"/>
              <a:t>(</a:t>
            </a:r>
            <a:r>
              <a:rPr lang="zh-CN" altLang="en-US" dirty="0"/>
              <a:t>改编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0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以内的质数只有那么多个，我们把一个整数分解成质数的幂，然后储存这些指数就好啦！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乘法：指数相加</a:t>
            </a:r>
            <a:endParaRPr lang="en-US" altLang="zh-CN" dirty="0" smtClean="0"/>
          </a:p>
          <a:p>
            <a:r>
              <a:rPr lang="zh-CN" altLang="en-US" dirty="0" smtClean="0"/>
              <a:t>除法：指数相减</a:t>
            </a:r>
            <a:endParaRPr lang="en-US" altLang="zh-CN" dirty="0" smtClean="0"/>
          </a:p>
          <a:p>
            <a:r>
              <a:rPr lang="zh-CN" altLang="en-US" dirty="0" smtClean="0"/>
              <a:t>判断是否相等：判断每一个指数是否相等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例题：齿轮</a:t>
            </a:r>
            <a:r>
              <a:rPr lang="en-US" altLang="zh-CN" dirty="0"/>
              <a:t>(</a:t>
            </a:r>
            <a:r>
              <a:rPr lang="zh-CN" altLang="en-US" dirty="0"/>
              <a:t>改编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6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例题：齿轮</a:t>
            </a:r>
            <a:r>
              <a:rPr lang="en-US" altLang="zh-CN" dirty="0"/>
              <a:t>(</a:t>
            </a:r>
            <a:r>
              <a:rPr lang="zh-CN" altLang="en-US" dirty="0"/>
              <a:t>改编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587" y="1927076"/>
            <a:ext cx="7239054" cy="45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这一次课程会采用新的教学方式！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课件会变简练，我讲的话会变多！</a:t>
            </a:r>
            <a:endParaRPr lang="en-US" altLang="zh-CN"/>
          </a:p>
          <a:p>
            <a:r>
              <a:rPr lang="zh-CN" altLang="en-US" smtClean="0"/>
              <a:t>我们会通过很多个</a:t>
            </a:r>
            <a:r>
              <a:rPr lang="en-US" altLang="zh-CN" smtClean="0"/>
              <a:t>quiz</a:t>
            </a:r>
            <a:r>
              <a:rPr lang="zh-CN" altLang="en-US" smtClean="0"/>
              <a:t>来推进知识点，请拿起草稿纸算一算，然后在评论区抢答！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new method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取模那套理论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mogic!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来回顾我们小学学的带余除法。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一个数除以另一个数，得到商和余数：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17÷5=3⋯⋯2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764140" y="4742916"/>
            <a:ext cx="720610" cy="717847"/>
            <a:chOff x="5729956" y="4777099"/>
            <a:chExt cx="720610" cy="717847"/>
          </a:xfrm>
        </p:grpSpPr>
        <p:cxnSp>
          <p:nvCxnSpPr>
            <p:cNvPr id="7" name="直接箭头连接符 6"/>
            <p:cNvCxnSpPr>
              <a:stCxn id="9" idx="0"/>
            </p:cNvCxnSpPr>
            <p:nvPr/>
          </p:nvCxnSpPr>
          <p:spPr>
            <a:xfrm flipV="1">
              <a:off x="6090261" y="4777099"/>
              <a:ext cx="0" cy="316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5729956" y="5093294"/>
              <a:ext cx="720610" cy="40165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商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54028" y="4742916"/>
            <a:ext cx="720610" cy="717847"/>
            <a:chOff x="5729956" y="4777099"/>
            <a:chExt cx="720610" cy="717847"/>
          </a:xfrm>
        </p:grpSpPr>
        <p:cxnSp>
          <p:nvCxnSpPr>
            <p:cNvPr id="19" name="直接箭头连接符 18"/>
            <p:cNvCxnSpPr>
              <a:stCxn id="20" idx="0"/>
            </p:cNvCxnSpPr>
            <p:nvPr/>
          </p:nvCxnSpPr>
          <p:spPr>
            <a:xfrm flipV="1">
              <a:off x="6090261" y="4777099"/>
              <a:ext cx="0" cy="316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5729956" y="5093294"/>
              <a:ext cx="720610" cy="40165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余数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7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现在我们重新表示除法：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35822" y="3566335"/>
                <a:ext cx="30651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17÷5=3⋯⋯2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822" y="3566335"/>
                <a:ext cx="306519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2841477" y="3979600"/>
            <a:ext cx="1710498" cy="717847"/>
            <a:chOff x="5764140" y="4742916"/>
            <a:chExt cx="1710498" cy="717847"/>
          </a:xfrm>
        </p:grpSpPr>
        <p:grpSp>
          <p:nvGrpSpPr>
            <p:cNvPr id="6" name="组合 5"/>
            <p:cNvGrpSpPr/>
            <p:nvPr/>
          </p:nvGrpSpPr>
          <p:grpSpPr>
            <a:xfrm>
              <a:off x="5764140" y="4742916"/>
              <a:ext cx="720610" cy="717847"/>
              <a:chOff x="5729956" y="4777099"/>
              <a:chExt cx="720610" cy="717847"/>
            </a:xfrm>
          </p:grpSpPr>
          <p:cxnSp>
            <p:nvCxnSpPr>
              <p:cNvPr id="7" name="直接箭头连接符 6"/>
              <p:cNvCxnSpPr>
                <a:stCxn id="8" idx="0"/>
              </p:cNvCxnSpPr>
              <p:nvPr/>
            </p:nvCxnSpPr>
            <p:spPr>
              <a:xfrm flipV="1">
                <a:off x="6090261" y="4777099"/>
                <a:ext cx="0" cy="316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8" name="圆角矩形 7"/>
              <p:cNvSpPr/>
              <p:nvPr/>
            </p:nvSpPr>
            <p:spPr>
              <a:xfrm>
                <a:off x="5729956" y="5093294"/>
                <a:ext cx="720610" cy="4016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商</a:t>
                </a:r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754028" y="4742916"/>
              <a:ext cx="720610" cy="717847"/>
              <a:chOff x="5729956" y="4777099"/>
              <a:chExt cx="720610" cy="717847"/>
            </a:xfrm>
          </p:grpSpPr>
          <p:cxnSp>
            <p:nvCxnSpPr>
              <p:cNvPr id="10" name="直接箭头连接符 9"/>
              <p:cNvCxnSpPr>
                <a:stCxn id="11" idx="0"/>
              </p:cNvCxnSpPr>
              <p:nvPr/>
            </p:nvCxnSpPr>
            <p:spPr>
              <a:xfrm flipV="1">
                <a:off x="6090261" y="4777099"/>
                <a:ext cx="0" cy="316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11" name="圆角矩形 10"/>
              <p:cNvSpPr/>
              <p:nvPr/>
            </p:nvSpPr>
            <p:spPr>
              <a:xfrm>
                <a:off x="5729956" y="5093294"/>
                <a:ext cx="720610" cy="40165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余数</a:t>
                </a:r>
                <a:endParaRPr lang="zh-CN" altLang="en-US" dirty="0"/>
              </a:p>
            </p:txBody>
          </p:sp>
        </p:grpSp>
      </p:grpSp>
      <p:sp>
        <p:nvSpPr>
          <p:cNvPr id="14" name="右箭头 13"/>
          <p:cNvSpPr/>
          <p:nvPr/>
        </p:nvSpPr>
        <p:spPr>
          <a:xfrm>
            <a:off x="5256048" y="3849880"/>
            <a:ext cx="1256232" cy="56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950469" y="3529482"/>
                <a:ext cx="3969676" cy="1912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17=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∗5+17%5</m:t>
                      </m:r>
                    </m:oMath>
                  </m:oMathPara>
                </a14:m>
                <a:endParaRPr lang="en-US" altLang="zh-CN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3∗5+2        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69" y="3529482"/>
                <a:ext cx="3969676" cy="19127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7839340" y="4925571"/>
            <a:ext cx="720610" cy="717847"/>
            <a:chOff x="5729956" y="4777099"/>
            <a:chExt cx="720610" cy="717847"/>
          </a:xfrm>
        </p:grpSpPr>
        <p:cxnSp>
          <p:nvCxnSpPr>
            <p:cNvPr id="38" name="直接箭头连接符 37"/>
            <p:cNvCxnSpPr>
              <a:stCxn id="39" idx="0"/>
            </p:cNvCxnSpPr>
            <p:nvPr/>
          </p:nvCxnSpPr>
          <p:spPr>
            <a:xfrm flipV="1">
              <a:off x="6090261" y="4777099"/>
              <a:ext cx="0" cy="316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5729956" y="5093294"/>
              <a:ext cx="720610" cy="40165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商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998139" y="4925571"/>
            <a:ext cx="720610" cy="717847"/>
            <a:chOff x="6507623" y="4777099"/>
            <a:chExt cx="720610" cy="717847"/>
          </a:xfrm>
        </p:grpSpPr>
        <p:cxnSp>
          <p:nvCxnSpPr>
            <p:cNvPr id="36" name="直接箭头连接符 35"/>
            <p:cNvCxnSpPr>
              <a:stCxn id="37" idx="0"/>
            </p:cNvCxnSpPr>
            <p:nvPr/>
          </p:nvCxnSpPr>
          <p:spPr>
            <a:xfrm flipV="1">
              <a:off x="6867928" y="4777099"/>
              <a:ext cx="0" cy="316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37" name="圆角矩形 36"/>
            <p:cNvSpPr/>
            <p:nvPr/>
          </p:nvSpPr>
          <p:spPr>
            <a:xfrm>
              <a:off x="6507623" y="5093294"/>
              <a:ext cx="720610" cy="40165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余数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95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普遍地，我们可以这样表达除法：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是除数，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是商，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是余数。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32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显然，如果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能将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整除，那么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的余数为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也就是说：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所以，我们判断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能否整除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，就只需要判断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这很方便用代码实现。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</a:p>
        </p:txBody>
      </p:sp>
    </p:spTree>
    <p:extLst>
      <p:ext uri="{BB962C8B-B14F-4D97-AF65-F5344CB8AC3E}">
        <p14:creationId xmlns:p14="http://schemas.microsoft.com/office/powerpoint/2010/main" val="6247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- </a:t>
                </a:r>
                <a:r>
                  <a:rPr lang="zh-CN" altLang="en-US" smtClean="0"/>
                  <a:t>值域</a:t>
                </a:r>
                <a:endParaRPr lang="en-US" altLang="zh-CN" smtClean="0"/>
              </a:p>
              <a:p>
                <a:r>
                  <a:rPr lang="zh-CN" altLang="en-US" smtClean="0"/>
                  <a:t>首</a:t>
                </a:r>
                <a:r>
                  <a:rPr lang="zh-CN" altLang="en-US" dirty="0" smtClean="0"/>
                  <a:t>先，由于模是取余，所以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一定落在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 smtClean="0"/>
                  <a:t>之间。</a:t>
                </a:r>
                <a:endParaRPr lang="en-US" altLang="zh-CN" dirty="0" smtClean="0"/>
              </a:p>
              <a:p>
                <a:endParaRPr lang="en-US" altLang="zh-CN" smtClean="0"/>
              </a:p>
              <a:p>
                <a:r>
                  <a:rPr lang="en-US" altLang="zh-CN" smtClean="0"/>
                  <a:t>- </a:t>
                </a:r>
                <a:r>
                  <a:rPr lang="zh-CN" altLang="en-US" smtClean="0"/>
                  <a:t>随时取模性质</a:t>
                </a:r>
                <a:endParaRPr lang="en-US" altLang="zh-CN" smtClean="0"/>
              </a:p>
              <a:p>
                <a:r>
                  <a:rPr lang="zh-CN" altLang="en-US" dirty="0"/>
                  <a:t>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只含加法和乘法</a:t>
                </a:r>
                <a:r>
                  <a:rPr lang="zh-CN" altLang="en-US" dirty="0"/>
                  <a:t>的式子中，如果最后的运算结果需要对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取模，那么您可以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在运算过程中随便取模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只需要最后把结果对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再取模，答案就是正确的。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利用随时取模性质，快速计算：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(1000000*5 + 66666*2)%10</a:t>
            </a:r>
          </a:p>
          <a:p>
            <a:r>
              <a:rPr lang="en-US" altLang="zh-CN" smtClean="0"/>
              <a:t>(32768*5 + 65536*3)%1024</a:t>
            </a:r>
          </a:p>
          <a:p>
            <a:r>
              <a:rPr lang="en-US" altLang="zh-CN" smtClean="0"/>
              <a:t>(3*4*5*6*7*8*9 + 4*3*2*1)%81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利用随时取模的性质，我们可以对一些数学事实作出解释。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</a:t>
                </a:r>
                <a:r>
                  <a:rPr lang="zh-CN" altLang="en-US" dirty="0" smtClean="0"/>
                  <a:t>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整除，当且仅当十</a:t>
                </a:r>
                <a:r>
                  <a:rPr lang="zh-CN" altLang="en-US" dirty="0"/>
                  <a:t>进制</a:t>
                </a:r>
                <a:r>
                  <a:rPr lang="zh-CN" altLang="en-US" dirty="0" smtClean="0"/>
                  <a:t>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各位数字之和</a:t>
                </a:r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整除。例如，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整除，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1+2+3=6</m:t>
                    </m:r>
                  </m:oMath>
                </a14:m>
                <a:r>
                  <a:rPr lang="zh-CN" altLang="en-US" dirty="0" smtClean="0"/>
                  <a:t>也被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整除。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smtClean="0"/>
                  <a:t>如</a:t>
                </a:r>
                <a:r>
                  <a:rPr lang="zh-CN" altLang="en-US" dirty="0" smtClean="0"/>
                  <a:t>何证明？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随时取模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3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我们考虑一下三位数的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</m:e>
                    </m:bar>
                  </m:oMath>
                </a14:m>
                <a:r>
                  <a:rPr lang="zh-CN" altLang="en-US" dirty="0" smtClean="0"/>
                  <a:t>，也就是说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则有：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 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100%3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10%3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</m:t>
                    </m:r>
                  </m:oMath>
                </a14:m>
                <a:r>
                  <a:rPr lang="en-US" altLang="zh-CN" b="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</m:t>
                    </m:r>
                  </m:oMath>
                </a14:m>
                <a:r>
                  <a:rPr lang="en-US" altLang="zh-CN" b="0" dirty="0" smtClean="0"/>
                  <a:t> </a:t>
                </a:r>
              </a:p>
              <a:p>
                <a:r>
                  <a:rPr lang="zh-CN" altLang="en-US" b="0" dirty="0" smtClean="0"/>
                  <a:t>也就是说：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%3=0</m:t>
                    </m:r>
                  </m:oMath>
                </a14:m>
                <a:r>
                  <a:rPr lang="zh-CN" altLang="en-US" b="0" dirty="0" smtClean="0"/>
                  <a:t>，等价于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%3=0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b="0" dirty="0" smtClean="0"/>
                  <a:t>其他位数的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 smtClean="0"/>
                  <a:t>同理。证毕。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随时取模</a:t>
            </a:r>
          </a:p>
        </p:txBody>
      </p:sp>
    </p:spTree>
    <p:extLst>
      <p:ext uri="{BB962C8B-B14F-4D97-AF65-F5344CB8AC3E}">
        <p14:creationId xmlns:p14="http://schemas.microsoft.com/office/powerpoint/2010/main" val="41835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求证：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 smtClean="0"/>
                  <a:t>整除当且仅当其最后两位数被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 smtClean="0"/>
                  <a:t>整除。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zh-CN" altLang="en-US" dirty="0"/>
                  <a:t>，也就是说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=1000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则有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%4=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+100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+0×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%4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𝑐𝑑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页脚占位符 3"/>
              <p:cNvSpPr>
                <a:spLocks noGrp="1"/>
              </p:cNvSpPr>
              <p:nvPr>
                <p:ph type="ftr" sz="quarter" idx="1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P.S. </a:t>
                </a:r>
                <a:r>
                  <a:rPr lang="zh-CN" altLang="en-US" dirty="0" smtClean="0"/>
                  <a:t>其他位数的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当然同理可证。</a:t>
                </a:r>
                <a:endParaRPr lang="en-US" dirty="0"/>
              </a:p>
            </p:txBody>
          </p:sp>
        </mc:Choice>
        <mc:Fallback xmlns="">
          <p:sp>
            <p:nvSpPr>
              <p:cNvPr id="4" name="页脚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blipFill rotWithShape="0">
                <a:blip r:embed="rId4"/>
                <a:stretch>
                  <a:fillRect l="-627" t="-42222" b="-6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1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整除那套理论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证明下</a:t>
                </a:r>
                <a:r>
                  <a:rPr lang="zh-CN" altLang="en-US"/>
                  <a:t>取</a:t>
                </a:r>
                <a:r>
                  <a:rPr lang="zh-CN" altLang="en-US" smtClean="0"/>
                  <a:t>整运算的如</a:t>
                </a:r>
                <a:r>
                  <a:rPr lang="zh-CN" altLang="en-US" dirty="0"/>
                  <a:t>下性质：若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均为正整数，则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smtClean="0"/>
                  <a:t>提</a:t>
                </a:r>
                <a:r>
                  <a:rPr lang="zh-CN" altLang="en-US" dirty="0"/>
                  <a:t>示：</a:t>
                </a:r>
                <a:endParaRPr lang="en-US" altLang="zh-CN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为整数，则有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homework #2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由</a:t>
                </a:r>
                <a:r>
                  <a:rPr lang="en-US" altLang="zh-CN" smtClean="0"/>
                  <a:t>Quiz #1</a:t>
                </a:r>
                <a:r>
                  <a:rPr lang="zh-CN" altLang="en-US" smtClean="0"/>
                  <a:t>我们知道，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mtClean="0"/>
                  <a:t>中有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smtClean="0"/>
                  <a:t>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/>
                  <a:t>的倍数。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今尝试推广这一性质。问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mtClean="0"/>
                  <a:t>中有多少个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/>
                  <a:t>的倍数？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3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的最大公因数</a:t>
                </a:r>
                <a:endParaRPr lang="en-US" altLang="zh-CN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的</a:t>
                </a:r>
                <a:r>
                  <a:rPr lang="zh-CN" altLang="en-US" smtClean="0"/>
                  <a:t>最小公倍数</a:t>
                </a:r>
                <a:endParaRPr lang="en-US" altLang="zh-CN"/>
              </a:p>
              <a:p>
                <a:endParaRPr lang="en-US" altLang="zh-CN" smtClean="0"/>
              </a:p>
              <a:p>
                <a:r>
                  <a:rPr lang="en-US" altLang="zh-CN" smtClean="0"/>
                  <a:t>e.g. gcd(40,60)=20 , gcd(30,80)=10 , gcd(33,7)=1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gcd</a:t>
            </a:r>
            <a:r>
              <a:rPr lang="zh-CN" altLang="en-US" smtClean="0"/>
              <a:t>与</a:t>
            </a:r>
            <a:r>
              <a:rPr lang="en-US" altLang="zh-CN" smtClean="0"/>
              <a:t>lcm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如果我们把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/>
                  <a:t>分解成了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/>
              </a:p>
              <a:p>
                <a:r>
                  <a:rPr lang="zh-CN" altLang="en-US"/>
                  <a:t>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/>
                  <a:t>分解成了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zh-CN" altLang="en-US"/>
              </a:p>
              <a:p>
                <a:endParaRPr lang="en-US" altLang="zh-CN"/>
              </a:p>
              <a:p>
                <a:r>
                  <a:rPr lang="zh-CN" altLang="en-US" smtClean="0"/>
                  <a:t>如何快速求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？</a:t>
                </a:r>
                <a:endParaRPr lang="en-US" altLang="zh-CN" smtClean="0"/>
              </a:p>
              <a:p>
                <a:r>
                  <a:rPr lang="zh-CN" altLang="en-US" smtClean="0"/>
                  <a:t>类比上面的思路，如何快速求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？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试证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zh-CN" smtClean="0"/>
                  <a:t>.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679330"/>
                <a:ext cx="9720073" cy="4023360"/>
              </a:xfrm>
            </p:spPr>
            <p:txBody>
              <a:bodyPr/>
              <a:lstStyle/>
              <a:p>
                <a:r>
                  <a:rPr lang="en-US" altLang="zh-CN" smtClean="0"/>
                  <a:t> </a:t>
                </a:r>
              </a:p>
              <a:p>
                <a:r>
                  <a:rPr lang="zh-CN" altLang="en-US" smtClean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=1008,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zh-CN" altLang="en-US" dirty="0" smtClean="0"/>
                  <a:t>为例：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所有的小方块最终都被乘了一次。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679330"/>
                <a:ext cx="9720073" cy="4023360"/>
              </a:xfrm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Gcd</a:t>
            </a:r>
            <a:r>
              <a:rPr lang="zh-CN" altLang="en-US" dirty="0"/>
              <a:t>与</a:t>
            </a:r>
            <a:r>
              <a:rPr lang="en-US" altLang="zh-CN" dirty="0"/>
              <a:t>lcm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78339" y="304292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39" y="3042925"/>
                <a:ext cx="393106" cy="393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86114" y="304292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4" y="3042925"/>
                <a:ext cx="393106" cy="39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493889" y="304292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89" y="3042925"/>
                <a:ext cx="393106" cy="393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01665" y="304292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665" y="3042925"/>
                <a:ext cx="393106" cy="393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459964" y="3042925"/>
            <a:ext cx="770545" cy="39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478339" y="379353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39" y="3793530"/>
                <a:ext cx="393106" cy="393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986114" y="379353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4" y="3793530"/>
                <a:ext cx="393106" cy="393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493889" y="379353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89" y="3793530"/>
                <a:ext cx="393106" cy="3931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001665" y="379353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665" y="3793530"/>
                <a:ext cx="393106" cy="3931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1459964" y="3793530"/>
            <a:ext cx="770545" cy="393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306424" y="379353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24" y="3793530"/>
                <a:ext cx="393106" cy="3931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814199" y="379353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199" y="3793530"/>
                <a:ext cx="393106" cy="3931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321974" y="304292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974" y="3042925"/>
                <a:ext cx="393106" cy="3931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8829750" y="379353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50" y="3793530"/>
                <a:ext cx="393106" cy="3931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6288049" y="3042925"/>
            <a:ext cx="770545" cy="393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gcd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306423" y="304292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23" y="3042925"/>
                <a:ext cx="393106" cy="3931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813967" y="304292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7" y="3042925"/>
                <a:ext cx="393106" cy="3931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8321974" y="3793530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974" y="3793530"/>
                <a:ext cx="393106" cy="3931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829750" y="3042925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50" y="3042925"/>
                <a:ext cx="393106" cy="3931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6288049" y="3793530"/>
            <a:ext cx="770545" cy="393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lcm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904347" y="4483429"/>
            <a:ext cx="770545" cy="393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gcd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08616" y="4483429"/>
            <a:ext cx="770545" cy="393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lcm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664293" y="4413636"/>
                <a:ext cx="5454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8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3" y="4413636"/>
                <a:ext cx="545421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721603" y="448342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03" y="4483429"/>
                <a:ext cx="393106" cy="3931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706052" y="448342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052" y="4483429"/>
                <a:ext cx="393106" cy="3931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5213596" y="448342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96" y="4483429"/>
                <a:ext cx="393106" cy="3931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229379" y="448342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79" y="4483429"/>
                <a:ext cx="393106" cy="3931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737155" y="448342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55" y="4483429"/>
                <a:ext cx="393106" cy="393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244930" y="448342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930" y="4483429"/>
                <a:ext cx="393106" cy="3931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8260481" y="448342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481" y="4483429"/>
                <a:ext cx="393106" cy="3931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7752705" y="4483429"/>
                <a:ext cx="393106" cy="3931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05" y="4483429"/>
                <a:ext cx="393106" cy="3931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5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mtClean="0"/>
                  <a:t>刚刚的方法虽然直观，但是我们手上必须有质因数分解结果。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那么现在直接给我们两个整数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，我们如何求出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呢？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如何求</a:t>
            </a:r>
            <a:r>
              <a:rPr lang="en-US" altLang="zh-CN" smtClean="0"/>
              <a:t>gcd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可以利用大名鼎鼎的</a:t>
                </a:r>
                <a:r>
                  <a:rPr lang="en-US" altLang="zh-CN" smtClean="0"/>
                  <a:t>GCD</a:t>
                </a:r>
                <a:r>
                  <a:rPr lang="zh-CN" altLang="en-US" smtClean="0"/>
                  <a:t>递归定理：</a:t>
                </a:r>
                <a:endParaRPr lang="en-US" altLang="zh-CN" smtClean="0"/>
              </a:p>
              <a:p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等价写法：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r>
                  <a:rPr lang="zh-CN" altLang="en-US" smtClean="0"/>
                  <a:t>如何证明？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gcd</a:t>
            </a:r>
            <a:r>
              <a:rPr lang="zh-CN" altLang="en-US" smtClean="0"/>
              <a:t>递归定理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4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所有公因数的集合。</a:t>
                </a:r>
                <a:endParaRPr lang="en-US" altLang="zh-CN" smtClean="0"/>
              </a:p>
              <a:p>
                <a:r>
                  <a:rPr lang="zh-CN" altLang="en-US" smtClean="0"/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中的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最大值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现在我们尝试证明：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r>
                  <a:rPr lang="zh-CN" altLang="en-US" smtClean="0"/>
                  <a:t>要证这个，只需证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来证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.</a:t>
                </a:r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这是显然。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的公因数当然是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的公因数；</a:t>
                </a:r>
                <a:endParaRPr lang="en-US" altLang="zh-CN" smtClean="0"/>
              </a:p>
              <a:p>
                <a:r>
                  <a:rPr lang="zh-CN" altLang="en-US" smtClean="0"/>
                  <a:t>反过来，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的公因数也肯定是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的公因数。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证明过程非常简单。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mtClean="0"/>
                  <a:t>能把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除尽，也就是没有余数，则我们称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mtClean="0"/>
                  <a:t>整除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smtClean="0"/>
                  <a:t>亦称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mtClean="0"/>
                  <a:t>整除。记为：</a:t>
                </a:r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smtClean="0"/>
                  <a:t>中间那根竖杠就是整除符号。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整除性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现在我们手上有一个引理了：</a:t>
                </a:r>
                <a:endParaRPr lang="en-US" altLang="zh-CN" smtClean="0"/>
              </a:p>
              <a:p>
                <a:endParaRPr lang="en-US" altLang="zh-CN"/>
              </a:p>
              <a:p>
                <a:pPr algn="ctr"/>
                <a:r>
                  <a:rPr lang="zh-CN" altLang="en-US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，则有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它能帮上什么忙呢？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利用引理</a:t>
                </a:r>
                <a:endParaRPr lang="en-US" altLang="zh-CN" smtClean="0"/>
              </a:p>
              <a:p>
                <a:pPr algn="ctr"/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/>
                  <a:t>，则有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r>
                  <a:rPr lang="zh-CN" altLang="en-US" smtClean="0"/>
                  <a:t>证明：</a:t>
                </a:r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一个递归完事。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课后习题：</a:t>
            </a:r>
            <a:endParaRPr lang="en-US" altLang="zh-CN" dirty="0" smtClean="0"/>
          </a:p>
          <a:p>
            <a:r>
              <a:rPr lang="zh-CN" altLang="en-US" dirty="0" smtClean="0"/>
              <a:t>请将它改为迭代。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112" y="2286000"/>
            <a:ext cx="6876916" cy="32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0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记</a:t>
            </a:r>
            <a:r>
              <a:rPr lang="en-US" altLang="zh-CN" smtClean="0"/>
              <a:t>F[n]</a:t>
            </a:r>
            <a:r>
              <a:rPr lang="zh-CN" altLang="en-US" smtClean="0"/>
              <a:t>为斐波那契数列的第</a:t>
            </a:r>
            <a:r>
              <a:rPr lang="en-US" altLang="zh-CN" smtClean="0"/>
              <a:t>n</a:t>
            </a:r>
            <a:r>
              <a:rPr lang="zh-CN" altLang="en-US" smtClean="0"/>
              <a:t>项。我们有</a:t>
            </a:r>
            <a:endParaRPr lang="en-US" altLang="zh-CN" smtClean="0"/>
          </a:p>
          <a:p>
            <a:endParaRPr lang="en-US" altLang="zh-CN" smtClean="0"/>
          </a:p>
          <a:p>
            <a:pPr algn="ctr"/>
            <a:r>
              <a:rPr lang="en-US" altLang="zh-CN" smtClean="0"/>
              <a:t>gcd(F[a],F[b])=F[gcd(a,b)]</a:t>
            </a:r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参考证法</a:t>
            </a:r>
            <a:endParaRPr lang="en-US" altLang="zh-CN" smtClean="0"/>
          </a:p>
          <a:p>
            <a:r>
              <a:rPr lang="en-US" altLang="zh-CN">
                <a:hlinkClick r:id="rId2"/>
              </a:rPr>
              <a:t>https://www.douban.com/group/topic/33566582</a:t>
            </a:r>
            <a:r>
              <a:rPr lang="en-US" altLang="zh-CN" smtClean="0">
                <a:hlinkClick r:id="rId2"/>
              </a:rPr>
              <a:t>/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一条性质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zh-CN" altLang="en-US" dirty="0" smtClean="0"/>
                  <a:t>的时候，初学者往往使用下面的代码：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实际上这是不妥当的。因为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可能会爆掉</a:t>
                </a:r>
                <a:r>
                  <a:rPr lang="en-US" altLang="zh-CN" dirty="0" smtClean="0"/>
                  <a:t>int.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正确的写法是：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42577"/>
            <a:ext cx="2781300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5001337"/>
            <a:ext cx="3267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有</a:t>
            </a:r>
            <a:r>
              <a:rPr lang="zh-CN" altLang="en-US" dirty="0" smtClean="0"/>
              <a:t>理数允许分数的存在，模意</a:t>
            </a:r>
            <a:r>
              <a:rPr lang="zh-CN" altLang="en-US" smtClean="0"/>
              <a:t>义</a:t>
            </a:r>
            <a:r>
              <a:rPr lang="zh-CN" altLang="en-US" smtClean="0"/>
              <a:t>下呢？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(5/3)*12</a:t>
            </a:r>
            <a:r>
              <a:rPr lang="zh-CN" altLang="en-US" dirty="0" smtClean="0"/>
              <a:t>，尽管开始出现了分数（这是不被允许的），但是后来乘上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，结果仍然是正整数，因此这个式子</a:t>
            </a:r>
            <a:r>
              <a:rPr lang="zh-CN" altLang="en-US" dirty="0" smtClean="0">
                <a:solidFill>
                  <a:srgbClr val="FF0000"/>
                </a:solidFill>
              </a:rPr>
              <a:t>在模意义下是合法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zh-CN" altLang="en-US" smtClean="0"/>
              <a:t>。</a:t>
            </a:r>
          </a:p>
          <a:p>
            <a:endParaRPr lang="en-US" altLang="zh-CN" smtClean="0"/>
          </a:p>
          <a:p>
            <a:r>
              <a:rPr lang="zh-CN" altLang="en-US" smtClean="0"/>
              <a:t>能否找到一种方法，来完成类似除法的功能？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模意义下的除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2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803251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我们需要一种方法来“记账”。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执行“除以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”的时候，我们试着乘上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另一个数</a:t>
                </a:r>
                <a:r>
                  <a:rPr lang="zh-CN" altLang="en-US" dirty="0" smtClean="0"/>
                  <a:t>（记账）；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等到日后乘上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的时候，我们就能把数变回来，得到正确结果。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在有理数下，这“另一个数”显然是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在模意义下是多少？我们又如何找到这个数？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803251" cy="4023360"/>
              </a:xfrm>
              <a:blipFill rotWithShape="0">
                <a:blip r:embed="rId2"/>
                <a:stretch>
                  <a:fillRect l="-1580" t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5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我们先来看一个例子吧。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假设我们要计算：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÷3×12      (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11)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÷3</m:t>
                    </m:r>
                  </m:oMath>
                </a14:m>
                <a:r>
                  <a:rPr lang="zh-CN" altLang="en-US" dirty="0" smtClean="0"/>
                  <a:t>处理为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⋅4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于是答案是：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5×4×12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         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11)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事实上：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÷3×12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20, 20%11=9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1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我们再看另一个例子。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假设我们要计算：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÷7×56      (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13)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÷7</m:t>
                    </m:r>
                  </m:oMath>
                </a14:m>
                <a:r>
                  <a:rPr lang="zh-CN" altLang="en-US" dirty="0" smtClean="0"/>
                  <a:t>处理为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⋅2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于是答案是：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3×2×56≡11         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13)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事实上：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÷7×56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=24,  24%13=11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94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对于一个模数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和一个除数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，往往能找到一个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特殊的数</a:t>
                </a:r>
                <a:r>
                  <a:rPr lang="zh-CN" altLang="en-US" dirty="0" smtClean="0"/>
                  <a:t>。乘上这个特殊的数，就可以起到除法的效果。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78" y="4352540"/>
            <a:ext cx="4616096" cy="1121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79" y="4204532"/>
            <a:ext cx="4940264" cy="1269406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580688" y="2649196"/>
            <a:ext cx="5016381" cy="19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8397065" y="2657742"/>
            <a:ext cx="524745" cy="182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641035" y="3379172"/>
            <a:ext cx="6486258" cy="818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这个特殊的数</a:t>
            </a:r>
            <a:r>
              <a:rPr lang="zh-CN" altLang="en-US" sz="2400" dirty="0" smtClean="0"/>
              <a:t>，称为“逆元”。</a:t>
            </a:r>
            <a:endParaRPr lang="en-US" altLang="zh-CN" sz="2400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1546789" y="5505814"/>
            <a:ext cx="3734512" cy="1003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意义下的逆元</a:t>
            </a:r>
            <a:endParaRPr lang="zh-CN" altLang="en-US" sz="2400" dirty="0"/>
          </a:p>
        </p:txBody>
      </p:sp>
      <p:sp>
        <p:nvSpPr>
          <p:cNvPr id="15" name="圆角矩形 14"/>
          <p:cNvSpPr/>
          <p:nvPr/>
        </p:nvSpPr>
        <p:spPr>
          <a:xfrm>
            <a:off x="6552540" y="5469116"/>
            <a:ext cx="3734512" cy="1003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7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意义下的逆元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721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- </a:t>
                </a:r>
                <a:r>
                  <a:rPr lang="zh-CN" altLang="en-US" smtClean="0"/>
                  <a:t>自反性</a:t>
                </a:r>
                <a:endParaRPr lang="en-US" altLang="zh-CN" smtClean="0"/>
              </a:p>
              <a:p>
                <a:r>
                  <a:rPr lang="zh-CN" altLang="en-US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endParaRPr lang="en-US" altLang="zh-CN" smtClean="0"/>
              </a:p>
              <a:p>
                <a:r>
                  <a:rPr lang="en-US" altLang="zh-CN" smtClean="0"/>
                  <a:t>- </a:t>
                </a:r>
                <a:r>
                  <a:rPr lang="zh-CN" altLang="en-US" smtClean="0"/>
                  <a:t>传递性</a:t>
                </a:r>
                <a:endParaRPr lang="en-US" altLang="zh-CN" smtClean="0"/>
              </a:p>
              <a:p>
                <a:r>
                  <a:rPr lang="zh-CN" altLang="en-US" smtClean="0"/>
                  <a:t>若有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整除的性质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这个特殊的数应该满足什么性质？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类比有理数内的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/>
                  <a:t>，你有什么猜想？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12" y="2988703"/>
            <a:ext cx="7676704" cy="19422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逆元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需要满足：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  1           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为什么？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90" y="3865429"/>
            <a:ext cx="4616096" cy="1121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791" y="3717421"/>
            <a:ext cx="4940264" cy="126940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23701" y="5018703"/>
            <a:ext cx="3734512" cy="1003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意义下的逆元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6629452" y="4982005"/>
            <a:ext cx="3734512" cy="1003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7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意义下的逆元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722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模质数意义下的逆元该如何求呢？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提示：费马小定理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若模数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是质数，则有：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         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为任意正整数。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18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我们有：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   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又据费马小定理：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  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故有：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inv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两边同时除以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有：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这就是模质数意义下的逆元求法。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2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为什么说“往往”？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课后习题：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什么时候找不到逆元？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3449"/>
          <a:stretch/>
        </p:blipFill>
        <p:spPr>
          <a:xfrm>
            <a:off x="4580546" y="2414330"/>
            <a:ext cx="6853727" cy="34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的约数，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mtClean="0"/>
                  <a:t>的倍数。称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的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因子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从而得到重要推论：</a:t>
                </a:r>
                <a:endParaRPr lang="en-US" altLang="zh-CN" smtClean="0"/>
              </a:p>
              <a:p>
                <a:r>
                  <a:rPr lang="zh-CN" altLang="en-US" smtClean="0"/>
                  <a:t>任何数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至少有两个因子：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自身。</a:t>
                </a:r>
                <a:endParaRPr lang="en-US" altLang="zh-CN" smtClean="0"/>
              </a:p>
              <a:p>
                <a:r>
                  <a:rPr lang="zh-CN" altLang="en-US" smtClean="0"/>
                  <a:t>我们将它们称为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的非平凡因子。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约数和倍数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mtClean="0"/>
                  <a:t>的整数中，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/>
                  <a:t>的倍数有多少个？</a:t>
                </a:r>
                <a:endParaRPr lang="en-US" altLang="zh-CN" smtClean="0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如何计算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mtClean="0"/>
                  <a:t>中每个数的约数个数？</a:t>
                </a:r>
                <a:endParaRPr lang="en-US" altLang="zh-CN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的约数个数记</a:t>
                </a:r>
                <a:r>
                  <a:rPr lang="zh-CN" altLang="en-US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.</a:t>
                </a:r>
                <a:r>
                  <a:rPr lang="zh-CN" altLang="en-US" smtClean="0"/>
                  <a:t>要求给出一个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的算法。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quiz #2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729</TotalTime>
  <Words>2530</Words>
  <Application>Microsoft Office PowerPoint</Application>
  <PresentationFormat>宽屏</PresentationFormat>
  <Paragraphs>400</Paragraphs>
  <Slides>65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4" baseType="lpstr">
      <vt:lpstr>Tw Cen MT</vt:lpstr>
      <vt:lpstr>仿宋</vt:lpstr>
      <vt:lpstr>宋体</vt:lpstr>
      <vt:lpstr>Arial</vt:lpstr>
      <vt:lpstr>Calibri</vt:lpstr>
      <vt:lpstr>Cambria Math</vt:lpstr>
      <vt:lpstr>Consolas</vt:lpstr>
      <vt:lpstr>Wingdings 3</vt:lpstr>
      <vt:lpstr>积分</vt:lpstr>
      <vt:lpstr>简单数论</vt:lpstr>
      <vt:lpstr>whoami</vt:lpstr>
      <vt:lpstr>new method</vt:lpstr>
      <vt:lpstr>整除那套理论</vt:lpstr>
      <vt:lpstr>整除性</vt:lpstr>
      <vt:lpstr>整除的性质</vt:lpstr>
      <vt:lpstr>约数和倍数</vt:lpstr>
      <vt:lpstr>quiz #1</vt:lpstr>
      <vt:lpstr>quiz #2</vt:lpstr>
      <vt:lpstr>质数</vt:lpstr>
      <vt:lpstr>判断质数</vt:lpstr>
      <vt:lpstr>QUIZ #3</vt:lpstr>
      <vt:lpstr>质数的性质</vt:lpstr>
      <vt:lpstr>如何求质数</vt:lpstr>
      <vt:lpstr>如何求质数</vt:lpstr>
      <vt:lpstr>筛法</vt:lpstr>
      <vt:lpstr>quiz #4</vt:lpstr>
      <vt:lpstr>筛法</vt:lpstr>
      <vt:lpstr>复杂度分析</vt:lpstr>
      <vt:lpstr>quiz #5</vt:lpstr>
      <vt:lpstr>homework #1</vt:lpstr>
      <vt:lpstr>质因数分解</vt:lpstr>
      <vt:lpstr>质因数分解</vt:lpstr>
      <vt:lpstr>quiz #6</vt:lpstr>
      <vt:lpstr>quiz #7</vt:lpstr>
      <vt:lpstr>例题：齿轮(改编)</vt:lpstr>
      <vt:lpstr>例题：齿轮(改编)</vt:lpstr>
      <vt:lpstr>例题：齿轮(改编)</vt:lpstr>
      <vt:lpstr>例题：齿轮(改编)</vt:lpstr>
      <vt:lpstr>取模那套理论</vt:lpstr>
      <vt:lpstr>模</vt:lpstr>
      <vt:lpstr>模</vt:lpstr>
      <vt:lpstr>模</vt:lpstr>
      <vt:lpstr>模</vt:lpstr>
      <vt:lpstr>模的性质</vt:lpstr>
      <vt:lpstr>quiz #8</vt:lpstr>
      <vt:lpstr>随时取模</vt:lpstr>
      <vt:lpstr>随时取模</vt:lpstr>
      <vt:lpstr>QUIZ #9</vt:lpstr>
      <vt:lpstr>homework #2</vt:lpstr>
      <vt:lpstr>quiz #10</vt:lpstr>
      <vt:lpstr>gcd与lcm</vt:lpstr>
      <vt:lpstr>quiz #11</vt:lpstr>
      <vt:lpstr>quiz #12</vt:lpstr>
      <vt:lpstr>Gcd与lcm</vt:lpstr>
      <vt:lpstr>如何求gcd</vt:lpstr>
      <vt:lpstr>gcd递归定理</vt:lpstr>
      <vt:lpstr>证明</vt:lpstr>
      <vt:lpstr>证明</vt:lpstr>
      <vt:lpstr>证明</vt:lpstr>
      <vt:lpstr>quiz #13</vt:lpstr>
      <vt:lpstr>代码实现</vt:lpstr>
      <vt:lpstr>一条性质</vt:lpstr>
      <vt:lpstr>注意事项</vt:lpstr>
      <vt:lpstr>模意义下的除法</vt:lpstr>
      <vt:lpstr>除法</vt:lpstr>
      <vt:lpstr>除法</vt:lpstr>
      <vt:lpstr>除法</vt:lpstr>
      <vt:lpstr>逆元</vt:lpstr>
      <vt:lpstr>逆元</vt:lpstr>
      <vt:lpstr>逆元</vt:lpstr>
      <vt:lpstr>逆元</vt:lpstr>
      <vt:lpstr>逆元</vt:lpstr>
      <vt:lpstr>逆元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472</cp:revision>
  <dcterms:created xsi:type="dcterms:W3CDTF">2016-12-04T04:07:19Z</dcterms:created>
  <dcterms:modified xsi:type="dcterms:W3CDTF">2019-04-25T07:48:37Z</dcterms:modified>
</cp:coreProperties>
</file>