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316" r:id="rId3"/>
    <p:sldId id="333" r:id="rId4"/>
    <p:sldId id="317" r:id="rId5"/>
    <p:sldId id="318" r:id="rId6"/>
    <p:sldId id="334" r:id="rId7"/>
    <p:sldId id="319" r:id="rId8"/>
    <p:sldId id="335" r:id="rId9"/>
    <p:sldId id="320" r:id="rId10"/>
    <p:sldId id="336" r:id="rId11"/>
    <p:sldId id="321" r:id="rId12"/>
    <p:sldId id="322" r:id="rId13"/>
    <p:sldId id="323" r:id="rId14"/>
    <p:sldId id="337" r:id="rId15"/>
    <p:sldId id="324" r:id="rId16"/>
    <p:sldId id="338" r:id="rId17"/>
    <p:sldId id="288" r:id="rId18"/>
    <p:sldId id="301" r:id="rId19"/>
    <p:sldId id="302" r:id="rId20"/>
    <p:sldId id="303" r:id="rId21"/>
    <p:sldId id="305" r:id="rId22"/>
    <p:sldId id="306" r:id="rId23"/>
    <p:sldId id="307" r:id="rId24"/>
    <p:sldId id="257" r:id="rId25"/>
    <p:sldId id="258" r:id="rId26"/>
    <p:sldId id="259" r:id="rId27"/>
    <p:sldId id="260" r:id="rId28"/>
    <p:sldId id="261" r:id="rId29"/>
    <p:sldId id="262" r:id="rId30"/>
    <p:sldId id="263" r:id="rId31"/>
    <p:sldId id="264" r:id="rId32"/>
    <p:sldId id="265" r:id="rId33"/>
    <p:sldId id="266" r:id="rId34"/>
    <p:sldId id="271" r:id="rId35"/>
    <p:sldId id="272" r:id="rId36"/>
    <p:sldId id="273" r:id="rId37"/>
    <p:sldId id="274" r:id="rId38"/>
    <p:sldId id="275" r:id="rId39"/>
    <p:sldId id="278" r:id="rId40"/>
    <p:sldId id="279" r:id="rId41"/>
    <p:sldId id="280" r:id="rId42"/>
    <p:sldId id="281" r:id="rId43"/>
    <p:sldId id="282" r:id="rId44"/>
    <p:sldId id="284" r:id="rId45"/>
    <p:sldId id="293" r:id="rId46"/>
    <p:sldId id="294" r:id="rId47"/>
    <p:sldId id="295" r:id="rId48"/>
    <p:sldId id="296" r:id="rId49"/>
    <p:sldId id="297" r:id="rId50"/>
    <p:sldId id="298" r:id="rId51"/>
    <p:sldId id="299" r:id="rId52"/>
    <p:sldId id="285" r:id="rId53"/>
    <p:sldId id="300" r:id="rId54"/>
    <p:sldId id="286" r:id="rId55"/>
    <p:sldId id="308" r:id="rId56"/>
    <p:sldId id="309" r:id="rId57"/>
    <p:sldId id="310" r:id="rId58"/>
    <p:sldId id="311" r:id="rId59"/>
    <p:sldId id="287" r:id="rId60"/>
    <p:sldId id="312" r:id="rId61"/>
    <p:sldId id="313" r:id="rId62"/>
    <p:sldId id="289" r:id="rId63"/>
    <p:sldId id="314" r:id="rId64"/>
    <p:sldId id="331" r:id="rId65"/>
    <p:sldId id="330" r:id="rId66"/>
    <p:sldId id="325" r:id="rId67"/>
    <p:sldId id="326" r:id="rId68"/>
    <p:sldId id="329" r:id="rId69"/>
    <p:sldId id="332" r:id="rId70"/>
    <p:sldId id="290" r:id="rId71"/>
    <p:sldId id="291" r:id="rId72"/>
    <p:sldId id="315" r:id="rId7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16"/>
          <p:cNvGrpSpPr/>
          <p:nvPr/>
        </p:nvGrpSpPr>
        <p:grpSpPr>
          <a:xfrm>
            <a:off x="0" y="3268345"/>
            <a:ext cx="9144000" cy="146304"/>
            <a:chOff x="0" y="3268345"/>
            <a:chExt cx="9144000" cy="146304"/>
          </a:xfrm>
        </p:grpSpPr>
        <p:sp>
          <p:nvSpPr>
            <p:cNvPr id="13" name="Rectangle 12"/>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ctrTitle"/>
          </p:nvPr>
        </p:nvSpPr>
        <p:spPr>
          <a:xfrm>
            <a:off x="609600" y="1752600"/>
            <a:ext cx="7924800" cy="1470025"/>
          </a:xfrm>
          <a:prstGeom prst="rect">
            <a:avLst/>
          </a:prstGeom>
        </p:spPr>
        <p:txBody>
          <a:bodyPr anchor="b"/>
          <a:lstStyle>
            <a:lvl1pPr algn="ctr">
              <a:defRPr/>
            </a:lvl1pPr>
          </a:lstStyle>
          <a:p>
            <a:r>
              <a:rPr lang="zh-CN" altLang="en-US" smtClean="0"/>
              <a:t>单击此处编辑母版标题样式</a:t>
            </a:r>
            <a:endParaRPr lang="en-US"/>
          </a:p>
        </p:txBody>
      </p:sp>
      <p:sp>
        <p:nvSpPr>
          <p:cNvPr id="3" name="Subtitle 2"/>
          <p:cNvSpPr>
            <a:spLocks noGrp="1"/>
          </p:cNvSpPr>
          <p:nvPr>
            <p:ph type="subTitle" idx="1"/>
          </p:nvPr>
        </p:nvSpPr>
        <p:spPr>
          <a:xfrm>
            <a:off x="1371600" y="3505200"/>
            <a:ext cx="6400800" cy="1752600"/>
          </a:xfrm>
        </p:spPr>
        <p:txBody>
          <a:bodyPr>
            <a:normAutofit/>
          </a:bodyPr>
          <a:lstStyle>
            <a:lvl1pPr marL="0" indent="0" algn="ct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4" name="Date Placeholder 3"/>
          <p:cNvSpPr>
            <a:spLocks noGrp="1"/>
          </p:cNvSpPr>
          <p:nvPr>
            <p:ph type="dt" sz="half" idx="10"/>
          </p:nvPr>
        </p:nvSpPr>
        <p:spPr/>
        <p:txBody>
          <a:bodyPr/>
          <a:lstStyle/>
          <a:p>
            <a:fld id="{5ED89495-1AE4-4D39-8492-FD2CD73BA6F8}" type="datetimeFigureOut">
              <a:rPr lang="zh-CN" altLang="en-US" smtClean="0"/>
              <a:t>2012/2/6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3F03D6E-AC73-443C-AB9C-E8550F32FDF8}"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ED89495-1AE4-4D39-8492-FD2CD73BA6F8}" type="datetimeFigureOut">
              <a:rPr lang="zh-CN" altLang="en-US" smtClean="0"/>
              <a:t>2012/2/6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3F03D6E-AC73-443C-AB9C-E8550F32FDF8}" type="slidenum">
              <a:rPr lang="zh-CN" altLang="en-US" smtClean="0"/>
              <a:t>‹#›</a:t>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grpSp>
        <p:nvGrpSpPr>
          <p:cNvPr id="2" name="Group 7"/>
          <p:cNvGrpSpPr/>
          <p:nvPr/>
        </p:nvGrpSpPr>
        <p:grpSpPr>
          <a:xfrm flipH="1">
            <a:off x="0" y="1371600"/>
            <a:ext cx="9144000" cy="73152"/>
            <a:chOff x="0" y="3268345"/>
            <a:chExt cx="9144000" cy="146304"/>
          </a:xfrm>
        </p:grpSpPr>
        <p:sp>
          <p:nvSpPr>
            <p:cNvPr id="9" name="Rectangle 8"/>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8"/>
            <a:ext cx="1828800" cy="5851525"/>
          </a:xfrm>
          <a:prstGeom prst="rect">
            <a:avLst/>
          </a:prstGeo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274638"/>
            <a:ext cx="6172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a:xfrm>
            <a:off x="6839712" y="6356350"/>
            <a:ext cx="1868424" cy="365125"/>
          </a:xfrm>
        </p:spPr>
        <p:txBody>
          <a:bodyPr/>
          <a:lstStyle/>
          <a:p>
            <a:fld id="{5ED89495-1AE4-4D39-8492-FD2CD73BA6F8}" type="datetimeFigureOut">
              <a:rPr lang="zh-CN" altLang="en-US" smtClean="0"/>
              <a:t>2012/2/6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3F03D6E-AC73-443C-AB9C-E8550F32FDF8}" type="slidenum">
              <a:rPr lang="zh-CN" altLang="en-US" smtClean="0"/>
              <a:t>‹#›</a:t>
            </a:fld>
            <a:endParaRPr lang="zh-CN" altLang="en-US"/>
          </a:p>
        </p:txBody>
      </p:sp>
      <p:grpSp>
        <p:nvGrpSpPr>
          <p:cNvPr id="7" name="Group 6"/>
          <p:cNvGrpSpPr/>
          <p:nvPr/>
        </p:nvGrpSpPr>
        <p:grpSpPr>
          <a:xfrm rot="5400000" flipH="1">
            <a:off x="3332988" y="3384804"/>
            <a:ext cx="6867144" cy="73152"/>
            <a:chOff x="0" y="3268345"/>
            <a:chExt cx="9144000" cy="146304"/>
          </a:xfrm>
        </p:grpSpPr>
        <p:sp>
          <p:nvSpPr>
            <p:cNvPr id="8" name="Rectangle 7"/>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9616"/>
            <a:ext cx="8229600" cy="462654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ED89495-1AE4-4D39-8492-FD2CD73BA6F8}" type="datetimeFigureOut">
              <a:rPr lang="zh-CN" altLang="en-US" smtClean="0"/>
              <a:t>2012/2/6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3F03D6E-AC73-443C-AB9C-E8550F32FDF8}" type="slidenum">
              <a:rPr lang="zh-CN" altLang="en-US" smtClean="0"/>
              <a:t>‹#›</a:t>
            </a:fld>
            <a:endParaRPr lang="zh-CN" altLang="en-US"/>
          </a:p>
        </p:txBody>
      </p:sp>
      <p:grpSp>
        <p:nvGrpSpPr>
          <p:cNvPr id="2" name="Group 13"/>
          <p:cNvGrpSpPr/>
          <p:nvPr/>
        </p:nvGrpSpPr>
        <p:grpSpPr>
          <a:xfrm>
            <a:off x="0" y="1371600"/>
            <a:ext cx="9144000" cy="73152"/>
            <a:chOff x="0" y="3268345"/>
            <a:chExt cx="9144000" cy="146304"/>
          </a:xfrm>
        </p:grpSpPr>
        <p:sp>
          <p:nvSpPr>
            <p:cNvPr id="15" name="Rectangle 14"/>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itle 18"/>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67512" y="4406900"/>
            <a:ext cx="7827201" cy="1362075"/>
          </a:xfrm>
          <a:prstGeom prst="rect">
            <a:avLst/>
          </a:prstGeo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667512" y="2667000"/>
            <a:ext cx="7827201"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ED89495-1AE4-4D39-8492-FD2CD73BA6F8}" type="datetimeFigureOut">
              <a:rPr lang="zh-CN" altLang="en-US" smtClean="0"/>
              <a:t>2012/2/6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3F03D6E-AC73-443C-AB9C-E8550F32FDF8}" type="slidenum">
              <a:rPr lang="zh-CN" altLang="en-US" smtClean="0"/>
              <a:t>‹#›</a:t>
            </a:fld>
            <a:endParaRPr lang="zh-CN" altLang="en-US"/>
          </a:p>
        </p:txBody>
      </p:sp>
      <p:grpSp>
        <p:nvGrpSpPr>
          <p:cNvPr id="7" name="Group 12"/>
          <p:cNvGrpSpPr/>
          <p:nvPr/>
        </p:nvGrpSpPr>
        <p:grpSpPr>
          <a:xfrm flipH="1">
            <a:off x="0" y="4228465"/>
            <a:ext cx="9144000" cy="146304"/>
            <a:chOff x="0" y="3268345"/>
            <a:chExt cx="9144000" cy="146304"/>
          </a:xfrm>
        </p:grpSpPr>
        <p:sp>
          <p:nvSpPr>
            <p:cNvPr id="14" name="Rectangle 13"/>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4"/>
          <p:cNvSpPr>
            <a:spLocks noGrp="1"/>
          </p:cNvSpPr>
          <p:nvPr>
            <p:ph type="dt" sz="half" idx="10"/>
          </p:nvPr>
        </p:nvSpPr>
        <p:spPr/>
        <p:txBody>
          <a:bodyPr/>
          <a:lstStyle/>
          <a:p>
            <a:fld id="{5ED89495-1AE4-4D39-8492-FD2CD73BA6F8}" type="datetimeFigureOut">
              <a:rPr lang="zh-CN" altLang="en-US" smtClean="0"/>
              <a:t>2012/2/6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3F03D6E-AC73-443C-AB9C-E8550F32FDF8}" type="slidenum">
              <a:rPr lang="zh-CN" altLang="en-US" smtClean="0"/>
              <a:t>‹#›</a:t>
            </a:fld>
            <a:endParaRPr lang="zh-CN" altLang="en-US"/>
          </a:p>
        </p:txBody>
      </p:sp>
      <p:sp>
        <p:nvSpPr>
          <p:cNvPr id="14" name="Title 13"/>
          <p:cNvSpPr>
            <a:spLocks noGrp="1"/>
          </p:cNvSpPr>
          <p:nvPr>
            <p:ph type="title"/>
          </p:nvPr>
        </p:nvSpPr>
        <p:spPr/>
        <p:txBody>
          <a:bodyPr/>
          <a:lstStyle/>
          <a:p>
            <a:r>
              <a:rPr lang="zh-CN" altLang="en-US" smtClean="0"/>
              <a:t>单击此处编辑母版标题样式</a:t>
            </a:r>
            <a:endParaRPr lang="en-US"/>
          </a:p>
        </p:txBody>
      </p:sp>
      <p:grpSp>
        <p:nvGrpSpPr>
          <p:cNvPr id="2" name="Group 14"/>
          <p:cNvGrpSpPr/>
          <p:nvPr/>
        </p:nvGrpSpPr>
        <p:grpSpPr>
          <a:xfrm>
            <a:off x="0" y="1371600"/>
            <a:ext cx="9144000" cy="73152"/>
            <a:chOff x="0" y="3268345"/>
            <a:chExt cx="9144000" cy="146304"/>
          </a:xfrm>
        </p:grpSpPr>
        <p:sp>
          <p:nvSpPr>
            <p:cNvPr id="16" name="Rectangle 15"/>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4645025" y="16002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p:txBody>
          <a:bodyPr/>
          <a:lstStyle/>
          <a:p>
            <a:fld id="{5ED89495-1AE4-4D39-8492-FD2CD73BA6F8}" type="datetimeFigureOut">
              <a:rPr lang="zh-CN" altLang="en-US" smtClean="0"/>
              <a:t>2012/2/6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3F03D6E-AC73-443C-AB9C-E8550F32FDF8}" type="slidenum">
              <a:rPr lang="zh-CN" altLang="en-US" smtClean="0"/>
              <a:t>‹#›</a:t>
            </a:fld>
            <a:endParaRPr lang="zh-CN" altLang="en-US"/>
          </a:p>
        </p:txBody>
      </p:sp>
      <p:sp>
        <p:nvSpPr>
          <p:cNvPr id="16" name="Title 15"/>
          <p:cNvSpPr>
            <a:spLocks noGrp="1"/>
          </p:cNvSpPr>
          <p:nvPr>
            <p:ph type="title"/>
          </p:nvPr>
        </p:nvSpPr>
        <p:spPr/>
        <p:txBody>
          <a:bodyPr/>
          <a:lstStyle/>
          <a:p>
            <a:r>
              <a:rPr lang="zh-CN" altLang="en-US" smtClean="0"/>
              <a:t>单击此处编辑母版标题样式</a:t>
            </a:r>
            <a:endParaRPr lang="en-US"/>
          </a:p>
        </p:txBody>
      </p:sp>
      <p:grpSp>
        <p:nvGrpSpPr>
          <p:cNvPr id="2" name="Group 16"/>
          <p:cNvGrpSpPr/>
          <p:nvPr/>
        </p:nvGrpSpPr>
        <p:grpSpPr>
          <a:xfrm>
            <a:off x="0" y="1371600"/>
            <a:ext cx="9144000" cy="73152"/>
            <a:chOff x="0" y="3268345"/>
            <a:chExt cx="9144000" cy="146304"/>
          </a:xfrm>
        </p:grpSpPr>
        <p:sp>
          <p:nvSpPr>
            <p:cNvPr id="18" name="Rectangle 17"/>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ED89495-1AE4-4D39-8492-FD2CD73BA6F8}" type="datetimeFigureOut">
              <a:rPr lang="zh-CN" altLang="en-US" smtClean="0"/>
              <a:t>2012/2/6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3F03D6E-AC73-443C-AB9C-E8550F32FDF8}" type="slidenum">
              <a:rPr lang="zh-CN" altLang="en-US" smtClean="0"/>
              <a:t>‹#›</a:t>
            </a:fld>
            <a:endParaRPr lang="zh-CN" altLang="en-US"/>
          </a:p>
        </p:txBody>
      </p:sp>
      <p:sp>
        <p:nvSpPr>
          <p:cNvPr id="12" name="Title 11"/>
          <p:cNvSpPr>
            <a:spLocks noGrp="1"/>
          </p:cNvSpPr>
          <p:nvPr>
            <p:ph type="title"/>
          </p:nvPr>
        </p:nvSpPr>
        <p:spPr/>
        <p:txBody>
          <a:bodyPr/>
          <a:lstStyle/>
          <a:p>
            <a:r>
              <a:rPr lang="zh-CN" altLang="en-US" smtClean="0"/>
              <a:t>单击此处编辑母版标题样式</a:t>
            </a:r>
            <a:endParaRPr lang="en-US"/>
          </a:p>
        </p:txBody>
      </p:sp>
      <p:grpSp>
        <p:nvGrpSpPr>
          <p:cNvPr id="2" name="Group 12"/>
          <p:cNvGrpSpPr/>
          <p:nvPr/>
        </p:nvGrpSpPr>
        <p:grpSpPr>
          <a:xfrm flipH="1">
            <a:off x="0" y="1371600"/>
            <a:ext cx="9144000" cy="73152"/>
            <a:chOff x="0" y="3268345"/>
            <a:chExt cx="9144000" cy="146304"/>
          </a:xfrm>
        </p:grpSpPr>
        <p:sp>
          <p:nvSpPr>
            <p:cNvPr id="14" name="Rectangle 13"/>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D89495-1AE4-4D39-8492-FD2CD73BA6F8}" type="datetimeFigureOut">
              <a:rPr lang="zh-CN" altLang="en-US" smtClean="0"/>
              <a:t>2012/2/6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3F03D6E-AC73-443C-AB9C-E8550F32FDF8}" type="slidenum">
              <a:rPr lang="zh-CN" altLang="en-US" smtClean="0"/>
              <a:t>‹#›</a:t>
            </a:fld>
            <a:endParaRPr lang="zh-CN" altLang="en-US"/>
          </a:p>
        </p:txBody>
      </p:sp>
      <p:grpSp>
        <p:nvGrpSpPr>
          <p:cNvPr id="5" name="Group 10"/>
          <p:cNvGrpSpPr/>
          <p:nvPr/>
        </p:nvGrpSpPr>
        <p:grpSpPr>
          <a:xfrm>
            <a:off x="-9144" y="-18288"/>
            <a:ext cx="9144000" cy="146304"/>
            <a:chOff x="0" y="3268345"/>
            <a:chExt cx="9144000" cy="146304"/>
          </a:xfrm>
        </p:grpSpPr>
        <p:sp>
          <p:nvSpPr>
            <p:cNvPr id="12" name="Rectangle 11"/>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5495544"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6592824"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7690104"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793750"/>
          </a:xfrm>
          <a:prstGeom prst="rect">
            <a:avLst/>
          </a:prstGeom>
        </p:spPr>
        <p:txBody>
          <a:bodyPr anchor="b">
            <a:normAutofit/>
          </a:bodyPr>
          <a:lstStyle>
            <a:lvl1pPr algn="l">
              <a:defRPr sz="2800" b="1"/>
            </a:lvl1pPr>
          </a:lstStyle>
          <a:p>
            <a:r>
              <a:rPr lang="zh-CN" altLang="en-US" smtClean="0"/>
              <a:t>单击此处编辑母版标题样式</a:t>
            </a:r>
            <a:endParaRPr lang="en-US"/>
          </a:p>
        </p:txBody>
      </p:sp>
      <p:sp>
        <p:nvSpPr>
          <p:cNvPr id="3" name="Content Placeholder 2"/>
          <p:cNvSpPr>
            <a:spLocks noGrp="1"/>
          </p:cNvSpPr>
          <p:nvPr>
            <p:ph idx="1"/>
          </p:nvPr>
        </p:nvSpPr>
        <p:spPr>
          <a:xfrm>
            <a:off x="3575050" y="1371600"/>
            <a:ext cx="5111750" cy="47545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457200" y="1371600"/>
            <a:ext cx="3008313" cy="4754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ED89495-1AE4-4D39-8492-FD2CD73BA6F8}" type="datetimeFigureOut">
              <a:rPr lang="zh-CN" altLang="en-US" smtClean="0"/>
              <a:t>2012/2/6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3F03D6E-AC73-443C-AB9C-E8550F32FDF8}" type="slidenum">
              <a:rPr lang="zh-CN" altLang="en-US" smtClean="0"/>
              <a:t>‹#›</a:t>
            </a:fld>
            <a:endParaRPr lang="zh-CN" altLang="en-US"/>
          </a:p>
        </p:txBody>
      </p:sp>
      <p:grpSp>
        <p:nvGrpSpPr>
          <p:cNvPr id="8" name="Group 13"/>
          <p:cNvGrpSpPr/>
          <p:nvPr/>
        </p:nvGrpSpPr>
        <p:grpSpPr>
          <a:xfrm flipH="1">
            <a:off x="0" y="1143000"/>
            <a:ext cx="9144000" cy="73152"/>
            <a:chOff x="0" y="3268345"/>
            <a:chExt cx="9144000" cy="146304"/>
          </a:xfrm>
        </p:grpSpPr>
        <p:sp>
          <p:nvSpPr>
            <p:cNvPr id="15" name="Rectangle 14"/>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图片与标题">
    <p:spTree>
      <p:nvGrpSpPr>
        <p:cNvPr id="1" name=""/>
        <p:cNvGrpSpPr/>
        <p:nvPr/>
      </p:nvGrpSpPr>
      <p:grpSpPr>
        <a:xfrm>
          <a:off x="0" y="0"/>
          <a:ext cx="0" cy="0"/>
          <a:chOff x="0" y="0"/>
          <a:chExt cx="0" cy="0"/>
        </a:xfrm>
      </p:grpSpPr>
      <p:sp>
        <p:nvSpPr>
          <p:cNvPr id="15" name="Picture Placeholder 14"/>
          <p:cNvSpPr>
            <a:spLocks noGrp="1"/>
          </p:cNvSpPr>
          <p:nvPr>
            <p:ph type="pic" sz="quarter" idx="13"/>
          </p:nvPr>
        </p:nvSpPr>
        <p:spPr>
          <a:xfrm>
            <a:off x="1801368" y="685800"/>
            <a:ext cx="5495544" cy="3886200"/>
          </a:xfrm>
          <a:solidFill>
            <a:schemeClr val="accent1"/>
          </a:solidFill>
          <a:effectLst>
            <a:reflection blurRad="6350" stA="52000" endA="300" endPos="35000" dir="5400000" sy="-100000" algn="bl" rotWithShape="0"/>
          </a:effectLst>
          <a:scene3d>
            <a:camera prst="orthographicFront"/>
            <a:lightRig rig="contrasting" dir="t"/>
          </a:scene3d>
          <a:sp3d contourW="12700" prstMaterial="softEdge">
            <a:bevelT prst="cross"/>
            <a:contourClr>
              <a:srgbClr val="FFFFFF"/>
            </a:contourClr>
          </a:sp3d>
        </p:spPr>
        <p:txBody>
          <a:bodyPr/>
          <a:lstStyle/>
          <a:p>
            <a:r>
              <a:rPr lang="zh-CN" altLang="en-US" smtClean="0"/>
              <a:t>单击图标添加图片</a:t>
            </a:r>
            <a:endParaRPr lang="en-US"/>
          </a:p>
        </p:txBody>
      </p:sp>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ED89495-1AE4-4D39-8492-FD2CD73BA6F8}" type="datetimeFigureOut">
              <a:rPr lang="zh-CN" altLang="en-US" smtClean="0"/>
              <a:t>2012/2/6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3F03D6E-AC73-443C-AB9C-E8550F32FDF8}" type="slidenum">
              <a:rPr lang="zh-CN" altLang="en-US" smtClean="0"/>
              <a:t>‹#›</a:t>
            </a:fld>
            <a:endParaRPr lang="zh-CN" altLang="en-US"/>
          </a:p>
        </p:txBody>
      </p:sp>
      <p:grpSp>
        <p:nvGrpSpPr>
          <p:cNvPr id="3" name="Group 15"/>
          <p:cNvGrpSpPr/>
          <p:nvPr/>
        </p:nvGrpSpPr>
        <p:grpSpPr>
          <a:xfrm>
            <a:off x="-9144" y="-18288"/>
            <a:ext cx="9144000" cy="146304"/>
            <a:chOff x="0" y="3268345"/>
            <a:chExt cx="9144000" cy="146304"/>
          </a:xfrm>
        </p:grpSpPr>
        <p:sp>
          <p:nvSpPr>
            <p:cNvPr id="17" name="Rectangle 16"/>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5495544"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6592824"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7690104"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3000"/>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6826" y="0"/>
            <a:ext cx="9144000" cy="6286520"/>
          </a:xfrm>
          <a:prstGeom prst="rect">
            <a:avLst/>
          </a:prstGeom>
          <a:gradFill flip="none" rotWithShape="1">
            <a:gsLst>
              <a:gs pos="1000">
                <a:schemeClr val="bg2">
                  <a:alpha val="0"/>
                </a:schemeClr>
              </a:gs>
              <a:gs pos="100000">
                <a:schemeClr val="bg1">
                  <a:alpha val="92000"/>
                </a:schemeClr>
              </a:gs>
            </a:gsLst>
            <a:lin ang="16200000" scaled="1"/>
            <a:tileRect/>
          </a:gradFill>
          <a:ln w="28575"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2"/>
          </p:nvPr>
        </p:nvSpPr>
        <p:spPr>
          <a:xfrm>
            <a:off x="6574536" y="6356350"/>
            <a:ext cx="2133600" cy="365125"/>
          </a:xfrm>
          <a:prstGeom prst="rect">
            <a:avLst/>
          </a:prstGeom>
        </p:spPr>
        <p:txBody>
          <a:bodyPr vert="horz" lIns="91440" tIns="45720" rIns="91440" bIns="45720" rtlCol="0" anchor="ctr"/>
          <a:lstStyle>
            <a:lvl1pPr algn="r">
              <a:defRPr sz="1200">
                <a:solidFill>
                  <a:sysClr val="windowText" lastClr="000000"/>
                </a:solidFill>
              </a:defRPr>
            </a:lvl1pPr>
          </a:lstStyle>
          <a:p>
            <a:fld id="{5ED89495-1AE4-4D39-8492-FD2CD73BA6F8}" type="datetimeFigureOut">
              <a:rPr lang="zh-CN" altLang="en-US" smtClean="0"/>
              <a:t>2012/2/6</a:t>
            </a:fld>
            <a:endParaRPr lang="zh-CN"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ysClr val="windowText" lastClr="000000"/>
                </a:solidFill>
              </a:defRPr>
            </a:lvl1pPr>
          </a:lstStyle>
          <a:p>
            <a:endParaRPr lang="zh-CN" altLang="en-US"/>
          </a:p>
        </p:txBody>
      </p:sp>
      <p:sp>
        <p:nvSpPr>
          <p:cNvPr id="6" name="Slide Number Placeholder 5"/>
          <p:cNvSpPr>
            <a:spLocks noGrp="1"/>
          </p:cNvSpPr>
          <p:nvPr>
            <p:ph type="sldNum" sz="quarter" idx="4"/>
          </p:nvPr>
        </p:nvSpPr>
        <p:spPr>
          <a:xfrm>
            <a:off x="460248" y="6356350"/>
            <a:ext cx="2133600" cy="365125"/>
          </a:xfrm>
          <a:prstGeom prst="rect">
            <a:avLst/>
          </a:prstGeom>
        </p:spPr>
        <p:txBody>
          <a:bodyPr vert="horz" lIns="91440" tIns="45720" rIns="91440" bIns="45720" rtlCol="0" anchor="ctr"/>
          <a:lstStyle>
            <a:lvl1pPr algn="l">
              <a:defRPr sz="1200">
                <a:solidFill>
                  <a:sysClr val="windowText" lastClr="000000"/>
                </a:solidFill>
              </a:defRPr>
            </a:lvl1pPr>
          </a:lstStyle>
          <a:p>
            <a:fld id="{F3F03D6E-AC73-443C-AB9C-E8550F32FDF8}" type="slidenum">
              <a:rPr lang="zh-CN" altLang="en-US" smtClean="0"/>
              <a:t>‹#›</a:t>
            </a:fld>
            <a:endParaRPr lang="zh-CN" altLang="en-US"/>
          </a:p>
        </p:txBody>
      </p:sp>
      <p:sp>
        <p:nvSpPr>
          <p:cNvPr id="8" name="Title Placeholder 7"/>
          <p:cNvSpPr>
            <a:spLocks noGrp="1"/>
          </p:cNvSpPr>
          <p:nvPr>
            <p:ph type="title"/>
          </p:nvPr>
        </p:nvSpPr>
        <p:spPr>
          <a:xfrm>
            <a:off x="457200" y="152400"/>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4400" kern="1200">
          <a:ln>
            <a:noFill/>
          </a:ln>
          <a:solidFill>
            <a:srgbClr val="FFFFFF"/>
          </a:solidFill>
          <a:effectLst>
            <a:glow rad="101600">
              <a:schemeClr val="tx2"/>
            </a:glo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spcBef>
          <a:spcPct val="20000"/>
        </a:spcBef>
        <a:buClr>
          <a:schemeClr val="tx2"/>
        </a:buClr>
        <a:buSzPct val="70000"/>
        <a:buFont typeface="Wingdings 2"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chemeClr val="accent4"/>
        </a:buClr>
        <a:buSzPct val="60000"/>
        <a:buFont typeface="Wingdings 2"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accent5"/>
        </a:buClr>
        <a:buSzPct val="57000"/>
        <a:buFont typeface="Wingdings 2"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accent6"/>
        </a:buClr>
        <a:buSzPct val="55000"/>
        <a:buFont typeface="Wingdings 2"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SzPct val="50000"/>
        <a:buFont typeface="Wingdings 2"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SWERC-sols.pdf"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340768"/>
            <a:ext cx="7772400" cy="1440160"/>
          </a:xfrm>
        </p:spPr>
        <p:txBody>
          <a:bodyPr>
            <a:normAutofit/>
          </a:bodyPr>
          <a:lstStyle/>
          <a:p>
            <a:r>
              <a:rPr lang="zh-CN" altLang="en-US" sz="4000" dirty="0" smtClean="0">
                <a:solidFill>
                  <a:srgbClr val="C00000"/>
                </a:solidFill>
                <a:effectLst/>
                <a:latin typeface="+mj-ea"/>
              </a:rPr>
              <a:t>概率与随机化算法</a:t>
            </a:r>
            <a:endParaRPr lang="zh-CN" altLang="en-US" sz="4000" dirty="0">
              <a:solidFill>
                <a:srgbClr val="C00000"/>
              </a:solidFill>
              <a:effectLst/>
              <a:latin typeface="+mj-ea"/>
            </a:endParaRPr>
          </a:p>
        </p:txBody>
      </p:sp>
      <p:sp>
        <p:nvSpPr>
          <p:cNvPr id="3" name="副标题 2"/>
          <p:cNvSpPr>
            <a:spLocks noGrp="1"/>
          </p:cNvSpPr>
          <p:nvPr>
            <p:ph type="subTitle" idx="1"/>
          </p:nvPr>
        </p:nvSpPr>
        <p:spPr>
          <a:xfrm>
            <a:off x="1521733" y="3068960"/>
            <a:ext cx="6100534" cy="3096344"/>
          </a:xfrm>
        </p:spPr>
        <p:txBody>
          <a:bodyPr>
            <a:normAutofit/>
          </a:bodyPr>
          <a:lstStyle/>
          <a:p>
            <a:r>
              <a:rPr lang="zh-CN" altLang="en-US" sz="3200" b="1" dirty="0" smtClean="0">
                <a:solidFill>
                  <a:srgbClr val="002060"/>
                </a:solidFill>
                <a:latin typeface="仿宋" pitchFamily="49" charset="-122"/>
                <a:ea typeface="仿宋" pitchFamily="49" charset="-122"/>
              </a:rPr>
              <a:t>洛桑联邦理工大学  钟</a:t>
            </a:r>
            <a:r>
              <a:rPr lang="zh-CN" altLang="en-US" sz="3200" b="1" dirty="0" smtClean="0">
                <a:solidFill>
                  <a:srgbClr val="002060"/>
                </a:solidFill>
                <a:latin typeface="仿宋" pitchFamily="49" charset="-122"/>
                <a:ea typeface="仿宋" pitchFamily="49" charset="-122"/>
              </a:rPr>
              <a:t>诚</a:t>
            </a:r>
            <a:endParaRPr lang="en-US" altLang="zh-CN" sz="3200" b="1" dirty="0" smtClean="0">
              <a:solidFill>
                <a:srgbClr val="002060"/>
              </a:solidFill>
              <a:latin typeface="仿宋" pitchFamily="49" charset="-122"/>
              <a:ea typeface="仿宋" pitchFamily="49" charset="-122"/>
            </a:endParaRPr>
          </a:p>
          <a:p>
            <a:r>
              <a:rPr lang="en-US" altLang="zh-CN" sz="3200" dirty="0" smtClean="0">
                <a:solidFill>
                  <a:srgbClr val="002060"/>
                </a:solidFill>
                <a:latin typeface="Garamond" pitchFamily="18" charset="0"/>
                <a:ea typeface="仿宋" pitchFamily="49" charset="-122"/>
              </a:rPr>
              <a:t>yzh7@yahoo.com.cn</a:t>
            </a:r>
            <a:endParaRPr lang="en-US" altLang="zh-CN" sz="2400" dirty="0" smtClean="0">
              <a:solidFill>
                <a:srgbClr val="002060"/>
              </a:solidFill>
              <a:latin typeface="Garamond" pitchFamily="18" charset="0"/>
            </a:endParaRPr>
          </a:p>
          <a:p>
            <a:endParaRPr lang="en-US" altLang="zh-CN" sz="2400" dirty="0" smtClean="0">
              <a:solidFill>
                <a:srgbClr val="002060"/>
              </a:solidFill>
              <a:latin typeface="Garamond" pitchFamily="18" charset="0"/>
            </a:endParaRPr>
          </a:p>
          <a:p>
            <a:r>
              <a:rPr lang="en-US" altLang="zh-CN" sz="2400" dirty="0" smtClean="0">
                <a:solidFill>
                  <a:srgbClr val="002060"/>
                </a:solidFill>
                <a:latin typeface="Garamond" pitchFamily="18" charset="0"/>
              </a:rPr>
              <a:t>2012 </a:t>
            </a:r>
            <a:r>
              <a:rPr lang="zh-CN" altLang="en-US" sz="2400" dirty="0" smtClean="0">
                <a:solidFill>
                  <a:srgbClr val="002060"/>
                </a:solidFill>
                <a:latin typeface="Garamond" pitchFamily="18" charset="0"/>
              </a:rPr>
              <a:t>年 </a:t>
            </a:r>
            <a:r>
              <a:rPr lang="en-US" altLang="zh-CN" sz="2400" dirty="0" smtClean="0">
                <a:solidFill>
                  <a:srgbClr val="002060"/>
                </a:solidFill>
                <a:latin typeface="Garamond" pitchFamily="18" charset="0"/>
              </a:rPr>
              <a:t>2 </a:t>
            </a:r>
            <a:r>
              <a:rPr lang="zh-CN" altLang="en-US" sz="2400" dirty="0" smtClean="0">
                <a:solidFill>
                  <a:srgbClr val="002060"/>
                </a:solidFill>
                <a:latin typeface="Garamond" pitchFamily="18" charset="0"/>
              </a:rPr>
              <a:t>月 </a:t>
            </a:r>
            <a:r>
              <a:rPr lang="en-US" altLang="zh-CN" sz="2400" dirty="0" smtClean="0">
                <a:solidFill>
                  <a:srgbClr val="002060"/>
                </a:solidFill>
                <a:latin typeface="Garamond" pitchFamily="18" charset="0"/>
              </a:rPr>
              <a:t>6 </a:t>
            </a:r>
            <a:r>
              <a:rPr lang="zh-CN" altLang="en-US" sz="2400" dirty="0" smtClean="0">
                <a:solidFill>
                  <a:srgbClr val="002060"/>
                </a:solidFill>
                <a:latin typeface="Garamond" pitchFamily="18" charset="0"/>
              </a:rPr>
              <a:t>日（</a:t>
            </a:r>
            <a:r>
              <a:rPr lang="zh-CN" altLang="en-US" sz="2400" dirty="0">
                <a:solidFill>
                  <a:srgbClr val="002060"/>
                </a:solidFill>
                <a:latin typeface="Garamond" pitchFamily="18" charset="0"/>
              </a:rPr>
              <a:t>正月十五</a:t>
            </a:r>
            <a:r>
              <a:rPr lang="zh-CN" altLang="en-US" sz="2400" dirty="0" smtClean="0">
                <a:solidFill>
                  <a:srgbClr val="002060"/>
                </a:solidFill>
                <a:latin typeface="Garamond" pitchFamily="18" charset="0"/>
              </a:rPr>
              <a:t>）</a:t>
            </a:r>
            <a:endParaRPr lang="en-US" altLang="zh-CN" sz="2400" dirty="0" smtClean="0">
              <a:solidFill>
                <a:srgbClr val="002060"/>
              </a:solidFill>
              <a:latin typeface="Garamond" pitchFamily="18" charset="0"/>
            </a:endParaRPr>
          </a:p>
          <a:p>
            <a:r>
              <a:rPr lang="zh-CN" altLang="en-US" sz="2400" dirty="0" smtClean="0">
                <a:solidFill>
                  <a:srgbClr val="002060"/>
                </a:solidFill>
                <a:latin typeface="Garamond" pitchFamily="18" charset="0"/>
              </a:rPr>
              <a:t>于全国青少年信息学奥林匹克冬令营</a:t>
            </a:r>
            <a:endParaRPr lang="zh-CN" altLang="en-US" sz="2400" dirty="0">
              <a:solidFill>
                <a:srgbClr val="002060"/>
              </a:solidFill>
              <a:latin typeface="Garamond" pitchFamily="18" charset="0"/>
            </a:endParaRPr>
          </a:p>
        </p:txBody>
      </p:sp>
    </p:spTree>
    <p:extLst>
      <p:ext uri="{BB962C8B-B14F-4D97-AF65-F5344CB8AC3E}">
        <p14:creationId xmlns:p14="http://schemas.microsoft.com/office/powerpoint/2010/main" val="3321244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latin typeface="Garamond" pitchFamily="18" charset="0"/>
              </a:rPr>
              <a:t>由于强者</a:t>
            </a:r>
            <a:r>
              <a:rPr lang="zh-CN" altLang="en-US" dirty="0">
                <a:latin typeface="Garamond" pitchFamily="18" charset="0"/>
              </a:rPr>
              <a:t>总是能战胜</a:t>
            </a:r>
            <a:r>
              <a:rPr lang="zh-CN" altLang="en-US" dirty="0" smtClean="0">
                <a:latin typeface="Garamond" pitchFamily="18" charset="0"/>
              </a:rPr>
              <a:t>弱者，水平第一名的一定是淘汰赛的冠军。</a:t>
            </a:r>
            <a:endParaRPr lang="en-US" altLang="zh-CN" dirty="0" smtClean="0">
              <a:latin typeface="Garamond" pitchFamily="18" charset="0"/>
            </a:endParaRPr>
          </a:p>
          <a:p>
            <a:r>
              <a:rPr lang="zh-CN" altLang="en-US" dirty="0" smtClean="0">
                <a:latin typeface="Garamond" pitchFamily="18" charset="0"/>
              </a:rPr>
              <a:t>而平第二名为淘汰赛的亚军，当且仅当其不在水平第一名的同一个半区，概率为</a:t>
            </a:r>
            <a:r>
              <a:rPr lang="en-US" altLang="zh-CN" dirty="0" smtClean="0">
                <a:latin typeface="Garamond" pitchFamily="18" charset="0"/>
              </a:rPr>
              <a:t>8/15</a:t>
            </a:r>
            <a:r>
              <a:rPr lang="zh-CN" altLang="en-US" dirty="0" smtClean="0">
                <a:latin typeface="Garamond" pitchFamily="18" charset="0"/>
              </a:rPr>
              <a:t>。</a:t>
            </a:r>
            <a:endParaRPr lang="en-US" altLang="zh-CN" dirty="0" smtClean="0">
              <a:latin typeface="Garamond" pitchFamily="18" charset="0"/>
            </a:endParaRPr>
          </a:p>
          <a:p>
            <a:r>
              <a:rPr lang="zh-CN" altLang="en-US" dirty="0" smtClean="0">
                <a:latin typeface="Garamond" pitchFamily="18" charset="0"/>
              </a:rPr>
              <a:t>水平第三名为淘汰赛的季军，当且仅当其不在水平前两名的同一个</a:t>
            </a:r>
            <a:r>
              <a:rPr lang="en-US" altLang="zh-CN" dirty="0" smtClean="0">
                <a:latin typeface="Garamond" pitchFamily="18" charset="0"/>
              </a:rPr>
              <a:t>1/4</a:t>
            </a:r>
            <a:r>
              <a:rPr lang="zh-CN" altLang="en-US" dirty="0" smtClean="0">
                <a:latin typeface="Garamond" pitchFamily="18" charset="0"/>
              </a:rPr>
              <a:t>区，概率为</a:t>
            </a:r>
            <a:r>
              <a:rPr lang="en-US" altLang="zh-CN" dirty="0" smtClean="0">
                <a:latin typeface="Garamond" pitchFamily="18" charset="0"/>
              </a:rPr>
              <a:t>8/14</a:t>
            </a:r>
            <a:r>
              <a:rPr lang="zh-CN" altLang="en-US" dirty="0" smtClean="0">
                <a:latin typeface="Garamond" pitchFamily="18" charset="0"/>
              </a:rPr>
              <a:t>。</a:t>
            </a:r>
            <a:endParaRPr lang="en-US" altLang="zh-CN" dirty="0" smtClean="0">
              <a:latin typeface="Garamond" pitchFamily="18" charset="0"/>
            </a:endParaRPr>
          </a:p>
          <a:p>
            <a:r>
              <a:rPr lang="zh-CN" altLang="en-US" dirty="0" smtClean="0">
                <a:latin typeface="Garamond" pitchFamily="18" charset="0"/>
              </a:rPr>
              <a:t>因此，总的概率为</a:t>
            </a:r>
            <a:r>
              <a:rPr lang="en-US" altLang="zh-CN" dirty="0" smtClean="0">
                <a:latin typeface="Garamond" pitchFamily="18" charset="0"/>
              </a:rPr>
              <a:t>8/15 * 8/14 = 32/105</a:t>
            </a:r>
            <a:r>
              <a:rPr lang="zh-CN" altLang="en-US" dirty="0" smtClean="0">
                <a:latin typeface="Garamond" pitchFamily="18" charset="0"/>
              </a:rPr>
              <a:t>。</a:t>
            </a:r>
            <a:endParaRPr lang="en-US" altLang="zh-CN" dirty="0" smtClean="0">
              <a:latin typeface="Garamond" pitchFamily="18" charset="0"/>
            </a:endParaRPr>
          </a:p>
          <a:p>
            <a:endParaRPr lang="zh-CN" altLang="en-US" dirty="0">
              <a:latin typeface="Garamond" pitchFamily="18" charset="0"/>
            </a:endParaRPr>
          </a:p>
        </p:txBody>
      </p:sp>
      <p:sp>
        <p:nvSpPr>
          <p:cNvPr id="3" name="标题 2"/>
          <p:cNvSpPr>
            <a:spLocks noGrp="1"/>
          </p:cNvSpPr>
          <p:nvPr>
            <p:ph type="title"/>
          </p:nvPr>
        </p:nvSpPr>
        <p:spPr/>
        <p:txBody>
          <a:bodyPr/>
          <a:lstStyle/>
          <a:p>
            <a:r>
              <a:rPr lang="zh-CN" altLang="en-US" dirty="0"/>
              <a:t>淘汰赛</a:t>
            </a:r>
          </a:p>
        </p:txBody>
      </p:sp>
    </p:spTree>
    <p:extLst>
      <p:ext uri="{BB962C8B-B14F-4D97-AF65-F5344CB8AC3E}">
        <p14:creationId xmlns:p14="http://schemas.microsoft.com/office/powerpoint/2010/main" val="17426497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zh-CN" altLang="zh-CN" dirty="0">
                    <a:latin typeface="Garamond" pitchFamily="18" charset="0"/>
                  </a:rPr>
                  <a:t>期望值是随机变量的值乘以其概率的总和：记</a:t>
                </a:r>
                <a:r>
                  <a:rPr lang="zh-CN" altLang="zh-CN" dirty="0" smtClean="0">
                    <a:latin typeface="Garamond" pitchFamily="18" charset="0"/>
                  </a:rPr>
                  <a:t>随机变量</a:t>
                </a:r>
                <a:r>
                  <a:rPr lang="en-US" altLang="zh-CN" dirty="0" smtClean="0">
                    <a:latin typeface="Garamond" pitchFamily="18" charset="0"/>
                  </a:rPr>
                  <a:t> </a:t>
                </a:r>
                <a:r>
                  <a:rPr lang="en-US" altLang="zh-CN" i="1" dirty="0" smtClean="0">
                    <a:latin typeface="Garamond" pitchFamily="18" charset="0"/>
                  </a:rPr>
                  <a:t>X </a:t>
                </a:r>
                <a:r>
                  <a:rPr lang="zh-CN" altLang="zh-CN" dirty="0" smtClean="0">
                    <a:latin typeface="Garamond" pitchFamily="18" charset="0"/>
                  </a:rPr>
                  <a:t>可能</a:t>
                </a:r>
                <a:r>
                  <a:rPr lang="zh-CN" altLang="zh-CN" dirty="0">
                    <a:latin typeface="Garamond" pitchFamily="18" charset="0"/>
                  </a:rPr>
                  <a:t>的取值为</a:t>
                </a:r>
                <a:r>
                  <a:rPr lang="en-US" altLang="zh-CN" i="1" dirty="0">
                    <a:latin typeface="Garamond" pitchFamily="18" charset="0"/>
                  </a:rPr>
                  <a:t>x</a:t>
                </a:r>
                <a:r>
                  <a:rPr lang="en-US" altLang="zh-CN" baseline="-25000" dirty="0">
                    <a:latin typeface="Garamond" pitchFamily="18" charset="0"/>
                  </a:rPr>
                  <a:t>1</a:t>
                </a:r>
                <a:r>
                  <a:rPr lang="en-US" altLang="zh-CN" dirty="0">
                    <a:latin typeface="Garamond" pitchFamily="18" charset="0"/>
                  </a:rPr>
                  <a:t>, </a:t>
                </a:r>
                <a:r>
                  <a:rPr lang="en-US" altLang="zh-CN" i="1" dirty="0">
                    <a:latin typeface="Garamond" pitchFamily="18" charset="0"/>
                  </a:rPr>
                  <a:t>x</a:t>
                </a:r>
                <a:r>
                  <a:rPr lang="en-US" altLang="zh-CN" baseline="-25000" dirty="0">
                    <a:latin typeface="Garamond" pitchFamily="18" charset="0"/>
                  </a:rPr>
                  <a:t>2</a:t>
                </a:r>
                <a:r>
                  <a:rPr lang="en-US" altLang="zh-CN" dirty="0">
                    <a:latin typeface="Garamond" pitchFamily="18" charset="0"/>
                  </a:rPr>
                  <a:t>, …, </a:t>
                </a:r>
                <a:r>
                  <a:rPr lang="en-US" altLang="zh-CN" i="1" dirty="0" err="1">
                    <a:latin typeface="Garamond" pitchFamily="18" charset="0"/>
                  </a:rPr>
                  <a:t>x</a:t>
                </a:r>
                <a:r>
                  <a:rPr lang="en-US" altLang="zh-CN" i="1" baseline="-25000" dirty="0" err="1">
                    <a:latin typeface="Garamond" pitchFamily="18" charset="0"/>
                  </a:rPr>
                  <a:t>n</a:t>
                </a:r>
                <a:r>
                  <a:rPr lang="zh-CN" altLang="zh-CN" dirty="0">
                    <a:latin typeface="Garamond" pitchFamily="18" charset="0"/>
                  </a:rPr>
                  <a:t>，它们取到的概率分别为</a:t>
                </a:r>
                <a:r>
                  <a:rPr lang="en-US" altLang="zh-CN" i="1" dirty="0">
                    <a:latin typeface="Garamond" pitchFamily="18" charset="0"/>
                  </a:rPr>
                  <a:t>p</a:t>
                </a:r>
                <a:r>
                  <a:rPr lang="en-US" altLang="zh-CN" baseline="-25000" dirty="0">
                    <a:latin typeface="Garamond" pitchFamily="18" charset="0"/>
                  </a:rPr>
                  <a:t>1</a:t>
                </a:r>
                <a:r>
                  <a:rPr lang="en-US" altLang="zh-CN" dirty="0">
                    <a:latin typeface="Garamond" pitchFamily="18" charset="0"/>
                  </a:rPr>
                  <a:t>, </a:t>
                </a:r>
                <a:r>
                  <a:rPr lang="en-US" altLang="zh-CN" i="1" dirty="0">
                    <a:latin typeface="Garamond" pitchFamily="18" charset="0"/>
                  </a:rPr>
                  <a:t>p</a:t>
                </a:r>
                <a:r>
                  <a:rPr lang="en-US" altLang="zh-CN" baseline="-25000" dirty="0">
                    <a:latin typeface="Garamond" pitchFamily="18" charset="0"/>
                  </a:rPr>
                  <a:t>2</a:t>
                </a:r>
                <a:r>
                  <a:rPr lang="en-US" altLang="zh-CN" dirty="0">
                    <a:latin typeface="Garamond" pitchFamily="18" charset="0"/>
                  </a:rPr>
                  <a:t>, …, </a:t>
                </a:r>
                <a:r>
                  <a:rPr lang="en-US" altLang="zh-CN" i="1" dirty="0" err="1">
                    <a:latin typeface="Garamond" pitchFamily="18" charset="0"/>
                  </a:rPr>
                  <a:t>p</a:t>
                </a:r>
                <a:r>
                  <a:rPr lang="en-US" altLang="zh-CN" i="1" baseline="-25000" dirty="0" err="1">
                    <a:latin typeface="Garamond" pitchFamily="18" charset="0"/>
                  </a:rPr>
                  <a:t>n</a:t>
                </a:r>
                <a:r>
                  <a:rPr lang="zh-CN" altLang="zh-CN" dirty="0">
                    <a:latin typeface="Garamond" pitchFamily="18" charset="0"/>
                  </a:rPr>
                  <a:t>，那么随机变量</a:t>
                </a:r>
                <a:r>
                  <a:rPr lang="en-US" altLang="zh-CN" i="1" dirty="0">
                    <a:latin typeface="Garamond" pitchFamily="18" charset="0"/>
                  </a:rPr>
                  <a:t>X</a:t>
                </a:r>
                <a:r>
                  <a:rPr lang="zh-CN" altLang="zh-CN" dirty="0">
                    <a:latin typeface="Garamond" pitchFamily="18" charset="0"/>
                  </a:rPr>
                  <a:t>的期望值就是</a:t>
                </a: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a:rPr>
                        <m:t>𝐸</m:t>
                      </m:r>
                      <m:r>
                        <a:rPr lang="en-US" altLang="zh-CN" i="1">
                          <a:latin typeface="Cambria Math"/>
                        </a:rPr>
                        <m:t>(</m:t>
                      </m:r>
                      <m:r>
                        <a:rPr lang="en-US" altLang="zh-CN" i="1">
                          <a:latin typeface="Cambria Math"/>
                        </a:rPr>
                        <m:t>𝑋</m:t>
                      </m:r>
                      <m:r>
                        <a:rPr lang="en-US" altLang="zh-CN" i="1">
                          <a:latin typeface="Cambria Math"/>
                        </a:rPr>
                        <m:t>)=</m:t>
                      </m:r>
                      <m:nary>
                        <m:naryPr>
                          <m:chr m:val="∑"/>
                          <m:limLoc m:val="undOvr"/>
                          <m:ctrlPr>
                            <a:rPr lang="zh-CN" altLang="zh-CN" i="1">
                              <a:latin typeface="Cambria Math"/>
                            </a:rPr>
                          </m:ctrlPr>
                        </m:naryPr>
                        <m:sub>
                          <m:r>
                            <a:rPr lang="en-US" altLang="zh-CN" i="1">
                              <a:latin typeface="Cambria Math"/>
                            </a:rPr>
                            <m:t>𝑖</m:t>
                          </m:r>
                          <m:r>
                            <a:rPr lang="en-US" altLang="zh-CN" i="1">
                              <a:latin typeface="Cambria Math"/>
                            </a:rPr>
                            <m:t>=1</m:t>
                          </m:r>
                        </m:sub>
                        <m:sup>
                          <m:r>
                            <a:rPr lang="en-US" altLang="zh-CN" i="1">
                              <a:latin typeface="Cambria Math"/>
                            </a:rPr>
                            <m:t>𝑛</m:t>
                          </m:r>
                        </m:sup>
                        <m:e>
                          <m:sSub>
                            <m:sSubPr>
                              <m:ctrlPr>
                                <a:rPr lang="zh-CN" altLang="zh-CN" i="1">
                                  <a:latin typeface="Cambria Math"/>
                                </a:rPr>
                              </m:ctrlPr>
                            </m:sSubPr>
                            <m:e>
                              <m:r>
                                <a:rPr lang="en-US" altLang="zh-CN" i="1">
                                  <a:latin typeface="Cambria Math"/>
                                </a:rPr>
                                <m:t>𝑝</m:t>
                              </m:r>
                            </m:e>
                            <m:sub>
                              <m:r>
                                <a:rPr lang="en-US" altLang="zh-CN" i="1">
                                  <a:latin typeface="Cambria Math"/>
                                </a:rPr>
                                <m:t>𝑖</m:t>
                              </m:r>
                            </m:sub>
                          </m:sSub>
                          <m:sSub>
                            <m:sSubPr>
                              <m:ctrlPr>
                                <a:rPr lang="zh-CN" altLang="zh-CN" i="1">
                                  <a:latin typeface="Cambria Math"/>
                                </a:rPr>
                              </m:ctrlPr>
                            </m:sSubPr>
                            <m:e>
                              <m:r>
                                <a:rPr lang="en-US" altLang="zh-CN" i="1">
                                  <a:latin typeface="Cambria Math"/>
                                </a:rPr>
                                <m:t>𝑥</m:t>
                              </m:r>
                            </m:e>
                            <m:sub>
                              <m:r>
                                <a:rPr lang="en-US" altLang="zh-CN" i="1">
                                  <a:latin typeface="Cambria Math"/>
                                </a:rPr>
                                <m:t>𝑖</m:t>
                              </m:r>
                            </m:sub>
                          </m:sSub>
                        </m:e>
                      </m:nary>
                    </m:oMath>
                  </m:oMathPara>
                </a14:m>
                <a:endParaRPr lang="zh-CN" altLang="zh-CN" dirty="0">
                  <a:latin typeface="Garamond" pitchFamily="18" charset="0"/>
                </a:endParaRPr>
              </a:p>
              <a:p>
                <a:endParaRPr lang="zh-CN" altLang="en-US" dirty="0">
                  <a:latin typeface="Garamond" pitchFamily="18" charset="0"/>
                </a:endParaRPr>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l="-741" t="-1713" r="-2074"/>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数学期望值</a:t>
            </a:r>
          </a:p>
        </p:txBody>
      </p:sp>
    </p:spTree>
    <p:extLst>
      <p:ext uri="{BB962C8B-B14F-4D97-AF65-F5344CB8AC3E}">
        <p14:creationId xmlns:p14="http://schemas.microsoft.com/office/powerpoint/2010/main" val="33845776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zh-CN" altLang="zh-CN" dirty="0">
                    <a:latin typeface="Garamond" pitchFamily="18" charset="0"/>
                  </a:rPr>
                  <a:t>例如，掷一枚写有</a:t>
                </a:r>
                <a:r>
                  <a:rPr lang="en-US" altLang="zh-CN" dirty="0">
                    <a:latin typeface="Garamond" pitchFamily="18" charset="0"/>
                  </a:rPr>
                  <a:t>1</a:t>
                </a:r>
                <a:r>
                  <a:rPr lang="zh-CN" altLang="zh-CN" dirty="0">
                    <a:latin typeface="Garamond" pitchFamily="18" charset="0"/>
                  </a:rPr>
                  <a:t>、</a:t>
                </a:r>
                <a:r>
                  <a:rPr lang="en-US" altLang="zh-CN" dirty="0">
                    <a:latin typeface="Garamond" pitchFamily="18" charset="0"/>
                  </a:rPr>
                  <a:t>2</a:t>
                </a:r>
                <a:r>
                  <a:rPr lang="zh-CN" altLang="zh-CN" dirty="0">
                    <a:latin typeface="Garamond" pitchFamily="18" charset="0"/>
                  </a:rPr>
                  <a:t>、</a:t>
                </a:r>
                <a:r>
                  <a:rPr lang="en-US" altLang="zh-CN" dirty="0">
                    <a:latin typeface="Garamond" pitchFamily="18" charset="0"/>
                  </a:rPr>
                  <a:t>3</a:t>
                </a:r>
                <a:r>
                  <a:rPr lang="zh-CN" altLang="zh-CN" dirty="0">
                    <a:latin typeface="Garamond" pitchFamily="18" charset="0"/>
                  </a:rPr>
                  <a:t>、</a:t>
                </a:r>
                <a:r>
                  <a:rPr lang="en-US" altLang="zh-CN" dirty="0">
                    <a:latin typeface="Garamond" pitchFamily="18" charset="0"/>
                  </a:rPr>
                  <a:t>4</a:t>
                </a:r>
                <a:r>
                  <a:rPr lang="zh-CN" altLang="zh-CN" dirty="0">
                    <a:latin typeface="Garamond" pitchFamily="18" charset="0"/>
                  </a:rPr>
                  <a:t>、</a:t>
                </a:r>
                <a:r>
                  <a:rPr lang="en-US" altLang="zh-CN" dirty="0">
                    <a:latin typeface="Garamond" pitchFamily="18" charset="0"/>
                  </a:rPr>
                  <a:t>5</a:t>
                </a:r>
                <a:r>
                  <a:rPr lang="zh-CN" altLang="zh-CN" dirty="0">
                    <a:latin typeface="Garamond" pitchFamily="18" charset="0"/>
                  </a:rPr>
                  <a:t>、</a:t>
                </a:r>
                <a:r>
                  <a:rPr lang="en-US" altLang="zh-CN" dirty="0">
                    <a:latin typeface="Garamond" pitchFamily="18" charset="0"/>
                  </a:rPr>
                  <a:t>6</a:t>
                </a:r>
                <a:r>
                  <a:rPr lang="zh-CN" altLang="zh-CN" dirty="0">
                    <a:latin typeface="Garamond" pitchFamily="18" charset="0"/>
                  </a:rPr>
                  <a:t>这</a:t>
                </a:r>
                <a:r>
                  <a:rPr lang="en-US" altLang="zh-CN" dirty="0">
                    <a:latin typeface="Garamond" pitchFamily="18" charset="0"/>
                  </a:rPr>
                  <a:t>6</a:t>
                </a:r>
                <a:r>
                  <a:rPr lang="zh-CN" altLang="zh-CN" dirty="0">
                    <a:latin typeface="Garamond" pitchFamily="18" charset="0"/>
                  </a:rPr>
                  <a:t>个数的均匀骰子，掷到的数的期望值是</a:t>
                </a:r>
                <a:r>
                  <a:rPr lang="en-US" altLang="zh-CN" dirty="0">
                    <a:latin typeface="Garamond" pitchFamily="18" charset="0"/>
                  </a:rPr>
                  <a:t>3.5</a:t>
                </a:r>
                <a:r>
                  <a:rPr lang="zh-CN" altLang="zh-CN" dirty="0">
                    <a:latin typeface="Garamond" pitchFamily="18" charset="0"/>
                  </a:rPr>
                  <a:t>：</a:t>
                </a: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a:rPr>
                        <m:t>𝐸</m:t>
                      </m:r>
                      <m:r>
                        <a:rPr lang="en-US" altLang="zh-CN">
                          <a:latin typeface="Cambria Math"/>
                        </a:rPr>
                        <m:t>=</m:t>
                      </m:r>
                      <m:f>
                        <m:fPr>
                          <m:ctrlPr>
                            <a:rPr lang="zh-CN" altLang="zh-CN" i="1">
                              <a:latin typeface="Cambria Math"/>
                            </a:rPr>
                          </m:ctrlPr>
                        </m:fPr>
                        <m:num>
                          <m:r>
                            <a:rPr lang="en-US" altLang="zh-CN" i="1">
                              <a:latin typeface="Cambria Math"/>
                            </a:rPr>
                            <m:t>1</m:t>
                          </m:r>
                        </m:num>
                        <m:den>
                          <m:r>
                            <a:rPr lang="en-US" altLang="zh-CN" i="1">
                              <a:latin typeface="Cambria Math"/>
                            </a:rPr>
                            <m:t>6</m:t>
                          </m:r>
                        </m:den>
                      </m:f>
                      <m:r>
                        <a:rPr lang="en-US" altLang="zh-CN" i="1">
                          <a:latin typeface="Cambria Math"/>
                        </a:rPr>
                        <m:t>×1+</m:t>
                      </m:r>
                      <m:f>
                        <m:fPr>
                          <m:ctrlPr>
                            <a:rPr lang="zh-CN" altLang="zh-CN" i="1">
                              <a:latin typeface="Cambria Math"/>
                            </a:rPr>
                          </m:ctrlPr>
                        </m:fPr>
                        <m:num>
                          <m:r>
                            <a:rPr lang="en-US" altLang="zh-CN" i="1">
                              <a:latin typeface="Cambria Math"/>
                            </a:rPr>
                            <m:t>1</m:t>
                          </m:r>
                        </m:num>
                        <m:den>
                          <m:r>
                            <a:rPr lang="en-US" altLang="zh-CN" i="1">
                              <a:latin typeface="Cambria Math"/>
                            </a:rPr>
                            <m:t>6</m:t>
                          </m:r>
                        </m:den>
                      </m:f>
                      <m:r>
                        <a:rPr lang="en-US" altLang="zh-CN" i="1">
                          <a:latin typeface="Cambria Math"/>
                        </a:rPr>
                        <m:t>×2+</m:t>
                      </m:r>
                      <m:f>
                        <m:fPr>
                          <m:ctrlPr>
                            <a:rPr lang="zh-CN" altLang="zh-CN" i="1">
                              <a:latin typeface="Cambria Math"/>
                            </a:rPr>
                          </m:ctrlPr>
                        </m:fPr>
                        <m:num>
                          <m:r>
                            <a:rPr lang="en-US" altLang="zh-CN" i="1">
                              <a:latin typeface="Cambria Math"/>
                            </a:rPr>
                            <m:t>1</m:t>
                          </m:r>
                        </m:num>
                        <m:den>
                          <m:r>
                            <a:rPr lang="en-US" altLang="zh-CN" i="1">
                              <a:latin typeface="Cambria Math"/>
                            </a:rPr>
                            <m:t>6</m:t>
                          </m:r>
                        </m:den>
                      </m:f>
                      <m:r>
                        <a:rPr lang="en-US" altLang="zh-CN" i="1">
                          <a:latin typeface="Cambria Math"/>
                        </a:rPr>
                        <m:t>×3+</m:t>
                      </m:r>
                      <m:f>
                        <m:fPr>
                          <m:ctrlPr>
                            <a:rPr lang="zh-CN" altLang="zh-CN" i="1">
                              <a:latin typeface="Cambria Math"/>
                            </a:rPr>
                          </m:ctrlPr>
                        </m:fPr>
                        <m:num>
                          <m:r>
                            <a:rPr lang="en-US" altLang="zh-CN" i="1">
                              <a:latin typeface="Cambria Math"/>
                            </a:rPr>
                            <m:t>1</m:t>
                          </m:r>
                        </m:num>
                        <m:den>
                          <m:r>
                            <a:rPr lang="en-US" altLang="zh-CN" i="1">
                              <a:latin typeface="Cambria Math"/>
                            </a:rPr>
                            <m:t>6</m:t>
                          </m:r>
                        </m:den>
                      </m:f>
                      <m:r>
                        <a:rPr lang="en-US" altLang="zh-CN" i="1">
                          <a:latin typeface="Cambria Math"/>
                        </a:rPr>
                        <m:t>×4+</m:t>
                      </m:r>
                      <m:f>
                        <m:fPr>
                          <m:ctrlPr>
                            <a:rPr lang="zh-CN" altLang="zh-CN" i="1">
                              <a:latin typeface="Cambria Math"/>
                            </a:rPr>
                          </m:ctrlPr>
                        </m:fPr>
                        <m:num>
                          <m:r>
                            <a:rPr lang="en-US" altLang="zh-CN" i="1">
                              <a:latin typeface="Cambria Math"/>
                            </a:rPr>
                            <m:t>1</m:t>
                          </m:r>
                        </m:num>
                        <m:den>
                          <m:r>
                            <a:rPr lang="en-US" altLang="zh-CN" i="1">
                              <a:latin typeface="Cambria Math"/>
                            </a:rPr>
                            <m:t>6</m:t>
                          </m:r>
                        </m:den>
                      </m:f>
                      <m:r>
                        <a:rPr lang="en-US" altLang="zh-CN" i="1">
                          <a:latin typeface="Cambria Math"/>
                        </a:rPr>
                        <m:t>×5+</m:t>
                      </m:r>
                      <m:f>
                        <m:fPr>
                          <m:ctrlPr>
                            <a:rPr lang="zh-CN" altLang="zh-CN" i="1">
                              <a:latin typeface="Cambria Math"/>
                            </a:rPr>
                          </m:ctrlPr>
                        </m:fPr>
                        <m:num>
                          <m:r>
                            <a:rPr lang="en-US" altLang="zh-CN" i="1">
                              <a:latin typeface="Cambria Math"/>
                            </a:rPr>
                            <m:t>1</m:t>
                          </m:r>
                        </m:num>
                        <m:den>
                          <m:r>
                            <a:rPr lang="en-US" altLang="zh-CN" i="1">
                              <a:latin typeface="Cambria Math"/>
                            </a:rPr>
                            <m:t>6</m:t>
                          </m:r>
                        </m:den>
                      </m:f>
                      <m:r>
                        <a:rPr lang="en-US" altLang="zh-CN" i="1">
                          <a:latin typeface="Cambria Math"/>
                        </a:rPr>
                        <m:t>×6=3.5</m:t>
                      </m:r>
                    </m:oMath>
                  </m:oMathPara>
                </a14:m>
                <a:endParaRPr lang="zh-CN" altLang="zh-CN" dirty="0">
                  <a:latin typeface="Garamond" pitchFamily="18" charset="0"/>
                </a:endParaRPr>
              </a:p>
              <a:p>
                <a:r>
                  <a:rPr lang="zh-CN" altLang="zh-CN" dirty="0">
                    <a:latin typeface="Garamond" pitchFamily="18" charset="0"/>
                  </a:rPr>
                  <a:t>尽管</a:t>
                </a:r>
                <a:r>
                  <a:rPr lang="en-US" altLang="zh-CN" dirty="0">
                    <a:latin typeface="Garamond" pitchFamily="18" charset="0"/>
                  </a:rPr>
                  <a:t>3.5</a:t>
                </a:r>
                <a:r>
                  <a:rPr lang="zh-CN" altLang="zh-CN" dirty="0">
                    <a:latin typeface="Garamond" pitchFamily="18" charset="0"/>
                  </a:rPr>
                  <a:t>不是骰子上的某个数。</a:t>
                </a:r>
              </a:p>
              <a:p>
                <a:endParaRPr lang="zh-CN" altLang="en-US" dirty="0">
                  <a:latin typeface="Garamond" pitchFamily="18" charset="0"/>
                </a:endParaRPr>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l="-741" t="-2503"/>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smtClean="0"/>
              <a:t>掷骰子</a:t>
            </a:r>
            <a:endParaRPr lang="zh-CN" altLang="en-US" dirty="0"/>
          </a:p>
        </p:txBody>
      </p:sp>
    </p:spTree>
    <p:extLst>
      <p:ext uri="{BB962C8B-B14F-4D97-AF65-F5344CB8AC3E}">
        <p14:creationId xmlns:p14="http://schemas.microsoft.com/office/powerpoint/2010/main" val="10919530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smtClean="0">
                <a:latin typeface="Garamond" pitchFamily="18" charset="0"/>
              </a:rPr>
              <a:t>某</a:t>
            </a:r>
            <a:r>
              <a:rPr lang="zh-CN" altLang="zh-CN" dirty="0">
                <a:latin typeface="Garamond" pitchFamily="18" charset="0"/>
              </a:rPr>
              <a:t>城市有</a:t>
            </a:r>
            <a:r>
              <a:rPr lang="en-US" altLang="zh-CN" dirty="0">
                <a:latin typeface="Garamond" pitchFamily="18" charset="0"/>
              </a:rPr>
              <a:t> 10 </a:t>
            </a:r>
            <a:r>
              <a:rPr lang="zh-CN" altLang="zh-CN" dirty="0">
                <a:latin typeface="Garamond" pitchFamily="18" charset="0"/>
              </a:rPr>
              <a:t>万个家庭，没有孩子的家庭有 </a:t>
            </a:r>
            <a:r>
              <a:rPr lang="en-US" altLang="zh-CN" dirty="0">
                <a:latin typeface="Garamond" pitchFamily="18" charset="0"/>
              </a:rPr>
              <a:t>1000 </a:t>
            </a:r>
            <a:r>
              <a:rPr lang="zh-CN" altLang="zh-CN" dirty="0">
                <a:latin typeface="Garamond" pitchFamily="18" charset="0"/>
              </a:rPr>
              <a:t>个，有一个孩子的家庭有</a:t>
            </a:r>
            <a:r>
              <a:rPr lang="en-US" altLang="zh-CN" dirty="0">
                <a:latin typeface="Garamond" pitchFamily="18" charset="0"/>
              </a:rPr>
              <a:t> 9 </a:t>
            </a:r>
            <a:r>
              <a:rPr lang="zh-CN" altLang="zh-CN" dirty="0">
                <a:latin typeface="Garamond" pitchFamily="18" charset="0"/>
              </a:rPr>
              <a:t>万个，有两个孩子的家庭有</a:t>
            </a:r>
            <a:r>
              <a:rPr lang="en-US" altLang="zh-CN" dirty="0">
                <a:latin typeface="Garamond" pitchFamily="18" charset="0"/>
              </a:rPr>
              <a:t> 6000 </a:t>
            </a:r>
            <a:r>
              <a:rPr lang="zh-CN" altLang="zh-CN" dirty="0">
                <a:latin typeface="Garamond" pitchFamily="18" charset="0"/>
              </a:rPr>
              <a:t>个，有</a:t>
            </a:r>
            <a:r>
              <a:rPr lang="en-US" altLang="zh-CN" dirty="0">
                <a:latin typeface="Garamond" pitchFamily="18" charset="0"/>
              </a:rPr>
              <a:t> 3 </a:t>
            </a:r>
            <a:r>
              <a:rPr lang="zh-CN" altLang="zh-CN" dirty="0">
                <a:latin typeface="Garamond" pitchFamily="18" charset="0"/>
              </a:rPr>
              <a:t>个孩子的家庭有</a:t>
            </a:r>
            <a:r>
              <a:rPr lang="en-US" altLang="zh-CN" dirty="0">
                <a:latin typeface="Garamond" pitchFamily="18" charset="0"/>
              </a:rPr>
              <a:t> 3000 </a:t>
            </a:r>
            <a:r>
              <a:rPr lang="zh-CN" altLang="zh-CN" dirty="0">
                <a:latin typeface="Garamond" pitchFamily="18" charset="0"/>
              </a:rPr>
              <a:t>个</a:t>
            </a:r>
            <a:r>
              <a:rPr lang="zh-CN" altLang="zh-CN" dirty="0" smtClean="0">
                <a:latin typeface="Garamond" pitchFamily="18" charset="0"/>
              </a:rPr>
              <a:t>。</a:t>
            </a:r>
            <a:endParaRPr lang="en-US" altLang="zh-CN" dirty="0" smtClean="0">
              <a:latin typeface="Garamond" pitchFamily="18" charset="0"/>
            </a:endParaRPr>
          </a:p>
          <a:p>
            <a:r>
              <a:rPr lang="zh-CN" altLang="zh-CN" dirty="0" smtClean="0">
                <a:latin typeface="Garamond" pitchFamily="18" charset="0"/>
              </a:rPr>
              <a:t>那么</a:t>
            </a:r>
            <a:r>
              <a:rPr lang="zh-CN" altLang="zh-CN" dirty="0">
                <a:latin typeface="Garamond" pitchFamily="18" charset="0"/>
              </a:rPr>
              <a:t>，在此城市中随机取一个家庭，其小孩个数的期望值是多少？ </a:t>
            </a:r>
          </a:p>
          <a:p>
            <a:endParaRPr lang="zh-CN" altLang="en-US" dirty="0">
              <a:latin typeface="Garamond" pitchFamily="18" charset="0"/>
            </a:endParaRPr>
          </a:p>
        </p:txBody>
      </p:sp>
      <p:sp>
        <p:nvSpPr>
          <p:cNvPr id="3" name="标题 2"/>
          <p:cNvSpPr>
            <a:spLocks noGrp="1"/>
          </p:cNvSpPr>
          <p:nvPr>
            <p:ph type="title"/>
          </p:nvPr>
        </p:nvSpPr>
        <p:spPr/>
        <p:txBody>
          <a:bodyPr/>
          <a:lstStyle/>
          <a:p>
            <a:r>
              <a:rPr lang="zh-CN" altLang="en-US" dirty="0" smtClean="0"/>
              <a:t>练习（</a:t>
            </a:r>
            <a:r>
              <a:rPr lang="en-US" altLang="zh-CN" dirty="0" smtClean="0"/>
              <a:t>1</a:t>
            </a:r>
            <a:r>
              <a:rPr lang="zh-CN" altLang="en-US" dirty="0" smtClean="0"/>
              <a:t>）</a:t>
            </a:r>
            <a:endParaRPr lang="zh-CN" altLang="en-US" dirty="0"/>
          </a:p>
        </p:txBody>
      </p:sp>
    </p:spTree>
    <p:extLst>
      <p:ext uri="{BB962C8B-B14F-4D97-AF65-F5344CB8AC3E}">
        <p14:creationId xmlns:p14="http://schemas.microsoft.com/office/powerpoint/2010/main" val="39897718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normAutofit/>
              </a:bodyPr>
              <a:lstStyle/>
              <a:p>
                <a:r>
                  <a:rPr lang="zh-CN" altLang="zh-CN" dirty="0" smtClean="0">
                    <a:latin typeface="Garamond" pitchFamily="18" charset="0"/>
                  </a:rPr>
                  <a:t>某</a:t>
                </a:r>
                <a:r>
                  <a:rPr lang="zh-CN" altLang="zh-CN" dirty="0">
                    <a:latin typeface="Garamond" pitchFamily="18" charset="0"/>
                  </a:rPr>
                  <a:t>城市有</a:t>
                </a:r>
                <a:r>
                  <a:rPr lang="en-US" altLang="zh-CN" dirty="0">
                    <a:latin typeface="Garamond" pitchFamily="18" charset="0"/>
                  </a:rPr>
                  <a:t> 10 </a:t>
                </a:r>
                <a:r>
                  <a:rPr lang="zh-CN" altLang="zh-CN" dirty="0">
                    <a:latin typeface="Garamond" pitchFamily="18" charset="0"/>
                  </a:rPr>
                  <a:t>万个家庭，没有孩子的家庭有 </a:t>
                </a:r>
                <a:r>
                  <a:rPr lang="en-US" altLang="zh-CN" dirty="0">
                    <a:latin typeface="Garamond" pitchFamily="18" charset="0"/>
                  </a:rPr>
                  <a:t>1000 </a:t>
                </a:r>
                <a:r>
                  <a:rPr lang="zh-CN" altLang="zh-CN" dirty="0">
                    <a:latin typeface="Garamond" pitchFamily="18" charset="0"/>
                  </a:rPr>
                  <a:t>个，有一个孩子的家庭有</a:t>
                </a:r>
                <a:r>
                  <a:rPr lang="en-US" altLang="zh-CN" dirty="0">
                    <a:latin typeface="Garamond" pitchFamily="18" charset="0"/>
                  </a:rPr>
                  <a:t> 9 </a:t>
                </a:r>
                <a:r>
                  <a:rPr lang="zh-CN" altLang="zh-CN" dirty="0">
                    <a:latin typeface="Garamond" pitchFamily="18" charset="0"/>
                  </a:rPr>
                  <a:t>万个，有两个孩子的家庭有</a:t>
                </a:r>
                <a:r>
                  <a:rPr lang="en-US" altLang="zh-CN" dirty="0">
                    <a:latin typeface="Garamond" pitchFamily="18" charset="0"/>
                  </a:rPr>
                  <a:t> 6000 </a:t>
                </a:r>
                <a:r>
                  <a:rPr lang="zh-CN" altLang="zh-CN" dirty="0">
                    <a:latin typeface="Garamond" pitchFamily="18" charset="0"/>
                  </a:rPr>
                  <a:t>个，有</a:t>
                </a:r>
                <a:r>
                  <a:rPr lang="en-US" altLang="zh-CN" dirty="0">
                    <a:latin typeface="Garamond" pitchFamily="18" charset="0"/>
                  </a:rPr>
                  <a:t> 3 </a:t>
                </a:r>
                <a:r>
                  <a:rPr lang="zh-CN" altLang="zh-CN" dirty="0">
                    <a:latin typeface="Garamond" pitchFamily="18" charset="0"/>
                  </a:rPr>
                  <a:t>个孩子的家庭有</a:t>
                </a:r>
                <a:r>
                  <a:rPr lang="en-US" altLang="zh-CN" dirty="0">
                    <a:latin typeface="Garamond" pitchFamily="18" charset="0"/>
                  </a:rPr>
                  <a:t> 3000 </a:t>
                </a:r>
                <a:r>
                  <a:rPr lang="zh-CN" altLang="zh-CN" dirty="0">
                    <a:latin typeface="Garamond" pitchFamily="18" charset="0"/>
                  </a:rPr>
                  <a:t>个</a:t>
                </a:r>
                <a:r>
                  <a:rPr lang="zh-CN" altLang="zh-CN" dirty="0" smtClean="0">
                    <a:latin typeface="Garamond" pitchFamily="18" charset="0"/>
                  </a:rPr>
                  <a:t>。</a:t>
                </a:r>
                <a:endParaRPr lang="en-US" altLang="zh-CN" dirty="0" smtClean="0">
                  <a:latin typeface="Garamond"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altLang="zh-CN" i="1" smtClean="0">
                              <a:latin typeface="Cambria Math"/>
                            </a:rPr>
                          </m:ctrlPr>
                        </m:fPr>
                        <m:num>
                          <m:r>
                            <a:rPr lang="en-US" altLang="zh-CN" b="0" i="1" smtClean="0">
                              <a:latin typeface="Cambria Math"/>
                            </a:rPr>
                            <m:t>1000</m:t>
                          </m:r>
                        </m:num>
                        <m:den>
                          <m:r>
                            <a:rPr lang="en-US" altLang="zh-CN" b="0" i="1" smtClean="0">
                              <a:latin typeface="Cambria Math"/>
                            </a:rPr>
                            <m:t>100000</m:t>
                          </m:r>
                        </m:den>
                      </m:f>
                      <m:r>
                        <a:rPr lang="en-US" altLang="zh-CN" i="1" smtClean="0">
                          <a:latin typeface="Cambria Math"/>
                          <a:ea typeface="Cambria Math"/>
                        </a:rPr>
                        <m:t>×</m:t>
                      </m:r>
                      <m:r>
                        <a:rPr lang="en-US" altLang="zh-CN" b="0" i="1" smtClean="0">
                          <a:latin typeface="Cambria Math"/>
                          <a:ea typeface="Cambria Math"/>
                        </a:rPr>
                        <m:t>0+</m:t>
                      </m:r>
                      <m:f>
                        <m:fPr>
                          <m:ctrlPr>
                            <a:rPr lang="en-US" altLang="zh-CN" b="0" i="1" smtClean="0">
                              <a:latin typeface="Cambria Math"/>
                              <a:ea typeface="Cambria Math"/>
                            </a:rPr>
                          </m:ctrlPr>
                        </m:fPr>
                        <m:num>
                          <m:r>
                            <a:rPr lang="en-US" altLang="zh-CN" b="0" i="1" smtClean="0">
                              <a:latin typeface="Cambria Math"/>
                              <a:ea typeface="Cambria Math"/>
                            </a:rPr>
                            <m:t>90000</m:t>
                          </m:r>
                        </m:num>
                        <m:den>
                          <m:r>
                            <a:rPr lang="en-US" altLang="zh-CN" b="0" i="1" smtClean="0">
                              <a:latin typeface="Cambria Math"/>
                              <a:ea typeface="Cambria Math"/>
                            </a:rPr>
                            <m:t>100000</m:t>
                          </m:r>
                        </m:den>
                      </m:f>
                      <m:r>
                        <a:rPr lang="en-US" altLang="zh-CN" b="0" i="1" smtClean="0">
                          <a:latin typeface="Cambria Math"/>
                          <a:ea typeface="Cambria Math"/>
                        </a:rPr>
                        <m:t>×1+</m:t>
                      </m:r>
                      <m:f>
                        <m:fPr>
                          <m:ctrlPr>
                            <a:rPr lang="en-US" altLang="zh-CN" b="0" i="1" smtClean="0">
                              <a:latin typeface="Cambria Math"/>
                              <a:ea typeface="Cambria Math"/>
                            </a:rPr>
                          </m:ctrlPr>
                        </m:fPr>
                        <m:num>
                          <m:r>
                            <a:rPr lang="en-US" altLang="zh-CN" b="0" i="1" smtClean="0">
                              <a:latin typeface="Cambria Math"/>
                              <a:ea typeface="Cambria Math"/>
                            </a:rPr>
                            <m:t>6000</m:t>
                          </m:r>
                        </m:num>
                        <m:den>
                          <m:r>
                            <a:rPr lang="en-US" altLang="zh-CN" b="0" i="1" smtClean="0">
                              <a:latin typeface="Cambria Math"/>
                              <a:ea typeface="Cambria Math"/>
                            </a:rPr>
                            <m:t>100000</m:t>
                          </m:r>
                        </m:den>
                      </m:f>
                      <m:r>
                        <a:rPr lang="en-US" altLang="zh-CN" b="0" i="1" smtClean="0">
                          <a:latin typeface="Cambria Math"/>
                          <a:ea typeface="Cambria Math"/>
                        </a:rPr>
                        <m:t>×2+</m:t>
                      </m:r>
                      <m:f>
                        <m:fPr>
                          <m:ctrlPr>
                            <a:rPr lang="en-US" altLang="zh-CN" b="0" i="1" smtClean="0">
                              <a:latin typeface="Cambria Math"/>
                              <a:ea typeface="Cambria Math"/>
                            </a:rPr>
                          </m:ctrlPr>
                        </m:fPr>
                        <m:num>
                          <m:r>
                            <a:rPr lang="en-US" altLang="zh-CN" b="0" i="1" smtClean="0">
                              <a:latin typeface="Cambria Math"/>
                              <a:ea typeface="Cambria Math"/>
                            </a:rPr>
                            <m:t>3000</m:t>
                          </m:r>
                        </m:num>
                        <m:den>
                          <m:r>
                            <a:rPr lang="en-US" altLang="zh-CN" b="0" i="1" smtClean="0">
                              <a:latin typeface="Cambria Math"/>
                              <a:ea typeface="Cambria Math"/>
                            </a:rPr>
                            <m:t>100000</m:t>
                          </m:r>
                        </m:den>
                      </m:f>
                      <m:r>
                        <a:rPr lang="en-US" altLang="zh-CN" b="0" i="1" smtClean="0">
                          <a:latin typeface="Cambria Math"/>
                          <a:ea typeface="Cambria Math"/>
                        </a:rPr>
                        <m:t>×3=1.11</m:t>
                      </m:r>
                    </m:oMath>
                  </m:oMathPara>
                </a14:m>
                <a:endParaRPr lang="zh-CN" altLang="en-US" dirty="0">
                  <a:latin typeface="Garamond" pitchFamily="18" charset="0"/>
                </a:endParaRPr>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l="-741" t="-2503"/>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smtClean="0"/>
              <a:t>练习（</a:t>
            </a:r>
            <a:r>
              <a:rPr lang="en-US" altLang="zh-CN" dirty="0" smtClean="0"/>
              <a:t>1</a:t>
            </a:r>
            <a:r>
              <a:rPr lang="zh-CN" altLang="en-US" dirty="0" smtClean="0"/>
              <a:t>）</a:t>
            </a:r>
            <a:endParaRPr lang="zh-CN" altLang="en-US" dirty="0"/>
          </a:p>
        </p:txBody>
      </p:sp>
    </p:spTree>
    <p:extLst>
      <p:ext uri="{BB962C8B-B14F-4D97-AF65-F5344CB8AC3E}">
        <p14:creationId xmlns:p14="http://schemas.microsoft.com/office/powerpoint/2010/main" val="953151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latin typeface="Garamond" pitchFamily="18" charset="0"/>
              </a:rPr>
              <a:t>2084</a:t>
            </a:r>
            <a:r>
              <a:rPr lang="zh-CN" altLang="en-US" dirty="0">
                <a:latin typeface="Garamond" pitchFamily="18" charset="0"/>
              </a:rPr>
              <a:t>年，为庆祝</a:t>
            </a:r>
            <a:r>
              <a:rPr lang="en-US" altLang="zh-CN" dirty="0">
                <a:latin typeface="Garamond" pitchFamily="18" charset="0"/>
              </a:rPr>
              <a:t>NOI</a:t>
            </a:r>
            <a:r>
              <a:rPr lang="zh-CN" altLang="en-US" dirty="0">
                <a:latin typeface="Garamond" pitchFamily="18" charset="0"/>
              </a:rPr>
              <a:t>活动</a:t>
            </a:r>
            <a:r>
              <a:rPr lang="en-US" altLang="zh-CN" dirty="0">
                <a:latin typeface="Garamond" pitchFamily="18" charset="0"/>
              </a:rPr>
              <a:t>100</a:t>
            </a:r>
            <a:r>
              <a:rPr lang="zh-CN" altLang="en-US" dirty="0">
                <a:latin typeface="Garamond" pitchFamily="18" charset="0"/>
              </a:rPr>
              <a:t>周年，</a:t>
            </a:r>
            <a:r>
              <a:rPr lang="en-US" altLang="zh-CN" dirty="0">
                <a:latin typeface="Garamond" pitchFamily="18" charset="0"/>
              </a:rPr>
              <a:t>CCF</a:t>
            </a:r>
            <a:r>
              <a:rPr lang="zh-CN" altLang="en-US" dirty="0">
                <a:latin typeface="Garamond" pitchFamily="18" charset="0"/>
              </a:rPr>
              <a:t>决定当年的</a:t>
            </a:r>
            <a:r>
              <a:rPr lang="en-US" altLang="zh-CN" dirty="0">
                <a:latin typeface="Garamond" pitchFamily="18" charset="0"/>
              </a:rPr>
              <a:t>NOIP</a:t>
            </a:r>
            <a:r>
              <a:rPr lang="zh-CN" altLang="en-US" dirty="0">
                <a:latin typeface="Garamond" pitchFamily="18" charset="0"/>
              </a:rPr>
              <a:t>初赛只设</a:t>
            </a:r>
            <a:r>
              <a:rPr lang="en-US" altLang="zh-CN" dirty="0">
                <a:latin typeface="Garamond" pitchFamily="18" charset="0"/>
              </a:rPr>
              <a:t>20</a:t>
            </a:r>
            <a:r>
              <a:rPr lang="zh-CN" altLang="en-US" dirty="0">
                <a:latin typeface="Garamond" pitchFamily="18" charset="0"/>
              </a:rPr>
              <a:t>道选择题。每道题都是</a:t>
            </a:r>
            <a:r>
              <a:rPr lang="en-US" altLang="zh-CN" dirty="0">
                <a:latin typeface="Garamond" pitchFamily="18" charset="0"/>
              </a:rPr>
              <a:t>4</a:t>
            </a:r>
            <a:r>
              <a:rPr lang="zh-CN" altLang="en-US" dirty="0">
                <a:latin typeface="Garamond" pitchFamily="18" charset="0"/>
              </a:rPr>
              <a:t>选</a:t>
            </a:r>
            <a:r>
              <a:rPr lang="en-US" altLang="zh-CN" dirty="0">
                <a:latin typeface="Garamond" pitchFamily="18" charset="0"/>
              </a:rPr>
              <a:t>1</a:t>
            </a:r>
            <a:r>
              <a:rPr lang="zh-CN" altLang="en-US" dirty="0">
                <a:latin typeface="Garamond" pitchFamily="18" charset="0"/>
              </a:rPr>
              <a:t>，答对得</a:t>
            </a:r>
            <a:r>
              <a:rPr lang="en-US" altLang="zh-CN" dirty="0">
                <a:latin typeface="Garamond" pitchFamily="18" charset="0"/>
              </a:rPr>
              <a:t>5</a:t>
            </a:r>
            <a:r>
              <a:rPr lang="zh-CN" altLang="en-US" dirty="0">
                <a:latin typeface="Garamond" pitchFamily="18" charset="0"/>
              </a:rPr>
              <a:t>分，不答不得分，答错倒扣</a:t>
            </a:r>
            <a:r>
              <a:rPr lang="en-US" altLang="zh-CN" dirty="0">
                <a:latin typeface="Garamond" pitchFamily="18" charset="0"/>
              </a:rPr>
              <a:t>1</a:t>
            </a:r>
            <a:r>
              <a:rPr lang="zh-CN" altLang="en-US" dirty="0">
                <a:latin typeface="Garamond" pitchFamily="18" charset="0"/>
              </a:rPr>
              <a:t>分</a:t>
            </a:r>
            <a:r>
              <a:rPr lang="zh-CN" altLang="en-US" dirty="0" smtClean="0">
                <a:latin typeface="Garamond" pitchFamily="18" charset="0"/>
              </a:rPr>
              <a:t>。</a:t>
            </a:r>
            <a:endParaRPr lang="en-US" altLang="zh-CN" dirty="0" smtClean="0">
              <a:latin typeface="Garamond" pitchFamily="18" charset="0"/>
            </a:endParaRPr>
          </a:p>
          <a:p>
            <a:r>
              <a:rPr lang="zh-CN" altLang="en-US" dirty="0" smtClean="0">
                <a:latin typeface="Garamond" pitchFamily="18" charset="0"/>
              </a:rPr>
              <a:t>那么</a:t>
            </a:r>
            <a:r>
              <a:rPr lang="zh-CN" altLang="en-US" dirty="0">
                <a:latin typeface="Garamond" pitchFamily="18" charset="0"/>
              </a:rPr>
              <a:t>，当你对某题十分茫然的时候，是应该随便猜一个呢，还是空着呢？试用求期望值的方式解释你的选择。</a:t>
            </a:r>
          </a:p>
        </p:txBody>
      </p:sp>
      <p:sp>
        <p:nvSpPr>
          <p:cNvPr id="3" name="标题 2"/>
          <p:cNvSpPr>
            <a:spLocks noGrp="1"/>
          </p:cNvSpPr>
          <p:nvPr>
            <p:ph type="title"/>
          </p:nvPr>
        </p:nvSpPr>
        <p:spPr/>
        <p:txBody>
          <a:bodyPr/>
          <a:lstStyle/>
          <a:p>
            <a:r>
              <a:rPr lang="zh-CN" altLang="en-US" dirty="0" smtClean="0"/>
              <a:t>练习（</a:t>
            </a:r>
            <a:r>
              <a:rPr lang="en-US" altLang="zh-CN" dirty="0" smtClean="0"/>
              <a:t>2</a:t>
            </a:r>
            <a:r>
              <a:rPr lang="zh-CN" altLang="en-US" dirty="0" smtClean="0"/>
              <a:t>）</a:t>
            </a:r>
            <a:endParaRPr lang="zh-CN" altLang="en-US" dirty="0"/>
          </a:p>
        </p:txBody>
      </p:sp>
    </p:spTree>
    <p:extLst>
      <p:ext uri="{BB962C8B-B14F-4D97-AF65-F5344CB8AC3E}">
        <p14:creationId xmlns:p14="http://schemas.microsoft.com/office/powerpoint/2010/main" val="19700128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en-US" altLang="zh-CN" dirty="0" smtClean="0">
                    <a:latin typeface="Garamond" pitchFamily="18" charset="0"/>
                  </a:rPr>
                  <a:t>2084</a:t>
                </a:r>
                <a:r>
                  <a:rPr lang="zh-CN" altLang="en-US" dirty="0">
                    <a:latin typeface="Garamond" pitchFamily="18" charset="0"/>
                  </a:rPr>
                  <a:t>年，为庆祝</a:t>
                </a:r>
                <a:r>
                  <a:rPr lang="en-US" altLang="zh-CN" dirty="0">
                    <a:latin typeface="Garamond" pitchFamily="18" charset="0"/>
                  </a:rPr>
                  <a:t>NOI</a:t>
                </a:r>
                <a:r>
                  <a:rPr lang="zh-CN" altLang="en-US" dirty="0">
                    <a:latin typeface="Garamond" pitchFamily="18" charset="0"/>
                  </a:rPr>
                  <a:t>活动</a:t>
                </a:r>
                <a:r>
                  <a:rPr lang="en-US" altLang="zh-CN" dirty="0">
                    <a:latin typeface="Garamond" pitchFamily="18" charset="0"/>
                  </a:rPr>
                  <a:t>100</a:t>
                </a:r>
                <a:r>
                  <a:rPr lang="zh-CN" altLang="en-US" dirty="0">
                    <a:latin typeface="Garamond" pitchFamily="18" charset="0"/>
                  </a:rPr>
                  <a:t>周年，</a:t>
                </a:r>
                <a:r>
                  <a:rPr lang="en-US" altLang="zh-CN" dirty="0">
                    <a:latin typeface="Garamond" pitchFamily="18" charset="0"/>
                  </a:rPr>
                  <a:t>CCF</a:t>
                </a:r>
                <a:r>
                  <a:rPr lang="zh-CN" altLang="en-US" dirty="0">
                    <a:latin typeface="Garamond" pitchFamily="18" charset="0"/>
                  </a:rPr>
                  <a:t>决定当年的</a:t>
                </a:r>
                <a:r>
                  <a:rPr lang="en-US" altLang="zh-CN" dirty="0">
                    <a:latin typeface="Garamond" pitchFamily="18" charset="0"/>
                  </a:rPr>
                  <a:t>NOIP</a:t>
                </a:r>
                <a:r>
                  <a:rPr lang="zh-CN" altLang="en-US" dirty="0">
                    <a:latin typeface="Garamond" pitchFamily="18" charset="0"/>
                  </a:rPr>
                  <a:t>初赛只设</a:t>
                </a:r>
                <a:r>
                  <a:rPr lang="en-US" altLang="zh-CN" dirty="0">
                    <a:latin typeface="Garamond" pitchFamily="18" charset="0"/>
                  </a:rPr>
                  <a:t>20</a:t>
                </a:r>
                <a:r>
                  <a:rPr lang="zh-CN" altLang="en-US" dirty="0">
                    <a:latin typeface="Garamond" pitchFamily="18" charset="0"/>
                  </a:rPr>
                  <a:t>道选择题。每道题都是</a:t>
                </a:r>
                <a:r>
                  <a:rPr lang="en-US" altLang="zh-CN" dirty="0">
                    <a:latin typeface="Garamond" pitchFamily="18" charset="0"/>
                  </a:rPr>
                  <a:t>4</a:t>
                </a:r>
                <a:r>
                  <a:rPr lang="zh-CN" altLang="en-US" dirty="0">
                    <a:latin typeface="Garamond" pitchFamily="18" charset="0"/>
                  </a:rPr>
                  <a:t>选</a:t>
                </a:r>
                <a:r>
                  <a:rPr lang="en-US" altLang="zh-CN" dirty="0">
                    <a:latin typeface="Garamond" pitchFamily="18" charset="0"/>
                  </a:rPr>
                  <a:t>1</a:t>
                </a:r>
                <a:r>
                  <a:rPr lang="zh-CN" altLang="en-US" dirty="0">
                    <a:latin typeface="Garamond" pitchFamily="18" charset="0"/>
                  </a:rPr>
                  <a:t>，答对得</a:t>
                </a:r>
                <a:r>
                  <a:rPr lang="en-US" altLang="zh-CN" dirty="0">
                    <a:latin typeface="Garamond" pitchFamily="18" charset="0"/>
                  </a:rPr>
                  <a:t>5</a:t>
                </a:r>
                <a:r>
                  <a:rPr lang="zh-CN" altLang="en-US" dirty="0">
                    <a:latin typeface="Garamond" pitchFamily="18" charset="0"/>
                  </a:rPr>
                  <a:t>分，不答不得分，答错倒扣</a:t>
                </a:r>
                <a:r>
                  <a:rPr lang="en-US" altLang="zh-CN" dirty="0">
                    <a:latin typeface="Garamond" pitchFamily="18" charset="0"/>
                  </a:rPr>
                  <a:t>1</a:t>
                </a:r>
                <a:r>
                  <a:rPr lang="zh-CN" altLang="en-US" dirty="0">
                    <a:latin typeface="Garamond" pitchFamily="18" charset="0"/>
                  </a:rPr>
                  <a:t>分</a:t>
                </a:r>
                <a:r>
                  <a:rPr lang="zh-CN" altLang="en-US" dirty="0" smtClean="0">
                    <a:latin typeface="Garamond" pitchFamily="18" charset="0"/>
                  </a:rPr>
                  <a:t>。</a:t>
                </a:r>
                <a:endParaRPr lang="en-US" altLang="zh-CN" dirty="0" smtClean="0">
                  <a:latin typeface="Garamond" pitchFamily="18" charset="0"/>
                </a:endParaRPr>
              </a:p>
              <a:p>
                <a:r>
                  <a:rPr lang="zh-CN" altLang="en-US" dirty="0" smtClean="0">
                    <a:latin typeface="Garamond" pitchFamily="18" charset="0"/>
                  </a:rPr>
                  <a:t>如果不答题，一定得</a:t>
                </a:r>
                <a:r>
                  <a:rPr lang="en-US" altLang="zh-CN" dirty="0" smtClean="0">
                    <a:latin typeface="Garamond" pitchFamily="18" charset="0"/>
                  </a:rPr>
                  <a:t>0</a:t>
                </a:r>
                <a:r>
                  <a:rPr lang="zh-CN" altLang="en-US" dirty="0" smtClean="0">
                    <a:latin typeface="Garamond" pitchFamily="18" charset="0"/>
                  </a:rPr>
                  <a:t>分；</a:t>
                </a:r>
                <a:endParaRPr lang="en-US" altLang="zh-CN" dirty="0" smtClean="0">
                  <a:latin typeface="Garamond" pitchFamily="18" charset="0"/>
                </a:endParaRPr>
              </a:p>
              <a:p>
                <a:r>
                  <a:rPr lang="zh-CN" altLang="en-US" dirty="0" smtClean="0">
                    <a:latin typeface="Garamond" pitchFamily="18" charset="0"/>
                  </a:rPr>
                  <a:t>如果随机猜一个，得分的期望值为</a:t>
                </a:r>
                <a:endParaRPr lang="en-US" altLang="zh-CN" dirty="0" smtClean="0">
                  <a:latin typeface="Garamond"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a:rPr>
                          </m:ctrlPr>
                        </m:fPr>
                        <m:num>
                          <m:r>
                            <a:rPr lang="en-US" altLang="zh-CN" b="0" i="1" smtClean="0">
                              <a:latin typeface="Cambria Math"/>
                            </a:rPr>
                            <m:t>1</m:t>
                          </m:r>
                        </m:num>
                        <m:den>
                          <m:r>
                            <a:rPr lang="en-US" altLang="zh-CN" b="0" i="1" smtClean="0">
                              <a:latin typeface="Cambria Math"/>
                            </a:rPr>
                            <m:t>4</m:t>
                          </m:r>
                        </m:den>
                      </m:f>
                      <m:r>
                        <a:rPr lang="en-US" altLang="zh-CN" b="0" i="1" smtClean="0">
                          <a:latin typeface="Cambria Math"/>
                          <a:ea typeface="Cambria Math"/>
                        </a:rPr>
                        <m:t>×5+</m:t>
                      </m:r>
                      <m:f>
                        <m:fPr>
                          <m:ctrlPr>
                            <a:rPr lang="en-US" altLang="zh-CN" b="0" i="1" smtClean="0">
                              <a:latin typeface="Cambria Math"/>
                              <a:ea typeface="Cambria Math"/>
                            </a:rPr>
                          </m:ctrlPr>
                        </m:fPr>
                        <m:num>
                          <m:r>
                            <a:rPr lang="en-US" altLang="zh-CN" b="0" i="1" smtClean="0">
                              <a:latin typeface="Cambria Math"/>
                              <a:ea typeface="Cambria Math"/>
                            </a:rPr>
                            <m:t>3</m:t>
                          </m:r>
                        </m:num>
                        <m:den>
                          <m:r>
                            <a:rPr lang="en-US" altLang="zh-CN" b="0" i="1" smtClean="0">
                              <a:latin typeface="Cambria Math"/>
                              <a:ea typeface="Cambria Math"/>
                            </a:rPr>
                            <m:t>4</m:t>
                          </m:r>
                        </m:den>
                      </m:f>
                      <m:r>
                        <a:rPr lang="en-US" altLang="zh-CN" b="0" i="1" smtClean="0">
                          <a:latin typeface="Cambria Math"/>
                          <a:ea typeface="Cambria Math"/>
                        </a:rPr>
                        <m:t>×</m:t>
                      </m:r>
                      <m:d>
                        <m:dPr>
                          <m:ctrlPr>
                            <a:rPr lang="en-US" altLang="zh-CN" b="0" i="1" smtClean="0">
                              <a:latin typeface="Cambria Math"/>
                              <a:ea typeface="Cambria Math"/>
                            </a:rPr>
                          </m:ctrlPr>
                        </m:dPr>
                        <m:e>
                          <m:r>
                            <a:rPr lang="en-US" altLang="zh-CN" b="0" i="1" smtClean="0">
                              <a:latin typeface="Cambria Math"/>
                              <a:ea typeface="Cambria Math"/>
                            </a:rPr>
                            <m:t>−1</m:t>
                          </m:r>
                        </m:e>
                      </m:d>
                      <m:r>
                        <a:rPr lang="en-US" altLang="zh-CN" b="0" i="1" smtClean="0">
                          <a:latin typeface="Cambria Math"/>
                          <a:ea typeface="Cambria Math"/>
                        </a:rPr>
                        <m:t>=0.5</m:t>
                      </m:r>
                    </m:oMath>
                  </m:oMathPara>
                </a14:m>
                <a:endParaRPr lang="zh-CN" altLang="en-US" dirty="0">
                  <a:latin typeface="Garamond" pitchFamily="18" charset="0"/>
                </a:endParaRPr>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l="-741" t="-2503"/>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smtClean="0"/>
              <a:t>练习（</a:t>
            </a:r>
            <a:r>
              <a:rPr lang="en-US" altLang="zh-CN" dirty="0" smtClean="0"/>
              <a:t>2</a:t>
            </a:r>
            <a:r>
              <a:rPr lang="zh-CN" altLang="en-US" dirty="0" smtClean="0"/>
              <a:t>）</a:t>
            </a:r>
            <a:endParaRPr lang="zh-CN" altLang="en-US" dirty="0"/>
          </a:p>
        </p:txBody>
      </p:sp>
    </p:spTree>
    <p:extLst>
      <p:ext uri="{BB962C8B-B14F-4D97-AF65-F5344CB8AC3E}">
        <p14:creationId xmlns:p14="http://schemas.microsoft.com/office/powerpoint/2010/main" val="3330995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latin typeface="Garamond" pitchFamily="18" charset="0"/>
              </a:rPr>
              <a:t>……</a:t>
            </a:r>
            <a:r>
              <a:rPr lang="zh-CN" altLang="en-US" dirty="0" smtClean="0">
                <a:latin typeface="Garamond" pitchFamily="18" charset="0"/>
              </a:rPr>
              <a:t>你</a:t>
            </a:r>
            <a:r>
              <a:rPr lang="zh-CN" altLang="en-US" dirty="0">
                <a:latin typeface="Garamond" pitchFamily="18" charset="0"/>
              </a:rPr>
              <a:t>关上电视，心想：假设有</a:t>
            </a:r>
            <a:r>
              <a:rPr lang="en-US" altLang="zh-CN" i="1" dirty="0">
                <a:latin typeface="Garamond" pitchFamily="18" charset="0"/>
              </a:rPr>
              <a:t>n</a:t>
            </a:r>
            <a:r>
              <a:rPr lang="zh-CN" altLang="en-US" dirty="0">
                <a:latin typeface="Garamond" pitchFamily="18" charset="0"/>
              </a:rPr>
              <a:t>个不同的球星名字，每个名字出现的概率相同，平均需要买几瓶饮料才能凑齐所有的名字呢</a:t>
            </a:r>
            <a:r>
              <a:rPr lang="zh-CN" altLang="en-US" dirty="0" smtClean="0">
                <a:latin typeface="Garamond" pitchFamily="18" charset="0"/>
              </a:rPr>
              <a:t>？</a:t>
            </a:r>
            <a:endParaRPr lang="en-US" altLang="zh-CN" dirty="0" smtClean="0">
              <a:latin typeface="Garamond" pitchFamily="18" charset="0"/>
            </a:endParaRPr>
          </a:p>
          <a:p>
            <a:r>
              <a:rPr lang="zh-CN" altLang="en-US" dirty="0" smtClean="0">
                <a:latin typeface="Garamond" pitchFamily="18" charset="0"/>
              </a:rPr>
              <a:t>例如，</a:t>
            </a:r>
            <a:r>
              <a:rPr lang="en-US" altLang="zh-CN" i="1" dirty="0" smtClean="0">
                <a:latin typeface="Garamond" pitchFamily="18" charset="0"/>
              </a:rPr>
              <a:t>n</a:t>
            </a:r>
            <a:r>
              <a:rPr lang="en-US" altLang="zh-CN" dirty="0" smtClean="0">
                <a:latin typeface="Garamond" pitchFamily="18" charset="0"/>
              </a:rPr>
              <a:t>=2</a:t>
            </a:r>
            <a:r>
              <a:rPr lang="zh-CN" altLang="en-US" dirty="0" smtClean="0">
                <a:latin typeface="Garamond" pitchFamily="18" charset="0"/>
              </a:rPr>
              <a:t>时，平均需要购买</a:t>
            </a:r>
            <a:r>
              <a:rPr lang="en-US" altLang="zh-CN" dirty="0" smtClean="0">
                <a:latin typeface="Garamond" pitchFamily="18" charset="0"/>
              </a:rPr>
              <a:t>3</a:t>
            </a:r>
            <a:r>
              <a:rPr lang="zh-CN" altLang="en-US" dirty="0" smtClean="0">
                <a:latin typeface="Garamond" pitchFamily="18" charset="0"/>
              </a:rPr>
              <a:t>瓶。</a:t>
            </a:r>
            <a:endParaRPr lang="zh-CN" altLang="en-US" dirty="0">
              <a:latin typeface="Garamond" pitchFamily="18" charset="0"/>
            </a:endParaRPr>
          </a:p>
        </p:txBody>
      </p:sp>
      <p:sp>
        <p:nvSpPr>
          <p:cNvPr id="3" name="标题 2"/>
          <p:cNvSpPr>
            <a:spLocks noGrp="1"/>
          </p:cNvSpPr>
          <p:nvPr>
            <p:ph type="title"/>
          </p:nvPr>
        </p:nvSpPr>
        <p:spPr/>
        <p:txBody>
          <a:bodyPr/>
          <a:lstStyle/>
          <a:p>
            <a:r>
              <a:rPr lang="zh-CN" altLang="en-US" dirty="0"/>
              <a:t>百事世界杯之旅</a:t>
            </a:r>
          </a:p>
        </p:txBody>
      </p:sp>
    </p:spTree>
    <p:extLst>
      <p:ext uri="{BB962C8B-B14F-4D97-AF65-F5344CB8AC3E}">
        <p14:creationId xmlns:p14="http://schemas.microsoft.com/office/powerpoint/2010/main" val="34085797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首先我们会想到，既然是概率问题，那就把所有可能的事件逐一枚举，用上文提到的公式计算期望值</a:t>
            </a:r>
            <a:r>
              <a:rPr lang="zh-CN" altLang="zh-CN" dirty="0" smtClean="0"/>
              <a:t>。</a:t>
            </a:r>
            <a:endParaRPr lang="en-US" altLang="zh-CN" dirty="0" smtClean="0"/>
          </a:p>
          <a:p>
            <a:r>
              <a:rPr lang="zh-CN" altLang="zh-CN" dirty="0" smtClean="0"/>
              <a:t>但</a:t>
            </a:r>
            <a:r>
              <a:rPr lang="zh-CN" altLang="zh-CN" dirty="0"/>
              <a:t>貌似本题并不适合，因为很可能买了一百万瓶都没有集齐所有的球星，换句话说，可能发生的事件是无限的。</a:t>
            </a:r>
          </a:p>
          <a:p>
            <a:endParaRPr lang="zh-CN" altLang="en-US" dirty="0"/>
          </a:p>
        </p:txBody>
      </p:sp>
      <p:sp>
        <p:nvSpPr>
          <p:cNvPr id="3" name="标题 2"/>
          <p:cNvSpPr>
            <a:spLocks noGrp="1"/>
          </p:cNvSpPr>
          <p:nvPr>
            <p:ph type="title"/>
          </p:nvPr>
        </p:nvSpPr>
        <p:spPr/>
        <p:txBody>
          <a:bodyPr/>
          <a:lstStyle/>
          <a:p>
            <a:r>
              <a:rPr lang="zh-CN" altLang="en-US" dirty="0" smtClean="0"/>
              <a:t>初步想法</a:t>
            </a:r>
            <a:endParaRPr lang="zh-CN" altLang="en-US" dirty="0"/>
          </a:p>
        </p:txBody>
      </p:sp>
    </p:spTree>
    <p:extLst>
      <p:ext uri="{BB962C8B-B14F-4D97-AF65-F5344CB8AC3E}">
        <p14:creationId xmlns:p14="http://schemas.microsoft.com/office/powerpoint/2010/main" val="32210534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latin typeface="Garamond" pitchFamily="18" charset="0"/>
              </a:rPr>
              <a:t>不断地随机产生瓶盖，直至集齐</a:t>
            </a:r>
            <a:r>
              <a:rPr lang="en-US" altLang="zh-CN" i="1" dirty="0">
                <a:latin typeface="Garamond" pitchFamily="18" charset="0"/>
              </a:rPr>
              <a:t>n</a:t>
            </a:r>
            <a:r>
              <a:rPr lang="zh-CN" altLang="zh-CN" dirty="0">
                <a:latin typeface="Garamond" pitchFamily="18" charset="0"/>
              </a:rPr>
              <a:t>个瓶盖为止，记下产生的瓶盖个数。在时限内不断重复这个过程，最后取瓶盖个数的平均值即为答案</a:t>
            </a:r>
            <a:r>
              <a:rPr lang="zh-CN" altLang="zh-CN" dirty="0" smtClean="0">
                <a:latin typeface="Garamond" pitchFamily="18" charset="0"/>
              </a:rPr>
              <a:t>。</a:t>
            </a:r>
            <a:endParaRPr lang="en-US" altLang="zh-CN" dirty="0" smtClean="0">
              <a:latin typeface="Garamond" pitchFamily="18" charset="0"/>
            </a:endParaRPr>
          </a:p>
          <a:p>
            <a:r>
              <a:rPr lang="zh-CN" altLang="zh-CN" dirty="0" smtClean="0">
                <a:latin typeface="Garamond" pitchFamily="18" charset="0"/>
              </a:rPr>
              <a:t>且</a:t>
            </a:r>
            <a:r>
              <a:rPr lang="zh-CN" altLang="zh-CN" dirty="0">
                <a:latin typeface="Garamond" pitchFamily="18" charset="0"/>
              </a:rPr>
              <a:t>不说本题要求输出分数，即使可以输出实数，这种做法也很难控制精度。</a:t>
            </a:r>
          </a:p>
          <a:p>
            <a:endParaRPr lang="zh-CN" altLang="en-US" dirty="0">
              <a:latin typeface="Garamond" pitchFamily="18" charset="0"/>
            </a:endParaRPr>
          </a:p>
        </p:txBody>
      </p:sp>
      <p:sp>
        <p:nvSpPr>
          <p:cNvPr id="3" name="标题 2"/>
          <p:cNvSpPr>
            <a:spLocks noGrp="1"/>
          </p:cNvSpPr>
          <p:nvPr>
            <p:ph type="title"/>
          </p:nvPr>
        </p:nvSpPr>
        <p:spPr/>
        <p:txBody>
          <a:bodyPr/>
          <a:lstStyle/>
          <a:p>
            <a:r>
              <a:rPr lang="zh-CN" altLang="en-US" dirty="0" smtClean="0"/>
              <a:t>随机化算法</a:t>
            </a:r>
            <a:endParaRPr lang="zh-CN" altLang="en-US" dirty="0"/>
          </a:p>
        </p:txBody>
      </p:sp>
    </p:spTree>
    <p:extLst>
      <p:ext uri="{BB962C8B-B14F-4D97-AF65-F5344CB8AC3E}">
        <p14:creationId xmlns:p14="http://schemas.microsoft.com/office/powerpoint/2010/main" val="20810737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dirty="0">
                <a:latin typeface="Garamond" pitchFamily="18" charset="0"/>
              </a:rPr>
              <a:t>后来为了使游戏更刺激，游戏规则发生了些许变化，玩家这回用</a:t>
            </a:r>
            <a:r>
              <a:rPr lang="en-US" altLang="zh-CN" dirty="0">
                <a:latin typeface="Garamond" pitchFamily="18" charset="0"/>
              </a:rPr>
              <a:t> 2 </a:t>
            </a:r>
            <a:r>
              <a:rPr lang="zh-CN" altLang="zh-CN" dirty="0">
                <a:latin typeface="Garamond" pitchFamily="18" charset="0"/>
              </a:rPr>
              <a:t>个骰子连续掷</a:t>
            </a:r>
            <a:r>
              <a:rPr lang="en-US" altLang="zh-CN" dirty="0">
                <a:latin typeface="Garamond" pitchFamily="18" charset="0"/>
              </a:rPr>
              <a:t> 24 </a:t>
            </a:r>
            <a:r>
              <a:rPr lang="zh-CN" altLang="zh-CN" dirty="0">
                <a:latin typeface="Garamond" pitchFamily="18" charset="0"/>
              </a:rPr>
              <a:t>次，不同时</a:t>
            </a:r>
            <a:r>
              <a:rPr lang="zh-CN" altLang="zh-CN" dirty="0" smtClean="0">
                <a:latin typeface="Garamond" pitchFamily="18" charset="0"/>
              </a:rPr>
              <a:t>出现</a:t>
            </a:r>
            <a:r>
              <a:rPr lang="en-US" altLang="zh-CN" dirty="0" smtClean="0">
                <a:latin typeface="Garamond" pitchFamily="18" charset="0"/>
              </a:rPr>
              <a:t> 2 </a:t>
            </a:r>
            <a:r>
              <a:rPr lang="zh-CN" altLang="zh-CN" dirty="0" smtClean="0">
                <a:latin typeface="Garamond" pitchFamily="18" charset="0"/>
              </a:rPr>
              <a:t>个</a:t>
            </a:r>
            <a:r>
              <a:rPr lang="en-US" altLang="zh-CN" dirty="0" smtClean="0">
                <a:latin typeface="Garamond" pitchFamily="18" charset="0"/>
              </a:rPr>
              <a:t> 6 </a:t>
            </a:r>
            <a:r>
              <a:rPr lang="zh-CN" altLang="zh-CN" dirty="0" smtClean="0">
                <a:latin typeface="Garamond" pitchFamily="18" charset="0"/>
              </a:rPr>
              <a:t>点</a:t>
            </a:r>
            <a:r>
              <a:rPr lang="zh-CN" altLang="zh-CN" dirty="0">
                <a:latin typeface="Garamond" pitchFamily="18" charset="0"/>
              </a:rPr>
              <a:t>，玩家赢，否则庄家赢</a:t>
            </a:r>
            <a:r>
              <a:rPr lang="zh-CN" altLang="zh-CN" dirty="0" smtClean="0">
                <a:latin typeface="Garamond" pitchFamily="18" charset="0"/>
              </a:rPr>
              <a:t>。</a:t>
            </a:r>
            <a:endParaRPr lang="en-US" altLang="zh-CN" dirty="0" smtClean="0">
              <a:latin typeface="Garamond" pitchFamily="18" charset="0"/>
            </a:endParaRPr>
          </a:p>
          <a:p>
            <a:r>
              <a:rPr lang="zh-CN" altLang="zh-CN" dirty="0" smtClean="0">
                <a:latin typeface="Garamond" pitchFamily="18" charset="0"/>
              </a:rPr>
              <a:t>当时</a:t>
            </a:r>
            <a:r>
              <a:rPr lang="zh-CN" altLang="zh-CN" dirty="0">
                <a:latin typeface="Garamond" pitchFamily="18" charset="0"/>
              </a:rPr>
              <a:t>人们普遍认为，</a:t>
            </a:r>
            <a:r>
              <a:rPr lang="en-US" altLang="zh-CN" dirty="0">
                <a:latin typeface="Garamond" pitchFamily="18" charset="0"/>
              </a:rPr>
              <a:t>2 </a:t>
            </a:r>
            <a:r>
              <a:rPr lang="zh-CN" altLang="zh-CN" dirty="0">
                <a:latin typeface="Garamond" pitchFamily="18" charset="0"/>
              </a:rPr>
              <a:t>次出现</a:t>
            </a:r>
            <a:r>
              <a:rPr lang="en-US" altLang="zh-CN" dirty="0">
                <a:latin typeface="Garamond" pitchFamily="18" charset="0"/>
              </a:rPr>
              <a:t> 6 </a:t>
            </a:r>
            <a:r>
              <a:rPr lang="zh-CN" altLang="zh-CN" dirty="0">
                <a:latin typeface="Garamond" pitchFamily="18" charset="0"/>
              </a:rPr>
              <a:t>点的概率是一次出现</a:t>
            </a:r>
            <a:r>
              <a:rPr lang="en-US" altLang="zh-CN" dirty="0">
                <a:latin typeface="Garamond" pitchFamily="18" charset="0"/>
              </a:rPr>
              <a:t> 6 </a:t>
            </a:r>
            <a:r>
              <a:rPr lang="zh-CN" altLang="zh-CN" dirty="0">
                <a:latin typeface="Garamond" pitchFamily="18" charset="0"/>
              </a:rPr>
              <a:t>点的概率的</a:t>
            </a:r>
            <a:r>
              <a:rPr lang="en-US" altLang="zh-CN" dirty="0">
                <a:latin typeface="Garamond" pitchFamily="18" charset="0"/>
              </a:rPr>
              <a:t> </a:t>
            </a:r>
            <a:r>
              <a:rPr lang="en-US" altLang="zh-CN" dirty="0" smtClean="0">
                <a:latin typeface="Garamond" pitchFamily="18" charset="0"/>
              </a:rPr>
              <a:t>1/6 </a:t>
            </a:r>
            <a:r>
              <a:rPr lang="zh-CN" altLang="zh-CN" dirty="0">
                <a:latin typeface="Garamond" pitchFamily="18" charset="0"/>
              </a:rPr>
              <a:t>，因此</a:t>
            </a:r>
            <a:r>
              <a:rPr lang="en-US" altLang="zh-CN" dirty="0">
                <a:latin typeface="Garamond" pitchFamily="18" charset="0"/>
              </a:rPr>
              <a:t> 6 </a:t>
            </a:r>
            <a:r>
              <a:rPr lang="zh-CN" altLang="zh-CN" dirty="0">
                <a:latin typeface="Garamond" pitchFamily="18" charset="0"/>
              </a:rPr>
              <a:t>倍于前一种规则的次数，也既是</a:t>
            </a:r>
            <a:r>
              <a:rPr lang="en-US" altLang="zh-CN" dirty="0">
                <a:latin typeface="Garamond" pitchFamily="18" charset="0"/>
              </a:rPr>
              <a:t> 24 </a:t>
            </a:r>
            <a:r>
              <a:rPr lang="zh-CN" altLang="zh-CN" dirty="0">
                <a:latin typeface="Garamond" pitchFamily="18" charset="0"/>
              </a:rPr>
              <a:t>次赢或输的概率与以前是相等的</a:t>
            </a:r>
            <a:r>
              <a:rPr lang="zh-CN" altLang="zh-CN" dirty="0" smtClean="0">
                <a:latin typeface="Garamond" pitchFamily="18" charset="0"/>
              </a:rPr>
              <a:t>。</a:t>
            </a:r>
            <a:endParaRPr lang="zh-CN" altLang="en-US" dirty="0">
              <a:latin typeface="Garamond" pitchFamily="18" charset="0"/>
            </a:endParaRPr>
          </a:p>
        </p:txBody>
      </p:sp>
      <p:sp>
        <p:nvSpPr>
          <p:cNvPr id="3" name="标题 2"/>
          <p:cNvSpPr>
            <a:spLocks noGrp="1"/>
          </p:cNvSpPr>
          <p:nvPr>
            <p:ph type="title"/>
          </p:nvPr>
        </p:nvSpPr>
        <p:spPr/>
        <p:txBody>
          <a:bodyPr/>
          <a:lstStyle/>
          <a:p>
            <a:r>
              <a:rPr lang="zh-CN" altLang="en-US" dirty="0"/>
              <a:t>概率的历史起源</a:t>
            </a:r>
          </a:p>
        </p:txBody>
      </p:sp>
    </p:spTree>
    <p:extLst>
      <p:ext uri="{BB962C8B-B14F-4D97-AF65-F5344CB8AC3E}">
        <p14:creationId xmlns:p14="http://schemas.microsoft.com/office/powerpoint/2010/main" val="10486502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dirty="0">
                <a:latin typeface="Garamond" pitchFamily="18" charset="0"/>
              </a:rPr>
              <a:t>虽然可能需要打开无穷多个瓶盖，但关乎集齐大业的“状态”是很有限的，因为当前已收集到的不同球星的个数是一个不超过</a:t>
            </a:r>
            <a:r>
              <a:rPr lang="en-US" altLang="zh-CN" i="1" dirty="0">
                <a:latin typeface="Garamond" pitchFamily="18" charset="0"/>
              </a:rPr>
              <a:t>n</a:t>
            </a:r>
            <a:r>
              <a:rPr lang="zh-CN" altLang="zh-CN" dirty="0">
                <a:latin typeface="Garamond" pitchFamily="18" charset="0"/>
              </a:rPr>
              <a:t>的自然数</a:t>
            </a:r>
            <a:r>
              <a:rPr lang="zh-CN" altLang="zh-CN" dirty="0" smtClean="0">
                <a:latin typeface="Garamond" pitchFamily="18" charset="0"/>
              </a:rPr>
              <a:t>。</a:t>
            </a:r>
            <a:endParaRPr lang="en-US" altLang="zh-CN" dirty="0" smtClean="0">
              <a:latin typeface="Garamond" pitchFamily="18" charset="0"/>
            </a:endParaRPr>
          </a:p>
          <a:p>
            <a:r>
              <a:rPr lang="zh-CN" altLang="zh-CN" dirty="0" smtClean="0">
                <a:latin typeface="Garamond" pitchFamily="18" charset="0"/>
              </a:rPr>
              <a:t>于是</a:t>
            </a:r>
            <a:r>
              <a:rPr lang="zh-CN" altLang="zh-CN" dirty="0">
                <a:latin typeface="Garamond" pitchFamily="18" charset="0"/>
              </a:rPr>
              <a:t>，我们就想到了用类似于动态规划的做法来计算</a:t>
            </a:r>
            <a:r>
              <a:rPr lang="zh-CN" altLang="zh-CN" dirty="0" smtClean="0">
                <a:latin typeface="Garamond" pitchFamily="18" charset="0"/>
              </a:rPr>
              <a:t>。假设</a:t>
            </a:r>
            <a:r>
              <a:rPr lang="zh-CN" altLang="zh-CN" dirty="0">
                <a:latin typeface="Garamond" pitchFamily="18" charset="0"/>
              </a:rPr>
              <a:t>现在我们已经开了若干个瓶盖，并收集到了</a:t>
            </a:r>
            <a:r>
              <a:rPr lang="en-US" altLang="zh-CN" i="1" dirty="0">
                <a:latin typeface="Garamond" pitchFamily="18" charset="0"/>
              </a:rPr>
              <a:t>k</a:t>
            </a:r>
            <a:r>
              <a:rPr lang="zh-CN" altLang="zh-CN" dirty="0">
                <a:latin typeface="Garamond" pitchFamily="18" charset="0"/>
              </a:rPr>
              <a:t>个不同的球星。设</a:t>
            </a:r>
            <a:r>
              <a:rPr lang="en-US" altLang="zh-CN" i="1" dirty="0">
                <a:latin typeface="Garamond" pitchFamily="18" charset="0"/>
              </a:rPr>
              <a:t>f</a:t>
            </a:r>
            <a:r>
              <a:rPr lang="en-US" altLang="zh-CN" dirty="0">
                <a:latin typeface="Garamond" pitchFamily="18" charset="0"/>
              </a:rPr>
              <a:t>[</a:t>
            </a:r>
            <a:r>
              <a:rPr lang="en-US" altLang="zh-CN" i="1" dirty="0">
                <a:latin typeface="Garamond" pitchFamily="18" charset="0"/>
              </a:rPr>
              <a:t>k</a:t>
            </a:r>
            <a:r>
              <a:rPr lang="en-US" altLang="zh-CN" dirty="0">
                <a:latin typeface="Garamond" pitchFamily="18" charset="0"/>
              </a:rPr>
              <a:t>]</a:t>
            </a:r>
            <a:r>
              <a:rPr lang="zh-CN" altLang="zh-CN" dirty="0">
                <a:latin typeface="Garamond" pitchFamily="18" charset="0"/>
              </a:rPr>
              <a:t>表示此后还需要再打开瓶盖个数的数学期望值</a:t>
            </a:r>
            <a:r>
              <a:rPr lang="zh-CN" altLang="zh-CN" dirty="0" smtClean="0">
                <a:latin typeface="Garamond" pitchFamily="18" charset="0"/>
              </a:rPr>
              <a:t>。</a:t>
            </a:r>
            <a:endParaRPr lang="zh-CN" altLang="en-US" dirty="0">
              <a:latin typeface="Garamond" pitchFamily="18" charset="0"/>
            </a:endParaRPr>
          </a:p>
        </p:txBody>
      </p:sp>
      <p:sp>
        <p:nvSpPr>
          <p:cNvPr id="3" name="标题 2"/>
          <p:cNvSpPr>
            <a:spLocks noGrp="1"/>
          </p:cNvSpPr>
          <p:nvPr>
            <p:ph type="title"/>
          </p:nvPr>
        </p:nvSpPr>
        <p:spPr/>
        <p:txBody>
          <a:bodyPr/>
          <a:lstStyle/>
          <a:p>
            <a:r>
              <a:rPr lang="zh-CN" altLang="en-US" dirty="0" smtClean="0"/>
              <a:t>动态规划</a:t>
            </a:r>
            <a:endParaRPr lang="zh-CN" altLang="en-US" dirty="0"/>
          </a:p>
        </p:txBody>
      </p:sp>
    </p:spTree>
    <p:extLst>
      <p:ext uri="{BB962C8B-B14F-4D97-AF65-F5344CB8AC3E}">
        <p14:creationId xmlns:p14="http://schemas.microsoft.com/office/powerpoint/2010/main" val="19696588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zh-CN" altLang="zh-CN" dirty="0" smtClean="0">
                    <a:latin typeface="Garamond" pitchFamily="18" charset="0"/>
                  </a:rPr>
                  <a:t>如果下一个瓶盖是已经收集到的球星（概率为</a:t>
                </a:r>
                <a:r>
                  <a:rPr lang="en-US" altLang="zh-CN" i="1" dirty="0">
                    <a:latin typeface="Garamond" pitchFamily="18" charset="0"/>
                  </a:rPr>
                  <a:t>k</a:t>
                </a:r>
                <a:r>
                  <a:rPr lang="en-US" altLang="zh-CN" dirty="0">
                    <a:latin typeface="Garamond" pitchFamily="18" charset="0"/>
                  </a:rPr>
                  <a:t>/</a:t>
                </a:r>
                <a:r>
                  <a:rPr lang="en-US" altLang="zh-CN" i="1" dirty="0">
                    <a:latin typeface="Garamond" pitchFamily="18" charset="0"/>
                  </a:rPr>
                  <a:t>n</a:t>
                </a:r>
                <a:r>
                  <a:rPr lang="zh-CN" altLang="zh-CN" dirty="0">
                    <a:latin typeface="Garamond" pitchFamily="18" charset="0"/>
                  </a:rPr>
                  <a:t>），那平均还需要再打开</a:t>
                </a:r>
                <a:r>
                  <a:rPr lang="en-US" altLang="zh-CN" i="1" dirty="0">
                    <a:latin typeface="Garamond" pitchFamily="18" charset="0"/>
                  </a:rPr>
                  <a:t>f</a:t>
                </a:r>
                <a:r>
                  <a:rPr lang="en-US" altLang="zh-CN" dirty="0">
                    <a:latin typeface="Garamond" pitchFamily="18" charset="0"/>
                  </a:rPr>
                  <a:t>[</a:t>
                </a:r>
                <a:r>
                  <a:rPr lang="en-US" altLang="zh-CN" i="1" dirty="0">
                    <a:latin typeface="Garamond" pitchFamily="18" charset="0"/>
                  </a:rPr>
                  <a:t>k</a:t>
                </a:r>
                <a:r>
                  <a:rPr lang="en-US" altLang="zh-CN" dirty="0">
                    <a:latin typeface="Garamond" pitchFamily="18" charset="0"/>
                  </a:rPr>
                  <a:t>]</a:t>
                </a:r>
                <a:r>
                  <a:rPr lang="zh-CN" altLang="zh-CN" dirty="0">
                    <a:latin typeface="Garamond" pitchFamily="18" charset="0"/>
                  </a:rPr>
                  <a:t>个瓶盖</a:t>
                </a:r>
                <a:r>
                  <a:rPr lang="zh-CN" altLang="zh-CN" dirty="0" smtClean="0">
                    <a:latin typeface="Garamond" pitchFamily="18" charset="0"/>
                  </a:rPr>
                  <a:t>；</a:t>
                </a:r>
                <a:endParaRPr lang="en-US" altLang="zh-CN" dirty="0" smtClean="0">
                  <a:latin typeface="Garamond" pitchFamily="18" charset="0"/>
                </a:endParaRPr>
              </a:p>
              <a:p>
                <a:r>
                  <a:rPr lang="zh-CN" altLang="zh-CN" dirty="0" smtClean="0">
                    <a:latin typeface="Garamond" pitchFamily="18" charset="0"/>
                  </a:rPr>
                  <a:t>如果</a:t>
                </a:r>
                <a:r>
                  <a:rPr lang="zh-CN" altLang="zh-CN" dirty="0">
                    <a:latin typeface="Garamond" pitchFamily="18" charset="0"/>
                  </a:rPr>
                  <a:t>下一个瓶盖是新的球星（概率</a:t>
                </a:r>
                <a:r>
                  <a:rPr lang="en-US" altLang="zh-CN" dirty="0">
                    <a:latin typeface="Garamond" pitchFamily="18" charset="0"/>
                  </a:rPr>
                  <a:t>(</a:t>
                </a:r>
                <a:r>
                  <a:rPr lang="en-US" altLang="zh-CN" i="1" dirty="0">
                    <a:latin typeface="Garamond" pitchFamily="18" charset="0"/>
                  </a:rPr>
                  <a:t>n</a:t>
                </a:r>
                <a:r>
                  <a:rPr lang="en-US" altLang="zh-CN" dirty="0">
                    <a:latin typeface="Garamond" pitchFamily="18" charset="0"/>
                  </a:rPr>
                  <a:t>-</a:t>
                </a:r>
                <a:r>
                  <a:rPr lang="en-US" altLang="zh-CN" i="1" dirty="0">
                    <a:latin typeface="Garamond" pitchFamily="18" charset="0"/>
                  </a:rPr>
                  <a:t>k</a:t>
                </a:r>
                <a:r>
                  <a:rPr lang="en-US" altLang="zh-CN" dirty="0">
                    <a:latin typeface="Garamond" pitchFamily="18" charset="0"/>
                  </a:rPr>
                  <a:t>)/</a:t>
                </a:r>
                <a:r>
                  <a:rPr lang="en-US" altLang="zh-CN" i="1" dirty="0">
                    <a:latin typeface="Garamond" pitchFamily="18" charset="0"/>
                  </a:rPr>
                  <a:t>n</a:t>
                </a:r>
                <a:r>
                  <a:rPr lang="zh-CN" altLang="zh-CN" dirty="0">
                    <a:latin typeface="Garamond" pitchFamily="18" charset="0"/>
                  </a:rPr>
                  <a:t>），那么平均还需要再打开</a:t>
                </a:r>
                <a:r>
                  <a:rPr lang="en-US" altLang="zh-CN" i="1" dirty="0">
                    <a:latin typeface="Garamond" pitchFamily="18" charset="0"/>
                  </a:rPr>
                  <a:t>f</a:t>
                </a:r>
                <a:r>
                  <a:rPr lang="en-US" altLang="zh-CN" dirty="0">
                    <a:latin typeface="Garamond" pitchFamily="18" charset="0"/>
                  </a:rPr>
                  <a:t>[</a:t>
                </a:r>
                <a:r>
                  <a:rPr lang="en-US" altLang="zh-CN" i="1" dirty="0">
                    <a:latin typeface="Garamond" pitchFamily="18" charset="0"/>
                  </a:rPr>
                  <a:t>k</a:t>
                </a:r>
                <a:r>
                  <a:rPr lang="en-US" altLang="zh-CN" dirty="0">
                    <a:latin typeface="Garamond" pitchFamily="18" charset="0"/>
                  </a:rPr>
                  <a:t>+1]</a:t>
                </a:r>
                <a:r>
                  <a:rPr lang="zh-CN" altLang="zh-CN" dirty="0">
                    <a:latin typeface="Garamond" pitchFamily="18" charset="0"/>
                  </a:rPr>
                  <a:t>个瓶盖，即</a:t>
                </a: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a:rPr>
                        <m:t>𝑓</m:t>
                      </m:r>
                      <m:d>
                        <m:dPr>
                          <m:begChr m:val="["/>
                          <m:endChr m:val="]"/>
                          <m:ctrlPr>
                            <a:rPr lang="zh-CN" altLang="zh-CN" i="1">
                              <a:latin typeface="Cambria Math"/>
                            </a:rPr>
                          </m:ctrlPr>
                        </m:dPr>
                        <m:e>
                          <m:r>
                            <a:rPr lang="en-US" altLang="zh-CN" i="1">
                              <a:latin typeface="Cambria Math"/>
                            </a:rPr>
                            <m:t>𝑘</m:t>
                          </m:r>
                        </m:e>
                      </m:d>
                      <m:r>
                        <a:rPr lang="en-US" altLang="zh-CN" i="1">
                          <a:latin typeface="Cambria Math"/>
                        </a:rPr>
                        <m:t>=1+</m:t>
                      </m:r>
                      <m:d>
                        <m:dPr>
                          <m:ctrlPr>
                            <a:rPr lang="zh-CN" altLang="zh-CN" i="1">
                              <a:latin typeface="Cambria Math"/>
                            </a:rPr>
                          </m:ctrlPr>
                        </m:dPr>
                        <m:e>
                          <m:f>
                            <m:fPr>
                              <m:ctrlPr>
                                <a:rPr lang="zh-CN" altLang="zh-CN" i="1">
                                  <a:latin typeface="Cambria Math"/>
                                </a:rPr>
                              </m:ctrlPr>
                            </m:fPr>
                            <m:num>
                              <m:r>
                                <a:rPr lang="en-US" altLang="zh-CN" i="1">
                                  <a:latin typeface="Cambria Math"/>
                                </a:rPr>
                                <m:t>𝑘</m:t>
                              </m:r>
                            </m:num>
                            <m:den>
                              <m:r>
                                <a:rPr lang="en-US" altLang="zh-CN" i="1">
                                  <a:latin typeface="Cambria Math"/>
                                </a:rPr>
                                <m:t>𝑛</m:t>
                              </m:r>
                            </m:den>
                          </m:f>
                          <m:r>
                            <a:rPr lang="en-US" altLang="zh-CN" i="1">
                              <a:latin typeface="Cambria Math"/>
                            </a:rPr>
                            <m:t>×</m:t>
                          </m:r>
                          <m:r>
                            <a:rPr lang="en-US" altLang="zh-CN" i="1">
                              <a:latin typeface="Cambria Math"/>
                            </a:rPr>
                            <m:t>𝑓</m:t>
                          </m:r>
                          <m:d>
                            <m:dPr>
                              <m:begChr m:val="["/>
                              <m:endChr m:val="]"/>
                              <m:ctrlPr>
                                <a:rPr lang="zh-CN" altLang="zh-CN" i="1">
                                  <a:latin typeface="Cambria Math"/>
                                </a:rPr>
                              </m:ctrlPr>
                            </m:dPr>
                            <m:e>
                              <m:r>
                                <a:rPr lang="en-US" altLang="zh-CN" i="1">
                                  <a:latin typeface="Cambria Math"/>
                                </a:rPr>
                                <m:t>𝑘</m:t>
                              </m:r>
                            </m:e>
                          </m:d>
                          <m:r>
                            <a:rPr lang="en-US" altLang="zh-CN" i="1">
                              <a:latin typeface="Cambria Math"/>
                            </a:rPr>
                            <m:t>+</m:t>
                          </m:r>
                          <m:f>
                            <m:fPr>
                              <m:ctrlPr>
                                <a:rPr lang="zh-CN" altLang="zh-CN" i="1">
                                  <a:latin typeface="Cambria Math"/>
                                </a:rPr>
                              </m:ctrlPr>
                            </m:fPr>
                            <m:num>
                              <m:r>
                                <a:rPr lang="en-US" altLang="zh-CN" i="1">
                                  <a:latin typeface="Cambria Math"/>
                                </a:rPr>
                                <m:t>𝑛</m:t>
                              </m:r>
                              <m:r>
                                <a:rPr lang="en-US" altLang="zh-CN" i="1">
                                  <a:latin typeface="Cambria Math"/>
                                </a:rPr>
                                <m:t>−</m:t>
                              </m:r>
                              <m:r>
                                <a:rPr lang="en-US" altLang="zh-CN" i="1">
                                  <a:latin typeface="Cambria Math"/>
                                </a:rPr>
                                <m:t>𝑘</m:t>
                              </m:r>
                            </m:num>
                            <m:den>
                              <m:r>
                                <a:rPr lang="en-US" altLang="zh-CN" i="1">
                                  <a:latin typeface="Cambria Math"/>
                                </a:rPr>
                                <m:t>𝑛</m:t>
                              </m:r>
                            </m:den>
                          </m:f>
                          <m:r>
                            <a:rPr lang="en-US" altLang="zh-CN" i="1">
                              <a:latin typeface="Cambria Math"/>
                            </a:rPr>
                            <m:t>×</m:t>
                          </m:r>
                          <m:r>
                            <a:rPr lang="en-US" altLang="zh-CN" i="1">
                              <a:latin typeface="Cambria Math"/>
                            </a:rPr>
                            <m:t>𝑓</m:t>
                          </m:r>
                          <m:d>
                            <m:dPr>
                              <m:begChr m:val="["/>
                              <m:endChr m:val="]"/>
                              <m:ctrlPr>
                                <a:rPr lang="zh-CN" altLang="zh-CN" i="1">
                                  <a:latin typeface="Cambria Math"/>
                                </a:rPr>
                              </m:ctrlPr>
                            </m:dPr>
                            <m:e>
                              <m:r>
                                <a:rPr lang="en-US" altLang="zh-CN" i="1">
                                  <a:latin typeface="Cambria Math"/>
                                </a:rPr>
                                <m:t>𝑘</m:t>
                              </m:r>
                              <m:r>
                                <a:rPr lang="en-US" altLang="zh-CN" i="1">
                                  <a:latin typeface="Cambria Math"/>
                                </a:rPr>
                                <m:t>+1</m:t>
                              </m:r>
                            </m:e>
                          </m:d>
                        </m:e>
                      </m:d>
                    </m:oMath>
                  </m:oMathPara>
                </a14:m>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zh-CN" altLang="en-US" i="1" dirty="0" smtClean="0">
                          <a:latin typeface="Cambria Math"/>
                        </a:rPr>
                        <m:t>移</m:t>
                      </m:r>
                      <m:r>
                        <a:rPr lang="zh-CN" altLang="en-US" b="0" i="1" dirty="0" smtClean="0">
                          <a:latin typeface="Cambria Math"/>
                        </a:rPr>
                        <m:t>项</m:t>
                      </m:r>
                      <m:r>
                        <a:rPr lang="zh-CN" altLang="en-US" i="1" dirty="0">
                          <a:latin typeface="Cambria Math"/>
                        </a:rPr>
                        <m:t>整理</m:t>
                      </m:r>
                      <m:r>
                        <a:rPr lang="zh-CN" altLang="en-US" b="0" i="1" dirty="0" smtClean="0">
                          <a:latin typeface="Cambria Math"/>
                        </a:rPr>
                        <m:t>得：</m:t>
                      </m:r>
                      <m:r>
                        <a:rPr lang="en-US" altLang="zh-CN" i="1" smtClean="0">
                          <a:latin typeface="Cambria Math"/>
                        </a:rPr>
                        <m:t>𝑓</m:t>
                      </m:r>
                      <m:d>
                        <m:dPr>
                          <m:begChr m:val="["/>
                          <m:endChr m:val="]"/>
                          <m:ctrlPr>
                            <a:rPr lang="zh-CN" altLang="zh-CN" i="1" smtClean="0">
                              <a:latin typeface="Cambria Math"/>
                            </a:rPr>
                          </m:ctrlPr>
                        </m:dPr>
                        <m:e>
                          <m:r>
                            <a:rPr lang="en-US" altLang="zh-CN" i="1">
                              <a:latin typeface="Cambria Math"/>
                            </a:rPr>
                            <m:t>𝑘</m:t>
                          </m:r>
                        </m:e>
                      </m:d>
                      <m:r>
                        <a:rPr lang="en-US" altLang="zh-CN" i="1">
                          <a:latin typeface="Cambria Math"/>
                        </a:rPr>
                        <m:t>=</m:t>
                      </m:r>
                      <m:r>
                        <a:rPr lang="en-US" altLang="zh-CN" i="1">
                          <a:latin typeface="Cambria Math"/>
                        </a:rPr>
                        <m:t>𝑓</m:t>
                      </m:r>
                      <m:d>
                        <m:dPr>
                          <m:begChr m:val="["/>
                          <m:endChr m:val="]"/>
                          <m:ctrlPr>
                            <a:rPr lang="zh-CN" altLang="zh-CN" i="1">
                              <a:latin typeface="Cambria Math"/>
                            </a:rPr>
                          </m:ctrlPr>
                        </m:dPr>
                        <m:e>
                          <m:r>
                            <a:rPr lang="en-US" altLang="zh-CN" i="1">
                              <a:latin typeface="Cambria Math"/>
                            </a:rPr>
                            <m:t>𝑘</m:t>
                          </m:r>
                          <m:r>
                            <a:rPr lang="en-US" altLang="zh-CN" i="1">
                              <a:latin typeface="Cambria Math"/>
                            </a:rPr>
                            <m:t>+1</m:t>
                          </m:r>
                        </m:e>
                      </m:d>
                      <m:r>
                        <a:rPr lang="en-US" altLang="zh-CN" i="1">
                          <a:latin typeface="Cambria Math"/>
                        </a:rPr>
                        <m:t>+</m:t>
                      </m:r>
                      <m:f>
                        <m:fPr>
                          <m:ctrlPr>
                            <a:rPr lang="zh-CN" altLang="zh-CN" i="1">
                              <a:latin typeface="Cambria Math"/>
                            </a:rPr>
                          </m:ctrlPr>
                        </m:fPr>
                        <m:num>
                          <m:r>
                            <a:rPr lang="en-US" altLang="zh-CN" i="1">
                              <a:latin typeface="Cambria Math"/>
                            </a:rPr>
                            <m:t>𝑛</m:t>
                          </m:r>
                        </m:num>
                        <m:den>
                          <m:r>
                            <a:rPr lang="en-US" altLang="zh-CN" i="1">
                              <a:latin typeface="Cambria Math"/>
                            </a:rPr>
                            <m:t>𝑛</m:t>
                          </m:r>
                          <m:r>
                            <a:rPr lang="en-US" altLang="zh-CN" i="1">
                              <a:latin typeface="Cambria Math"/>
                            </a:rPr>
                            <m:t>−</m:t>
                          </m:r>
                          <m:r>
                            <a:rPr lang="en-US" altLang="zh-CN" i="1">
                              <a:latin typeface="Cambria Math"/>
                            </a:rPr>
                            <m:t>𝑘</m:t>
                          </m:r>
                        </m:den>
                      </m:f>
                    </m:oMath>
                  </m:oMathPara>
                </a14:m>
                <a:endParaRPr lang="zh-CN" altLang="zh-CN" dirty="0"/>
              </a:p>
              <a:p>
                <a:pPr marL="0" indent="0">
                  <a:buNone/>
                </a:pPr>
                <a:endParaRPr lang="zh-CN" altLang="zh-CN" dirty="0"/>
              </a:p>
              <a:p>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l="-741" t="-1713" r="-5852"/>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smtClean="0"/>
              <a:t>动态规划</a:t>
            </a:r>
            <a:endParaRPr lang="zh-CN" altLang="en-US" dirty="0"/>
          </a:p>
        </p:txBody>
      </p:sp>
    </p:spTree>
    <p:extLst>
      <p:ext uri="{BB962C8B-B14F-4D97-AF65-F5344CB8AC3E}">
        <p14:creationId xmlns:p14="http://schemas.microsoft.com/office/powerpoint/2010/main" val="26452117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zh-CN" altLang="zh-CN" dirty="0">
                    <a:latin typeface="Garamond" pitchFamily="18" charset="0"/>
                  </a:rPr>
                  <a:t>所以</a:t>
                </a: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a:rPr>
                        <m:t>𝑓</m:t>
                      </m:r>
                      <m:d>
                        <m:dPr>
                          <m:begChr m:val="["/>
                          <m:endChr m:val="]"/>
                          <m:ctrlPr>
                            <a:rPr lang="zh-CN" altLang="zh-CN" i="1">
                              <a:latin typeface="Cambria Math"/>
                            </a:rPr>
                          </m:ctrlPr>
                        </m:dPr>
                        <m:e>
                          <m:r>
                            <a:rPr lang="en-US" altLang="zh-CN" i="1">
                              <a:latin typeface="Cambria Math"/>
                            </a:rPr>
                            <m:t>0</m:t>
                          </m:r>
                        </m:e>
                      </m:d>
                      <m:r>
                        <a:rPr lang="en-US" altLang="zh-CN" i="1">
                          <a:latin typeface="Cambria Math"/>
                        </a:rPr>
                        <m:t>=</m:t>
                      </m:r>
                      <m:nary>
                        <m:naryPr>
                          <m:chr m:val="∑"/>
                          <m:limLoc m:val="undOvr"/>
                          <m:ctrlPr>
                            <a:rPr lang="zh-CN" altLang="zh-CN" i="1">
                              <a:latin typeface="Cambria Math"/>
                            </a:rPr>
                          </m:ctrlPr>
                        </m:naryPr>
                        <m:sub>
                          <m:r>
                            <a:rPr lang="en-US" altLang="zh-CN" i="1">
                              <a:latin typeface="Cambria Math"/>
                            </a:rPr>
                            <m:t>𝑘</m:t>
                          </m:r>
                          <m:r>
                            <a:rPr lang="en-US" altLang="zh-CN" i="1">
                              <a:latin typeface="Cambria Math"/>
                            </a:rPr>
                            <m:t>=0</m:t>
                          </m:r>
                        </m:sub>
                        <m:sup>
                          <m:r>
                            <a:rPr lang="en-US" altLang="zh-CN" i="1">
                              <a:latin typeface="Cambria Math"/>
                            </a:rPr>
                            <m:t>𝑛</m:t>
                          </m:r>
                          <m:r>
                            <a:rPr lang="en-US" altLang="zh-CN" i="1">
                              <a:latin typeface="Cambria Math"/>
                            </a:rPr>
                            <m:t>−1</m:t>
                          </m:r>
                        </m:sup>
                        <m:e>
                          <m:f>
                            <m:fPr>
                              <m:ctrlPr>
                                <a:rPr lang="zh-CN" altLang="zh-CN" i="1">
                                  <a:latin typeface="Cambria Math"/>
                                </a:rPr>
                              </m:ctrlPr>
                            </m:fPr>
                            <m:num>
                              <m:r>
                                <a:rPr lang="en-US" altLang="zh-CN" i="1">
                                  <a:latin typeface="Cambria Math"/>
                                </a:rPr>
                                <m:t>𝑛</m:t>
                              </m:r>
                            </m:num>
                            <m:den>
                              <m:r>
                                <a:rPr lang="en-US" altLang="zh-CN" i="1">
                                  <a:latin typeface="Cambria Math"/>
                                </a:rPr>
                                <m:t>𝑛</m:t>
                              </m:r>
                              <m:r>
                                <a:rPr lang="en-US" altLang="zh-CN" i="1">
                                  <a:latin typeface="Cambria Math"/>
                                </a:rPr>
                                <m:t>−</m:t>
                              </m:r>
                              <m:r>
                                <a:rPr lang="en-US" altLang="zh-CN" i="1">
                                  <a:latin typeface="Cambria Math"/>
                                </a:rPr>
                                <m:t>𝑘</m:t>
                              </m:r>
                            </m:den>
                          </m:f>
                        </m:e>
                      </m:nary>
                      <m:r>
                        <a:rPr lang="en-US" altLang="zh-CN" i="1">
                          <a:latin typeface="Cambria Math"/>
                        </a:rPr>
                        <m:t>+</m:t>
                      </m:r>
                      <m:r>
                        <a:rPr lang="en-US" altLang="zh-CN" i="1">
                          <a:latin typeface="Cambria Math"/>
                        </a:rPr>
                        <m:t>𝑓</m:t>
                      </m:r>
                      <m:r>
                        <a:rPr lang="en-US" altLang="zh-CN" i="1">
                          <a:latin typeface="Cambria Math"/>
                        </a:rPr>
                        <m:t>[</m:t>
                      </m:r>
                      <m:r>
                        <a:rPr lang="en-US" altLang="zh-CN" i="1">
                          <a:latin typeface="Cambria Math"/>
                        </a:rPr>
                        <m:t>𝑛</m:t>
                      </m:r>
                      <m:r>
                        <a:rPr lang="en-US" altLang="zh-CN" i="1">
                          <a:latin typeface="Cambria Math"/>
                        </a:rPr>
                        <m:t>]</m:t>
                      </m:r>
                    </m:oMath>
                  </m:oMathPara>
                </a14:m>
                <a:endParaRPr lang="zh-CN" altLang="zh-CN" dirty="0">
                  <a:latin typeface="Garamond" pitchFamily="18" charset="0"/>
                </a:endParaRPr>
              </a:p>
              <a:p>
                <a:r>
                  <a:rPr lang="zh-CN" altLang="zh-CN" dirty="0">
                    <a:latin typeface="Garamond" pitchFamily="18" charset="0"/>
                  </a:rPr>
                  <a:t>根据定义知</a:t>
                </a:r>
                <a:r>
                  <a:rPr lang="en-US" altLang="zh-CN" i="1" dirty="0">
                    <a:latin typeface="Garamond" pitchFamily="18" charset="0"/>
                  </a:rPr>
                  <a:t>f</a:t>
                </a:r>
                <a:r>
                  <a:rPr lang="en-US" altLang="zh-CN" dirty="0">
                    <a:latin typeface="Garamond" pitchFamily="18" charset="0"/>
                  </a:rPr>
                  <a:t>[</a:t>
                </a:r>
                <a:r>
                  <a:rPr lang="en-US" altLang="zh-CN" i="1" dirty="0">
                    <a:latin typeface="Garamond" pitchFamily="18" charset="0"/>
                  </a:rPr>
                  <a:t>n</a:t>
                </a:r>
                <a:r>
                  <a:rPr lang="en-US" altLang="zh-CN" dirty="0">
                    <a:latin typeface="Garamond" pitchFamily="18" charset="0"/>
                  </a:rPr>
                  <a:t>]=0</a:t>
                </a:r>
                <a:r>
                  <a:rPr lang="zh-CN" altLang="zh-CN" dirty="0">
                    <a:latin typeface="Garamond" pitchFamily="18" charset="0"/>
                  </a:rPr>
                  <a:t>，故</a:t>
                </a: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a:rPr>
                        <m:t>𝑓</m:t>
                      </m:r>
                      <m:d>
                        <m:dPr>
                          <m:begChr m:val="["/>
                          <m:endChr m:val="]"/>
                          <m:ctrlPr>
                            <a:rPr lang="zh-CN" altLang="zh-CN" i="1">
                              <a:latin typeface="Cambria Math"/>
                            </a:rPr>
                          </m:ctrlPr>
                        </m:dPr>
                        <m:e>
                          <m:r>
                            <a:rPr lang="en-US" altLang="zh-CN" i="1">
                              <a:latin typeface="Cambria Math"/>
                            </a:rPr>
                            <m:t>0</m:t>
                          </m:r>
                        </m:e>
                      </m:d>
                      <m:r>
                        <a:rPr lang="en-US" altLang="zh-CN" i="1">
                          <a:latin typeface="Cambria Math"/>
                        </a:rPr>
                        <m:t>=</m:t>
                      </m:r>
                      <m:r>
                        <a:rPr lang="en-US" altLang="zh-CN" i="1">
                          <a:latin typeface="Cambria Math"/>
                        </a:rPr>
                        <m:t>𝑛</m:t>
                      </m:r>
                      <m:r>
                        <a:rPr lang="en-US" altLang="zh-CN" i="1">
                          <a:latin typeface="Cambria Math"/>
                        </a:rPr>
                        <m:t>×</m:t>
                      </m:r>
                      <m:d>
                        <m:dPr>
                          <m:ctrlPr>
                            <a:rPr lang="zh-CN" altLang="zh-CN" i="1">
                              <a:latin typeface="Cambria Math"/>
                            </a:rPr>
                          </m:ctrlPr>
                        </m:dPr>
                        <m:e>
                          <m:r>
                            <a:rPr lang="en-US" altLang="zh-CN" i="1">
                              <a:latin typeface="Cambria Math"/>
                            </a:rPr>
                            <m:t>1+</m:t>
                          </m:r>
                          <m:f>
                            <m:fPr>
                              <m:ctrlPr>
                                <a:rPr lang="zh-CN" altLang="zh-CN" i="1">
                                  <a:latin typeface="Cambria Math"/>
                                </a:rPr>
                              </m:ctrlPr>
                            </m:fPr>
                            <m:num>
                              <m:r>
                                <a:rPr lang="en-US" altLang="zh-CN" i="1">
                                  <a:latin typeface="Cambria Math"/>
                                </a:rPr>
                                <m:t>1</m:t>
                              </m:r>
                            </m:num>
                            <m:den>
                              <m:r>
                                <a:rPr lang="en-US" altLang="zh-CN" i="1">
                                  <a:latin typeface="Cambria Math"/>
                                </a:rPr>
                                <m:t>2</m:t>
                              </m:r>
                            </m:den>
                          </m:f>
                          <m:r>
                            <a:rPr lang="en-US" altLang="zh-CN" i="1">
                              <a:latin typeface="Cambria Math"/>
                            </a:rPr>
                            <m:t>+</m:t>
                          </m:r>
                          <m:f>
                            <m:fPr>
                              <m:ctrlPr>
                                <a:rPr lang="zh-CN" altLang="zh-CN" i="1">
                                  <a:latin typeface="Cambria Math"/>
                                </a:rPr>
                              </m:ctrlPr>
                            </m:fPr>
                            <m:num>
                              <m:r>
                                <a:rPr lang="en-US" altLang="zh-CN" i="1">
                                  <a:latin typeface="Cambria Math"/>
                                </a:rPr>
                                <m:t>1</m:t>
                              </m:r>
                            </m:num>
                            <m:den>
                              <m:r>
                                <a:rPr lang="en-US" altLang="zh-CN" i="1">
                                  <a:latin typeface="Cambria Math"/>
                                </a:rPr>
                                <m:t>3</m:t>
                              </m:r>
                            </m:den>
                          </m:f>
                          <m:r>
                            <a:rPr lang="en-US" altLang="zh-CN" i="1">
                              <a:latin typeface="Cambria Math"/>
                            </a:rPr>
                            <m:t>+…+</m:t>
                          </m:r>
                          <m:f>
                            <m:fPr>
                              <m:ctrlPr>
                                <a:rPr lang="zh-CN" altLang="zh-CN" i="1">
                                  <a:latin typeface="Cambria Math"/>
                                </a:rPr>
                              </m:ctrlPr>
                            </m:fPr>
                            <m:num>
                              <m:r>
                                <a:rPr lang="en-US" altLang="zh-CN" i="1">
                                  <a:latin typeface="Cambria Math"/>
                                </a:rPr>
                                <m:t>1</m:t>
                              </m:r>
                            </m:num>
                            <m:den>
                              <m:r>
                                <a:rPr lang="en-US" altLang="zh-CN" i="1">
                                  <a:latin typeface="Cambria Math"/>
                                </a:rPr>
                                <m:t>𝑛</m:t>
                              </m:r>
                            </m:den>
                          </m:f>
                        </m:e>
                      </m:d>
                    </m:oMath>
                  </m:oMathPara>
                </a14:m>
                <a:endParaRPr lang="zh-CN" altLang="zh-CN" dirty="0">
                  <a:latin typeface="Garamond" pitchFamily="18" charset="0"/>
                </a:endParaRPr>
              </a:p>
              <a:p>
                <a:r>
                  <a:rPr lang="zh-CN" altLang="zh-CN" dirty="0">
                    <a:latin typeface="Garamond" pitchFamily="18" charset="0"/>
                  </a:rPr>
                  <a:t>这就是要求的</a:t>
                </a:r>
                <a:r>
                  <a:rPr lang="zh-CN" altLang="zh-CN" dirty="0" smtClean="0">
                    <a:latin typeface="Garamond" pitchFamily="18" charset="0"/>
                  </a:rPr>
                  <a:t>期望值</a:t>
                </a:r>
                <a:r>
                  <a:rPr lang="zh-CN" altLang="en-US" dirty="0">
                    <a:latin typeface="Garamond" pitchFamily="18" charset="0"/>
                  </a:rPr>
                  <a:t>。</a:t>
                </a:r>
                <a:endParaRPr lang="zh-CN" altLang="zh-CN" dirty="0">
                  <a:latin typeface="Garamond" pitchFamily="18" charset="0"/>
                </a:endParaRPr>
              </a:p>
              <a:p>
                <a:endParaRPr lang="zh-CN" altLang="en-US" dirty="0">
                  <a:latin typeface="Garamond" pitchFamily="18" charset="0"/>
                </a:endParaRPr>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l="-741" t="-2503"/>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smtClean="0"/>
              <a:t>动态规划</a:t>
            </a:r>
            <a:endParaRPr lang="zh-CN" altLang="en-US" dirty="0"/>
          </a:p>
        </p:txBody>
      </p:sp>
    </p:spTree>
    <p:extLst>
      <p:ext uri="{BB962C8B-B14F-4D97-AF65-F5344CB8AC3E}">
        <p14:creationId xmlns:p14="http://schemas.microsoft.com/office/powerpoint/2010/main" val="33842367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zh-CN" altLang="en-US" dirty="0" smtClean="0">
                    <a:latin typeface="Garamond" pitchFamily="18" charset="0"/>
                  </a:rPr>
                  <a:t>当我们已经收集了</a:t>
                </a:r>
                <a:r>
                  <a:rPr lang="en-US" altLang="zh-CN" i="1" dirty="0" smtClean="0">
                    <a:latin typeface="Garamond" pitchFamily="18" charset="0"/>
                  </a:rPr>
                  <a:t>k</a:t>
                </a:r>
                <a:r>
                  <a:rPr lang="zh-CN" altLang="en-US" dirty="0" smtClean="0">
                    <a:latin typeface="Garamond" pitchFamily="18" charset="0"/>
                  </a:rPr>
                  <a:t>个球星时，平均还需要打开多少瓶盖才能收集到第</a:t>
                </a:r>
                <a:r>
                  <a:rPr lang="en-US" altLang="zh-CN" i="1" dirty="0" smtClean="0">
                    <a:latin typeface="Garamond" pitchFamily="18" charset="0"/>
                  </a:rPr>
                  <a:t>k</a:t>
                </a:r>
                <a:r>
                  <a:rPr lang="en-US" altLang="zh-CN" dirty="0" smtClean="0">
                    <a:latin typeface="Garamond" pitchFamily="18" charset="0"/>
                  </a:rPr>
                  <a:t>+1</a:t>
                </a:r>
                <a:r>
                  <a:rPr lang="zh-CN" altLang="en-US" dirty="0" smtClean="0">
                    <a:latin typeface="Garamond" pitchFamily="18" charset="0"/>
                  </a:rPr>
                  <a:t>个呢？</a:t>
                </a:r>
                <a:endParaRPr lang="en-US" altLang="zh-CN" dirty="0" smtClean="0">
                  <a:latin typeface="Garamond" pitchFamily="18" charset="0"/>
                </a:endParaRPr>
              </a:p>
              <a:p>
                <a:r>
                  <a:rPr lang="zh-CN" altLang="en-US" dirty="0" smtClean="0">
                    <a:latin typeface="Garamond" pitchFamily="18" charset="0"/>
                  </a:rPr>
                  <a:t>事实上，还需</a:t>
                </a:r>
                <a:r>
                  <a:rPr lang="en-US" altLang="zh-CN" i="1" dirty="0" err="1" smtClean="0">
                    <a:latin typeface="Garamond" pitchFamily="18" charset="0"/>
                  </a:rPr>
                  <a:t>i</a:t>
                </a:r>
                <a:r>
                  <a:rPr lang="zh-CN" altLang="en-US" dirty="0" smtClean="0">
                    <a:latin typeface="Garamond" pitchFamily="18" charset="0"/>
                  </a:rPr>
                  <a:t>次的概率为</a:t>
                </a:r>
                <a14:m>
                  <m:oMath xmlns:m="http://schemas.openxmlformats.org/officeDocument/2006/math">
                    <m:sSup>
                      <m:sSupPr>
                        <m:ctrlPr>
                          <a:rPr lang="en-US" altLang="zh-CN" i="1" smtClean="0">
                            <a:latin typeface="Cambria Math"/>
                          </a:rPr>
                        </m:ctrlPr>
                      </m:sSupPr>
                      <m:e>
                        <m:d>
                          <m:dPr>
                            <m:ctrlPr>
                              <a:rPr lang="en-US" altLang="zh-CN" i="1">
                                <a:latin typeface="Cambria Math"/>
                              </a:rPr>
                            </m:ctrlPr>
                          </m:dPr>
                          <m:e>
                            <m:f>
                              <m:fPr>
                                <m:ctrlPr>
                                  <a:rPr lang="en-US" altLang="zh-CN" i="1">
                                    <a:latin typeface="Cambria Math"/>
                                  </a:rPr>
                                </m:ctrlPr>
                              </m:fPr>
                              <m:num>
                                <m:r>
                                  <a:rPr lang="en-US" altLang="zh-CN" i="1">
                                    <a:latin typeface="Cambria Math"/>
                                  </a:rPr>
                                  <m:t>𝑘</m:t>
                                </m:r>
                              </m:num>
                              <m:den>
                                <m:r>
                                  <a:rPr lang="en-US" altLang="zh-CN" i="1">
                                    <a:latin typeface="Cambria Math"/>
                                  </a:rPr>
                                  <m:t>𝑛</m:t>
                                </m:r>
                              </m:den>
                            </m:f>
                          </m:e>
                        </m:d>
                      </m:e>
                      <m:sup>
                        <m:r>
                          <a:rPr lang="en-US" altLang="zh-CN" b="0" i="1" smtClean="0">
                            <a:latin typeface="Cambria Math"/>
                          </a:rPr>
                          <m:t>𝑖</m:t>
                        </m:r>
                        <m:r>
                          <a:rPr lang="en-US" altLang="zh-CN" b="0" i="1" smtClean="0">
                            <a:latin typeface="Cambria Math"/>
                          </a:rPr>
                          <m:t>−1</m:t>
                        </m:r>
                      </m:sup>
                    </m:sSup>
                    <m:d>
                      <m:dPr>
                        <m:ctrlPr>
                          <a:rPr lang="en-US" altLang="zh-CN" i="1" smtClean="0">
                            <a:latin typeface="Cambria Math"/>
                          </a:rPr>
                        </m:ctrlPr>
                      </m:dPr>
                      <m:e>
                        <m:f>
                          <m:fPr>
                            <m:ctrlPr>
                              <a:rPr lang="en-US" altLang="zh-CN" i="1" smtClean="0">
                                <a:latin typeface="Cambria Math"/>
                              </a:rPr>
                            </m:ctrlPr>
                          </m:fPr>
                          <m:num>
                            <m:r>
                              <a:rPr lang="en-US" altLang="zh-CN" b="0" i="1" smtClean="0">
                                <a:latin typeface="Cambria Math"/>
                              </a:rPr>
                              <m:t>𝑛</m:t>
                            </m:r>
                            <m:r>
                              <a:rPr lang="en-US" altLang="zh-CN" b="0" i="1" smtClean="0">
                                <a:latin typeface="Cambria Math"/>
                              </a:rPr>
                              <m:t>−</m:t>
                            </m:r>
                            <m:r>
                              <a:rPr lang="en-US" altLang="zh-CN" b="0" i="1" smtClean="0">
                                <a:latin typeface="Cambria Math"/>
                              </a:rPr>
                              <m:t>𝑘</m:t>
                            </m:r>
                          </m:num>
                          <m:den>
                            <m:r>
                              <a:rPr lang="en-US" altLang="zh-CN" b="0" i="1" smtClean="0">
                                <a:latin typeface="Cambria Math"/>
                              </a:rPr>
                              <m:t>𝑛</m:t>
                            </m:r>
                          </m:den>
                        </m:f>
                      </m:e>
                    </m:d>
                  </m:oMath>
                </a14:m>
                <a:r>
                  <a:rPr lang="zh-CN" altLang="en-US" dirty="0" smtClean="0">
                    <a:latin typeface="Garamond" pitchFamily="18" charset="0"/>
                  </a:rPr>
                  <a:t>，因此</a:t>
                </a:r>
                <a:r>
                  <a:rPr lang="zh-CN" altLang="en-US" dirty="0">
                    <a:latin typeface="Garamond" pitchFamily="18" charset="0"/>
                  </a:rPr>
                  <a:t>平均</a:t>
                </a:r>
                <a:r>
                  <a:rPr lang="zh-CN" altLang="en-US" dirty="0" smtClean="0">
                    <a:latin typeface="Garamond" pitchFamily="18" charset="0"/>
                  </a:rPr>
                  <a:t>所需瓶数为：</a:t>
                </a:r>
                <a:endParaRPr lang="en-US" altLang="zh-CN" dirty="0" smtClean="0">
                  <a:latin typeface="Garamond" pitchFamily="18" charset="0"/>
                </a:endParaRPr>
              </a:p>
              <a:p>
                <a:pPr marL="0" indent="0">
                  <a:buNone/>
                </a:pPr>
                <a14:m>
                  <m:oMathPara xmlns:m="http://schemas.openxmlformats.org/officeDocument/2006/math">
                    <m:oMathParaPr>
                      <m:jc m:val="centerGroup"/>
                    </m:oMathParaPr>
                    <m:oMath xmlns:m="http://schemas.openxmlformats.org/officeDocument/2006/math">
                      <m:nary>
                        <m:naryPr>
                          <m:chr m:val="∑"/>
                          <m:ctrlPr>
                            <a:rPr lang="en-US" altLang="zh-CN" i="1" smtClean="0">
                              <a:latin typeface="Cambria Math"/>
                            </a:rPr>
                          </m:ctrlPr>
                        </m:naryPr>
                        <m:sub>
                          <m:r>
                            <m:rPr>
                              <m:brk m:alnAt="23"/>
                            </m:rPr>
                            <a:rPr lang="en-US" altLang="zh-CN" b="0" i="1" smtClean="0">
                              <a:latin typeface="Cambria Math"/>
                            </a:rPr>
                            <m:t>𝑖</m:t>
                          </m:r>
                          <m:r>
                            <a:rPr lang="en-US" altLang="zh-CN" b="0" i="1" smtClean="0">
                              <a:latin typeface="Cambria Math"/>
                            </a:rPr>
                            <m:t>=1</m:t>
                          </m:r>
                        </m:sub>
                        <m:sup>
                          <m:r>
                            <a:rPr lang="en-US" altLang="zh-CN" i="1" smtClean="0">
                              <a:latin typeface="Cambria Math"/>
                              <a:ea typeface="Cambria Math"/>
                            </a:rPr>
                            <m:t>∞</m:t>
                          </m:r>
                        </m:sup>
                        <m:e>
                          <m:r>
                            <a:rPr lang="en-US" altLang="zh-CN" b="0" i="1" smtClean="0">
                              <a:latin typeface="Cambria Math"/>
                            </a:rPr>
                            <m:t>𝑖</m:t>
                          </m:r>
                          <m:r>
                            <a:rPr lang="en-US" altLang="zh-CN" b="0" i="1" smtClean="0">
                              <a:latin typeface="Cambria Math"/>
                              <a:ea typeface="Cambria Math"/>
                            </a:rPr>
                            <m:t>×</m:t>
                          </m:r>
                          <m:sSup>
                            <m:sSupPr>
                              <m:ctrlPr>
                                <a:rPr lang="en-US" altLang="zh-CN" i="1">
                                  <a:latin typeface="Cambria Math"/>
                                </a:rPr>
                              </m:ctrlPr>
                            </m:sSupPr>
                            <m:e>
                              <m:d>
                                <m:dPr>
                                  <m:ctrlPr>
                                    <a:rPr lang="en-US" altLang="zh-CN" i="1">
                                      <a:latin typeface="Cambria Math"/>
                                    </a:rPr>
                                  </m:ctrlPr>
                                </m:dPr>
                                <m:e>
                                  <m:f>
                                    <m:fPr>
                                      <m:ctrlPr>
                                        <a:rPr lang="en-US" altLang="zh-CN" i="1">
                                          <a:latin typeface="Cambria Math"/>
                                        </a:rPr>
                                      </m:ctrlPr>
                                    </m:fPr>
                                    <m:num>
                                      <m:r>
                                        <a:rPr lang="en-US" altLang="zh-CN" i="1">
                                          <a:latin typeface="Cambria Math"/>
                                        </a:rPr>
                                        <m:t>𝑘</m:t>
                                      </m:r>
                                    </m:num>
                                    <m:den>
                                      <m:r>
                                        <a:rPr lang="en-US" altLang="zh-CN" i="1">
                                          <a:latin typeface="Cambria Math"/>
                                        </a:rPr>
                                        <m:t>𝑛</m:t>
                                      </m:r>
                                    </m:den>
                                  </m:f>
                                </m:e>
                              </m:d>
                            </m:e>
                            <m:sup>
                              <m:r>
                                <a:rPr lang="en-US" altLang="zh-CN" i="1">
                                  <a:latin typeface="Cambria Math"/>
                                </a:rPr>
                                <m:t>𝑖</m:t>
                              </m:r>
                              <m:r>
                                <a:rPr lang="en-US" altLang="zh-CN" i="1">
                                  <a:latin typeface="Cambria Math"/>
                                </a:rPr>
                                <m:t>−1</m:t>
                              </m:r>
                            </m:sup>
                          </m:sSup>
                          <m:d>
                            <m:dPr>
                              <m:ctrlPr>
                                <a:rPr lang="en-US" altLang="zh-CN" i="1">
                                  <a:latin typeface="Cambria Math"/>
                                </a:rPr>
                              </m:ctrlPr>
                            </m:dPr>
                            <m:e>
                              <m:f>
                                <m:fPr>
                                  <m:ctrlPr>
                                    <a:rPr lang="en-US" altLang="zh-CN" i="1">
                                      <a:latin typeface="Cambria Math"/>
                                    </a:rPr>
                                  </m:ctrlPr>
                                </m:fPr>
                                <m:num>
                                  <m:r>
                                    <a:rPr lang="en-US" altLang="zh-CN" i="1">
                                      <a:latin typeface="Cambria Math"/>
                                    </a:rPr>
                                    <m:t>𝑛</m:t>
                                  </m:r>
                                  <m:r>
                                    <a:rPr lang="en-US" altLang="zh-CN" i="1">
                                      <a:latin typeface="Cambria Math"/>
                                    </a:rPr>
                                    <m:t>−</m:t>
                                  </m:r>
                                  <m:r>
                                    <a:rPr lang="en-US" altLang="zh-CN" i="1">
                                      <a:latin typeface="Cambria Math"/>
                                    </a:rPr>
                                    <m:t>𝑘</m:t>
                                  </m:r>
                                </m:num>
                                <m:den>
                                  <m:r>
                                    <a:rPr lang="en-US" altLang="zh-CN" i="1">
                                      <a:latin typeface="Cambria Math"/>
                                    </a:rPr>
                                    <m:t>𝑛</m:t>
                                  </m:r>
                                </m:den>
                              </m:f>
                            </m:e>
                          </m:d>
                        </m:e>
                      </m:nary>
                    </m:oMath>
                  </m:oMathPara>
                </a14:m>
                <a:endParaRPr lang="en-US" altLang="zh-CN" dirty="0" smtClean="0">
                  <a:latin typeface="Garamond" pitchFamily="18" charset="0"/>
                </a:endParaRPr>
              </a:p>
              <a:p>
                <a:r>
                  <a:rPr lang="zh-CN" altLang="en-US" dirty="0" smtClean="0">
                    <a:latin typeface="Garamond" pitchFamily="18" charset="0"/>
                  </a:rPr>
                  <a:t>具体的计算留给各位营员思考。</a:t>
                </a:r>
                <a:endParaRPr lang="zh-CN" altLang="en-US" dirty="0">
                  <a:latin typeface="Garamond" pitchFamily="18" charset="0"/>
                </a:endParaRPr>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l="-741" t="-2503" r="-296" b="-395"/>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smtClean="0"/>
              <a:t>数学方法</a:t>
            </a:r>
            <a:endParaRPr lang="zh-CN" altLang="en-US" dirty="0"/>
          </a:p>
        </p:txBody>
      </p:sp>
    </p:spTree>
    <p:extLst>
      <p:ext uri="{BB962C8B-B14F-4D97-AF65-F5344CB8AC3E}">
        <p14:creationId xmlns:p14="http://schemas.microsoft.com/office/powerpoint/2010/main" val="5218439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latin typeface="Garamond" pitchFamily="18" charset="0"/>
              </a:rPr>
              <a:t>在平面上给定</a:t>
            </a:r>
            <a:r>
              <a:rPr lang="en-US" altLang="zh-CN" i="1" dirty="0" smtClean="0">
                <a:latin typeface="Garamond" pitchFamily="18" charset="0"/>
              </a:rPr>
              <a:t>n</a:t>
            </a:r>
            <a:r>
              <a:rPr lang="zh-CN" altLang="en-US" dirty="0" smtClean="0">
                <a:latin typeface="Garamond" pitchFamily="18" charset="0"/>
              </a:rPr>
              <a:t>个点，求一个最小的圆，使之能覆盖所有的点。</a:t>
            </a:r>
            <a:endParaRPr lang="en-US" altLang="zh-CN" dirty="0" smtClean="0">
              <a:latin typeface="Garamond" pitchFamily="18" charset="0"/>
            </a:endParaRPr>
          </a:p>
          <a:p>
            <a:endParaRPr lang="en-US" altLang="zh-CN" dirty="0" smtClean="0">
              <a:latin typeface="Garamond" pitchFamily="18" charset="0"/>
            </a:endParaRPr>
          </a:p>
        </p:txBody>
      </p:sp>
      <p:sp>
        <p:nvSpPr>
          <p:cNvPr id="3" name="标题 2"/>
          <p:cNvSpPr>
            <a:spLocks noGrp="1"/>
          </p:cNvSpPr>
          <p:nvPr>
            <p:ph type="title"/>
          </p:nvPr>
        </p:nvSpPr>
        <p:spPr/>
        <p:txBody>
          <a:bodyPr/>
          <a:lstStyle/>
          <a:p>
            <a:r>
              <a:rPr lang="zh-CN" altLang="en-US" dirty="0" smtClean="0"/>
              <a:t>最小覆盖圆</a:t>
            </a:r>
            <a:endParaRPr lang="zh-CN" altLang="en-US" dirty="0"/>
          </a:p>
        </p:txBody>
      </p:sp>
      <p:pic>
        <p:nvPicPr>
          <p:cNvPr id="1036" name="Picture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2568" y="2924944"/>
            <a:ext cx="2609850"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4099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latin typeface="Garamond" pitchFamily="18" charset="0"/>
              </a:rPr>
              <a:t>鉴于平面</a:t>
            </a:r>
            <a:r>
              <a:rPr lang="zh-CN" altLang="en-US" dirty="0">
                <a:latin typeface="Garamond" pitchFamily="18" charset="0"/>
              </a:rPr>
              <a:t>上</a:t>
            </a:r>
            <a:r>
              <a:rPr lang="en-US" altLang="zh-CN" dirty="0">
                <a:latin typeface="Garamond" pitchFamily="18" charset="0"/>
              </a:rPr>
              <a:t>3</a:t>
            </a:r>
            <a:r>
              <a:rPr lang="zh-CN" altLang="en-US" dirty="0">
                <a:latin typeface="Garamond" pitchFamily="18" charset="0"/>
              </a:rPr>
              <a:t>点确定一个圆，因此最小圆的圆周上应当有</a:t>
            </a:r>
            <a:r>
              <a:rPr lang="en-US" altLang="zh-CN" dirty="0">
                <a:latin typeface="Garamond" pitchFamily="18" charset="0"/>
              </a:rPr>
              <a:t>2</a:t>
            </a:r>
            <a:r>
              <a:rPr lang="zh-CN" altLang="en-US" dirty="0">
                <a:latin typeface="Garamond" pitchFamily="18" charset="0"/>
              </a:rPr>
              <a:t>或</a:t>
            </a:r>
            <a:r>
              <a:rPr lang="en-US" altLang="zh-CN" dirty="0">
                <a:latin typeface="Garamond" pitchFamily="18" charset="0"/>
              </a:rPr>
              <a:t>3</a:t>
            </a:r>
            <a:r>
              <a:rPr lang="zh-CN" altLang="en-US" dirty="0">
                <a:latin typeface="Garamond" pitchFamily="18" charset="0"/>
              </a:rPr>
              <a:t>个给定的点</a:t>
            </a:r>
            <a:r>
              <a:rPr lang="zh-CN" altLang="en-US" dirty="0" smtClean="0">
                <a:latin typeface="Garamond" pitchFamily="18" charset="0"/>
              </a:rPr>
              <a:t>。如果是</a:t>
            </a:r>
            <a:r>
              <a:rPr lang="en-US" altLang="zh-CN" dirty="0" smtClean="0">
                <a:latin typeface="Garamond" pitchFamily="18" charset="0"/>
              </a:rPr>
              <a:t>2</a:t>
            </a:r>
            <a:r>
              <a:rPr lang="zh-CN" altLang="en-US" dirty="0" smtClean="0">
                <a:latin typeface="Garamond" pitchFamily="18" charset="0"/>
              </a:rPr>
              <a:t>个点，则一定是以这</a:t>
            </a:r>
            <a:r>
              <a:rPr lang="en-US" altLang="zh-CN" dirty="0" smtClean="0">
                <a:latin typeface="Garamond" pitchFamily="18" charset="0"/>
              </a:rPr>
              <a:t>2</a:t>
            </a:r>
            <a:r>
              <a:rPr lang="zh-CN" altLang="en-US" dirty="0" smtClean="0">
                <a:latin typeface="Garamond" pitchFamily="18" charset="0"/>
              </a:rPr>
              <a:t>点为直径的圆。</a:t>
            </a:r>
            <a:endParaRPr lang="en-US" altLang="zh-CN" dirty="0" smtClean="0">
              <a:latin typeface="Garamond" pitchFamily="18" charset="0"/>
            </a:endParaRPr>
          </a:p>
          <a:p>
            <a:r>
              <a:rPr lang="zh-CN" altLang="en-US" dirty="0" smtClean="0">
                <a:latin typeface="Garamond" pitchFamily="18" charset="0"/>
              </a:rPr>
              <a:t>如果圆周上只有</a:t>
            </a:r>
            <a:r>
              <a:rPr lang="en-US" altLang="zh-CN" dirty="0" smtClean="0">
                <a:latin typeface="Garamond" pitchFamily="18" charset="0"/>
              </a:rPr>
              <a:t>1</a:t>
            </a:r>
            <a:r>
              <a:rPr lang="zh-CN" altLang="en-US" dirty="0" smtClean="0">
                <a:latin typeface="Garamond" pitchFamily="18" charset="0"/>
              </a:rPr>
              <a:t>个，则该圆可以继续缩小。</a:t>
            </a:r>
            <a:endParaRPr lang="zh-CN" altLang="en-US" dirty="0">
              <a:latin typeface="Garamond" pitchFamily="18" charset="0"/>
            </a:endParaRPr>
          </a:p>
        </p:txBody>
      </p:sp>
      <p:sp>
        <p:nvSpPr>
          <p:cNvPr id="3" name="标题 2"/>
          <p:cNvSpPr>
            <a:spLocks noGrp="1"/>
          </p:cNvSpPr>
          <p:nvPr>
            <p:ph type="title"/>
          </p:nvPr>
        </p:nvSpPr>
        <p:spPr/>
        <p:txBody>
          <a:bodyPr/>
          <a:lstStyle/>
          <a:p>
            <a:r>
              <a:rPr lang="zh-CN" altLang="en-US" dirty="0" smtClean="0"/>
              <a:t>初步思路</a:t>
            </a:r>
            <a:endParaRPr lang="zh-CN" altLang="en-US" dirty="0"/>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3655656"/>
            <a:ext cx="5953507" cy="2365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88088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latin typeface="Garamond" pitchFamily="18" charset="0"/>
              </a:rPr>
              <a:t>枚举所有</a:t>
            </a:r>
            <a:r>
              <a:rPr lang="en-US" altLang="zh-CN" dirty="0" smtClean="0">
                <a:latin typeface="Garamond" pitchFamily="18" charset="0"/>
              </a:rPr>
              <a:t>3</a:t>
            </a:r>
            <a:r>
              <a:rPr lang="zh-CN" altLang="en-US" dirty="0" smtClean="0">
                <a:latin typeface="Garamond" pitchFamily="18" charset="0"/>
              </a:rPr>
              <a:t>点所确定的圆，以及所有</a:t>
            </a:r>
            <a:r>
              <a:rPr lang="en-US" altLang="zh-CN" dirty="0" smtClean="0">
                <a:latin typeface="Garamond" pitchFamily="18" charset="0"/>
              </a:rPr>
              <a:t>2</a:t>
            </a:r>
            <a:r>
              <a:rPr lang="zh-CN" altLang="en-US" dirty="0" smtClean="0">
                <a:latin typeface="Garamond" pitchFamily="18" charset="0"/>
              </a:rPr>
              <a:t>点为直径的圆，逐一检查所有其它</a:t>
            </a:r>
            <a:r>
              <a:rPr lang="zh-CN" altLang="en-US" dirty="0">
                <a:latin typeface="Garamond" pitchFamily="18" charset="0"/>
              </a:rPr>
              <a:t>的点</a:t>
            </a:r>
            <a:r>
              <a:rPr lang="zh-CN" altLang="en-US" dirty="0" smtClean="0">
                <a:latin typeface="Garamond" pitchFamily="18" charset="0"/>
              </a:rPr>
              <a:t>是否都在圆内。</a:t>
            </a:r>
            <a:endParaRPr lang="en-US" altLang="zh-CN" dirty="0" smtClean="0">
              <a:latin typeface="Garamond" pitchFamily="18" charset="0"/>
            </a:endParaRPr>
          </a:p>
          <a:p>
            <a:r>
              <a:rPr lang="zh-CN" altLang="en-US" dirty="0" smtClean="0">
                <a:latin typeface="Garamond" pitchFamily="18" charset="0"/>
              </a:rPr>
              <a:t>对于检查结果为“是”的所有圆，选出最小的那个即为答案。</a:t>
            </a:r>
            <a:endParaRPr lang="en-US" altLang="zh-CN" dirty="0" smtClean="0">
              <a:latin typeface="Garamond" pitchFamily="18" charset="0"/>
            </a:endParaRPr>
          </a:p>
          <a:p>
            <a:endParaRPr lang="en-US" altLang="zh-CN" dirty="0" smtClean="0">
              <a:latin typeface="Garamond" pitchFamily="18" charset="0"/>
            </a:endParaRPr>
          </a:p>
          <a:p>
            <a:r>
              <a:rPr lang="zh-CN" altLang="en-US" dirty="0" smtClean="0">
                <a:latin typeface="Garamond" pitchFamily="18" charset="0"/>
              </a:rPr>
              <a:t>枚举的圆的个数：</a:t>
            </a:r>
            <a:r>
              <a:rPr lang="en-US" altLang="zh-CN" dirty="0" smtClean="0">
                <a:latin typeface="Garamond" pitchFamily="18" charset="0"/>
              </a:rPr>
              <a:t>O(</a:t>
            </a:r>
            <a:r>
              <a:rPr lang="en-US" altLang="zh-CN" i="1" dirty="0" smtClean="0">
                <a:latin typeface="Garamond" pitchFamily="18" charset="0"/>
              </a:rPr>
              <a:t>n</a:t>
            </a:r>
            <a:r>
              <a:rPr lang="en-US" altLang="zh-CN" baseline="30000" dirty="0" smtClean="0">
                <a:latin typeface="Garamond" pitchFamily="18" charset="0"/>
              </a:rPr>
              <a:t>3</a:t>
            </a:r>
            <a:r>
              <a:rPr lang="en-US" altLang="zh-CN" dirty="0" smtClean="0">
                <a:latin typeface="Garamond" pitchFamily="18" charset="0"/>
              </a:rPr>
              <a:t>)</a:t>
            </a:r>
            <a:endParaRPr lang="en-US" altLang="zh-CN" dirty="0">
              <a:latin typeface="Garamond" pitchFamily="18" charset="0"/>
            </a:endParaRPr>
          </a:p>
          <a:p>
            <a:r>
              <a:rPr lang="zh-CN" altLang="en-US" dirty="0" smtClean="0">
                <a:latin typeface="Garamond" pitchFamily="18" charset="0"/>
              </a:rPr>
              <a:t>时间复杂度：</a:t>
            </a:r>
            <a:r>
              <a:rPr lang="en-US" altLang="zh-CN" dirty="0" smtClean="0">
                <a:latin typeface="Garamond" pitchFamily="18" charset="0"/>
              </a:rPr>
              <a:t>O(</a:t>
            </a:r>
            <a:r>
              <a:rPr lang="en-US" altLang="zh-CN" i="1" dirty="0" smtClean="0">
                <a:latin typeface="Garamond" pitchFamily="18" charset="0"/>
              </a:rPr>
              <a:t>n</a:t>
            </a:r>
            <a:r>
              <a:rPr lang="en-US" altLang="zh-CN" baseline="30000" dirty="0" smtClean="0">
                <a:latin typeface="Garamond" pitchFamily="18" charset="0"/>
              </a:rPr>
              <a:t>4</a:t>
            </a:r>
            <a:r>
              <a:rPr lang="en-US" altLang="zh-CN" dirty="0" smtClean="0">
                <a:latin typeface="Garamond" pitchFamily="18" charset="0"/>
              </a:rPr>
              <a:t>)</a:t>
            </a:r>
          </a:p>
          <a:p>
            <a:endParaRPr lang="zh-CN" altLang="en-US" dirty="0">
              <a:latin typeface="Garamond" pitchFamily="18" charset="0"/>
            </a:endParaRPr>
          </a:p>
        </p:txBody>
      </p:sp>
      <p:sp>
        <p:nvSpPr>
          <p:cNvPr id="3" name="标题 2"/>
          <p:cNvSpPr>
            <a:spLocks noGrp="1"/>
          </p:cNvSpPr>
          <p:nvPr>
            <p:ph type="title"/>
          </p:nvPr>
        </p:nvSpPr>
        <p:spPr/>
        <p:txBody>
          <a:bodyPr/>
          <a:lstStyle/>
          <a:p>
            <a:r>
              <a:rPr lang="zh-CN" altLang="en-US" dirty="0" smtClean="0"/>
              <a:t>方法一</a:t>
            </a:r>
            <a:endParaRPr lang="zh-CN" altLang="en-US" dirty="0"/>
          </a:p>
        </p:txBody>
      </p:sp>
    </p:spTree>
    <p:extLst>
      <p:ext uri="{BB962C8B-B14F-4D97-AF65-F5344CB8AC3E}">
        <p14:creationId xmlns:p14="http://schemas.microsoft.com/office/powerpoint/2010/main" val="5770153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latin typeface="Garamond" pitchFamily="18" charset="0"/>
              </a:rPr>
              <a:t>初始时，用前</a:t>
            </a:r>
            <a:r>
              <a:rPr lang="en-US" altLang="zh-CN" dirty="0" smtClean="0">
                <a:latin typeface="Garamond" pitchFamily="18" charset="0"/>
              </a:rPr>
              <a:t>2</a:t>
            </a:r>
            <a:r>
              <a:rPr lang="zh-CN" altLang="en-US" dirty="0" smtClean="0">
                <a:latin typeface="Garamond" pitchFamily="18" charset="0"/>
              </a:rPr>
              <a:t>个点为直径的圆作为当前解。</a:t>
            </a:r>
            <a:endParaRPr lang="en-US" altLang="zh-CN" dirty="0" smtClean="0">
              <a:latin typeface="Garamond" pitchFamily="18" charset="0"/>
            </a:endParaRPr>
          </a:p>
          <a:p>
            <a:r>
              <a:rPr lang="zh-CN" altLang="en-US" dirty="0" smtClean="0">
                <a:latin typeface="Garamond" pitchFamily="18" charset="0"/>
              </a:rPr>
              <a:t>每次加入</a:t>
            </a:r>
            <a:r>
              <a:rPr lang="en-US" altLang="zh-CN" dirty="0" smtClean="0">
                <a:latin typeface="Garamond" pitchFamily="18" charset="0"/>
              </a:rPr>
              <a:t>1</a:t>
            </a:r>
            <a:r>
              <a:rPr lang="zh-CN" altLang="en-US" dirty="0" smtClean="0">
                <a:latin typeface="Garamond" pitchFamily="18" charset="0"/>
              </a:rPr>
              <a:t>个新的点。如果该点已经在当前解内，则保持当前解不变。</a:t>
            </a:r>
            <a:endParaRPr lang="en-US" altLang="zh-CN" dirty="0" smtClean="0">
              <a:latin typeface="Garamond" pitchFamily="18" charset="0"/>
            </a:endParaRPr>
          </a:p>
          <a:p>
            <a:r>
              <a:rPr lang="zh-CN" altLang="en-US" dirty="0" smtClean="0">
                <a:latin typeface="Garamond" pitchFamily="18" charset="0"/>
              </a:rPr>
              <a:t>如果该点在当前解外，则将当前解圆周上的</a:t>
            </a:r>
            <a:r>
              <a:rPr lang="en-US" altLang="zh-CN" dirty="0" smtClean="0">
                <a:latin typeface="Garamond" pitchFamily="18" charset="0"/>
              </a:rPr>
              <a:t>2</a:t>
            </a:r>
            <a:r>
              <a:rPr lang="zh-CN" altLang="en-US" dirty="0" smtClean="0">
                <a:latin typeface="Garamond" pitchFamily="18" charset="0"/>
              </a:rPr>
              <a:t>或</a:t>
            </a:r>
            <a:r>
              <a:rPr lang="en-US" altLang="zh-CN" dirty="0" smtClean="0">
                <a:latin typeface="Garamond" pitchFamily="18" charset="0"/>
              </a:rPr>
              <a:t>3</a:t>
            </a:r>
            <a:r>
              <a:rPr lang="zh-CN" altLang="en-US" dirty="0" smtClean="0">
                <a:latin typeface="Garamond" pitchFamily="18" charset="0"/>
              </a:rPr>
              <a:t>个点加上该点（共</a:t>
            </a:r>
            <a:r>
              <a:rPr lang="en-US" altLang="zh-CN" dirty="0" smtClean="0">
                <a:latin typeface="Garamond" pitchFamily="18" charset="0"/>
              </a:rPr>
              <a:t>3</a:t>
            </a:r>
            <a:r>
              <a:rPr lang="zh-CN" altLang="en-US" dirty="0" smtClean="0">
                <a:latin typeface="Garamond" pitchFamily="18" charset="0"/>
              </a:rPr>
              <a:t>或</a:t>
            </a:r>
            <a:r>
              <a:rPr lang="en-US" altLang="zh-CN" dirty="0" smtClean="0">
                <a:latin typeface="Garamond" pitchFamily="18" charset="0"/>
              </a:rPr>
              <a:t>4</a:t>
            </a:r>
            <a:r>
              <a:rPr lang="zh-CN" altLang="en-US" dirty="0" smtClean="0">
                <a:latin typeface="Garamond" pitchFamily="18" charset="0"/>
              </a:rPr>
              <a:t>个点）拿出来，用方法一求它们的最小覆盖圆，并用这个圆作为新的当前解。</a:t>
            </a:r>
            <a:endParaRPr lang="en-US" altLang="zh-CN" dirty="0" smtClean="0">
              <a:latin typeface="Garamond" pitchFamily="18" charset="0"/>
            </a:endParaRPr>
          </a:p>
          <a:p>
            <a:endParaRPr lang="en-US" altLang="zh-CN" dirty="0" smtClean="0">
              <a:latin typeface="Garamond" pitchFamily="18" charset="0"/>
            </a:endParaRPr>
          </a:p>
          <a:p>
            <a:endParaRPr lang="zh-CN" altLang="en-US" dirty="0">
              <a:latin typeface="Garamond" pitchFamily="18" charset="0"/>
            </a:endParaRPr>
          </a:p>
        </p:txBody>
      </p:sp>
      <p:sp>
        <p:nvSpPr>
          <p:cNvPr id="3" name="标题 2"/>
          <p:cNvSpPr>
            <a:spLocks noGrp="1"/>
          </p:cNvSpPr>
          <p:nvPr>
            <p:ph type="title"/>
          </p:nvPr>
        </p:nvSpPr>
        <p:spPr/>
        <p:txBody>
          <a:bodyPr/>
          <a:lstStyle/>
          <a:p>
            <a:r>
              <a:rPr lang="zh-CN" altLang="en-US" dirty="0" smtClean="0"/>
              <a:t>方法二</a:t>
            </a:r>
            <a:endParaRPr lang="zh-CN" altLang="en-US" dirty="0"/>
          </a:p>
        </p:txBody>
      </p:sp>
    </p:spTree>
    <p:extLst>
      <p:ext uri="{BB962C8B-B14F-4D97-AF65-F5344CB8AC3E}">
        <p14:creationId xmlns:p14="http://schemas.microsoft.com/office/powerpoint/2010/main" val="13705581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latin typeface="Garamond" pitchFamily="18" charset="0"/>
              </a:rPr>
              <a:t>这样，每新增</a:t>
            </a:r>
            <a:r>
              <a:rPr lang="en-US" altLang="zh-CN" dirty="0" smtClean="0">
                <a:latin typeface="Garamond" pitchFamily="18" charset="0"/>
              </a:rPr>
              <a:t>1</a:t>
            </a:r>
            <a:r>
              <a:rPr lang="zh-CN" altLang="en-US" dirty="0" smtClean="0">
                <a:latin typeface="Garamond" pitchFamily="18" charset="0"/>
              </a:rPr>
              <a:t>个点，就更新一次圆，当前解覆盖了所有已经访问过的点。</a:t>
            </a:r>
            <a:endParaRPr lang="en-US" altLang="zh-CN" dirty="0" smtClean="0">
              <a:latin typeface="Garamond" pitchFamily="18" charset="0"/>
            </a:endParaRPr>
          </a:p>
          <a:p>
            <a:r>
              <a:rPr lang="zh-CN" altLang="en-US" dirty="0" smtClean="0">
                <a:latin typeface="Garamond" pitchFamily="18" charset="0"/>
              </a:rPr>
              <a:t>当所有</a:t>
            </a:r>
            <a:r>
              <a:rPr lang="zh-CN" altLang="en-US" dirty="0">
                <a:latin typeface="Garamond" pitchFamily="18" charset="0"/>
              </a:rPr>
              <a:t>的点都访问</a:t>
            </a:r>
            <a:r>
              <a:rPr lang="zh-CN" altLang="en-US" dirty="0" smtClean="0">
                <a:latin typeface="Garamond" pitchFamily="18" charset="0"/>
              </a:rPr>
              <a:t>过后，即能得到答案。</a:t>
            </a:r>
            <a:endParaRPr lang="en-US" altLang="zh-CN" dirty="0" smtClean="0">
              <a:latin typeface="Garamond" pitchFamily="18" charset="0"/>
            </a:endParaRPr>
          </a:p>
          <a:p>
            <a:endParaRPr lang="en-US" altLang="zh-CN" dirty="0" smtClean="0">
              <a:latin typeface="Garamond" pitchFamily="18" charset="0"/>
            </a:endParaRPr>
          </a:p>
          <a:p>
            <a:endParaRPr lang="en-US" altLang="zh-CN" dirty="0" smtClean="0">
              <a:latin typeface="Garamond" pitchFamily="18" charset="0"/>
            </a:endParaRPr>
          </a:p>
          <a:p>
            <a:endParaRPr lang="en-US" altLang="zh-CN" dirty="0" smtClean="0">
              <a:latin typeface="Garamond" pitchFamily="18" charset="0"/>
            </a:endParaRPr>
          </a:p>
          <a:p>
            <a:r>
              <a:rPr lang="zh-CN" altLang="en-US" dirty="0" smtClean="0">
                <a:latin typeface="Garamond" pitchFamily="18" charset="0"/>
              </a:rPr>
              <a:t>每次新增</a:t>
            </a:r>
            <a:r>
              <a:rPr lang="en-US" altLang="zh-CN" dirty="0" smtClean="0">
                <a:latin typeface="Garamond" pitchFamily="18" charset="0"/>
              </a:rPr>
              <a:t>1</a:t>
            </a:r>
            <a:r>
              <a:rPr lang="zh-CN" altLang="en-US" dirty="0" smtClean="0">
                <a:latin typeface="Garamond" pitchFamily="18" charset="0"/>
              </a:rPr>
              <a:t>个点的时间复杂度：</a:t>
            </a:r>
            <a:r>
              <a:rPr lang="en-US" altLang="zh-CN" dirty="0" smtClean="0">
                <a:latin typeface="Garamond" pitchFamily="18" charset="0"/>
              </a:rPr>
              <a:t>O(1)</a:t>
            </a:r>
          </a:p>
          <a:p>
            <a:r>
              <a:rPr lang="zh-CN" altLang="en-US" dirty="0" smtClean="0">
                <a:latin typeface="Garamond" pitchFamily="18" charset="0"/>
              </a:rPr>
              <a:t>总的时间复杂度：</a:t>
            </a:r>
            <a:r>
              <a:rPr lang="en-US" altLang="zh-CN" dirty="0" smtClean="0">
                <a:latin typeface="Garamond" pitchFamily="18" charset="0"/>
              </a:rPr>
              <a:t>O(</a:t>
            </a:r>
            <a:r>
              <a:rPr lang="en-US" altLang="zh-CN" i="1" dirty="0" smtClean="0">
                <a:latin typeface="Garamond" pitchFamily="18" charset="0"/>
              </a:rPr>
              <a:t>n</a:t>
            </a:r>
            <a:r>
              <a:rPr lang="en-US" altLang="zh-CN" dirty="0" smtClean="0">
                <a:latin typeface="Garamond" pitchFamily="18" charset="0"/>
              </a:rPr>
              <a:t>)</a:t>
            </a:r>
            <a:endParaRPr lang="zh-CN" altLang="en-US" dirty="0">
              <a:latin typeface="Garamond" pitchFamily="18" charset="0"/>
            </a:endParaRPr>
          </a:p>
        </p:txBody>
      </p:sp>
      <p:sp>
        <p:nvSpPr>
          <p:cNvPr id="3" name="标题 2"/>
          <p:cNvSpPr>
            <a:spLocks noGrp="1"/>
          </p:cNvSpPr>
          <p:nvPr>
            <p:ph type="title"/>
          </p:nvPr>
        </p:nvSpPr>
        <p:spPr/>
        <p:txBody>
          <a:bodyPr/>
          <a:lstStyle/>
          <a:p>
            <a:r>
              <a:rPr lang="zh-CN" altLang="en-US" dirty="0" smtClean="0"/>
              <a:t>方法二</a:t>
            </a:r>
            <a:endParaRPr lang="zh-CN" altLang="en-US" dirty="0"/>
          </a:p>
        </p:txBody>
      </p:sp>
      <p:pic>
        <p:nvPicPr>
          <p:cNvPr id="1029"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9262" y="3002966"/>
            <a:ext cx="6919122" cy="2010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39590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latin typeface="Garamond" pitchFamily="18" charset="0"/>
              </a:rPr>
              <a:t>其实方法二是有问题的。</a:t>
            </a:r>
            <a:endParaRPr lang="en-US" altLang="zh-CN" dirty="0" smtClean="0">
              <a:latin typeface="Garamond" pitchFamily="18" charset="0"/>
            </a:endParaRPr>
          </a:p>
          <a:p>
            <a:endParaRPr lang="zh-CN" altLang="en-US" dirty="0">
              <a:latin typeface="Garamond" pitchFamily="18" charset="0"/>
            </a:endParaRPr>
          </a:p>
        </p:txBody>
      </p:sp>
      <p:sp>
        <p:nvSpPr>
          <p:cNvPr id="3" name="标题 2"/>
          <p:cNvSpPr>
            <a:spLocks noGrp="1"/>
          </p:cNvSpPr>
          <p:nvPr>
            <p:ph type="title"/>
          </p:nvPr>
        </p:nvSpPr>
        <p:spPr/>
        <p:txBody>
          <a:bodyPr/>
          <a:lstStyle/>
          <a:p>
            <a:r>
              <a:rPr lang="zh-CN" altLang="en-US" dirty="0" smtClean="0"/>
              <a:t>方法二</a:t>
            </a:r>
            <a:endParaRPr lang="zh-CN" altLang="en-US" dirty="0"/>
          </a:p>
        </p:txBody>
      </p:sp>
      <p:pic>
        <p:nvPicPr>
          <p:cNvPr id="2057"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3608" y="2348880"/>
            <a:ext cx="4336784"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34098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en-US" altLang="zh-CN" dirty="0" smtClean="0">
                    <a:latin typeface="Garamond" pitchFamily="18" charset="0"/>
                  </a:rPr>
                  <a:t>2 </a:t>
                </a:r>
                <a:r>
                  <a:rPr lang="zh-CN" altLang="en-US" dirty="0" smtClean="0">
                    <a:latin typeface="Garamond" pitchFamily="18" charset="0"/>
                  </a:rPr>
                  <a:t>个骰子同时出现 </a:t>
                </a:r>
                <a:r>
                  <a:rPr lang="en-US" altLang="zh-CN" dirty="0" smtClean="0">
                    <a:latin typeface="Garamond" pitchFamily="18" charset="0"/>
                  </a:rPr>
                  <a:t>6 </a:t>
                </a:r>
                <a:r>
                  <a:rPr lang="zh-CN" altLang="en-US" dirty="0" smtClean="0">
                    <a:latin typeface="Garamond" pitchFamily="18" charset="0"/>
                  </a:rPr>
                  <a:t>点的概率是 </a:t>
                </a:r>
                <a:r>
                  <a:rPr lang="en-US" altLang="zh-CN" dirty="0" smtClean="0">
                    <a:latin typeface="Garamond" pitchFamily="18" charset="0"/>
                  </a:rPr>
                  <a:t>1/36 </a:t>
                </a:r>
                <a:r>
                  <a:rPr lang="zh-CN" altLang="en-US" dirty="0" smtClean="0">
                    <a:latin typeface="Garamond" pitchFamily="18" charset="0"/>
                  </a:rPr>
                  <a:t>，故 </a:t>
                </a:r>
                <a:r>
                  <a:rPr lang="en-US" altLang="zh-CN" dirty="0" smtClean="0">
                    <a:latin typeface="Garamond" pitchFamily="18" charset="0"/>
                  </a:rPr>
                  <a:t>2 </a:t>
                </a:r>
                <a:r>
                  <a:rPr lang="zh-CN" altLang="en-US" dirty="0" smtClean="0">
                    <a:latin typeface="Garamond" pitchFamily="18" charset="0"/>
                  </a:rPr>
                  <a:t>次不同时出现</a:t>
                </a:r>
                <a:r>
                  <a:rPr lang="en-US" altLang="zh-CN" dirty="0">
                    <a:latin typeface="Garamond" pitchFamily="18" charset="0"/>
                  </a:rPr>
                  <a:t> </a:t>
                </a:r>
                <a:r>
                  <a:rPr lang="en-US" altLang="zh-CN" dirty="0" smtClean="0">
                    <a:latin typeface="Garamond" pitchFamily="18" charset="0"/>
                  </a:rPr>
                  <a:t>6 </a:t>
                </a:r>
                <a:r>
                  <a:rPr lang="zh-CN" altLang="en-US" dirty="0" smtClean="0">
                    <a:latin typeface="Garamond" pitchFamily="18" charset="0"/>
                  </a:rPr>
                  <a:t>点的概率是</a:t>
                </a:r>
                <a:r>
                  <a:rPr lang="en-US" altLang="zh-CN" dirty="0" smtClean="0">
                    <a:latin typeface="Garamond" pitchFamily="18" charset="0"/>
                  </a:rPr>
                  <a:t>1 – 1/36</a:t>
                </a:r>
                <a:r>
                  <a:rPr lang="zh-CN" altLang="en-US" dirty="0" smtClean="0">
                    <a:latin typeface="Garamond" pitchFamily="18" charset="0"/>
                  </a:rPr>
                  <a:t>。</a:t>
                </a:r>
                <a:endParaRPr lang="en-US" altLang="zh-CN" dirty="0" smtClean="0">
                  <a:latin typeface="Garamond" pitchFamily="18" charset="0"/>
                </a:endParaRPr>
              </a:p>
              <a:p>
                <a:r>
                  <a:rPr lang="zh-CN" altLang="en-US" dirty="0" smtClean="0">
                    <a:latin typeface="Garamond" pitchFamily="18" charset="0"/>
                  </a:rPr>
                  <a:t>因此</a:t>
                </a:r>
                <a:r>
                  <a:rPr lang="zh-CN" altLang="zh-CN" dirty="0">
                    <a:latin typeface="Garamond" pitchFamily="18" charset="0"/>
                  </a:rPr>
                  <a:t>用</a:t>
                </a:r>
                <a:r>
                  <a:rPr lang="en-US" altLang="zh-CN" dirty="0">
                    <a:latin typeface="Garamond" pitchFamily="18" charset="0"/>
                  </a:rPr>
                  <a:t> 2 </a:t>
                </a:r>
                <a:r>
                  <a:rPr lang="zh-CN" altLang="zh-CN" dirty="0">
                    <a:latin typeface="Garamond" pitchFamily="18" charset="0"/>
                  </a:rPr>
                  <a:t>个骰子连续掷</a:t>
                </a:r>
                <a:r>
                  <a:rPr lang="en-US" altLang="zh-CN" dirty="0">
                    <a:latin typeface="Garamond" pitchFamily="18" charset="0"/>
                  </a:rPr>
                  <a:t> 24 </a:t>
                </a:r>
                <a:r>
                  <a:rPr lang="zh-CN" altLang="zh-CN" dirty="0" smtClean="0">
                    <a:latin typeface="Garamond" pitchFamily="18" charset="0"/>
                  </a:rPr>
                  <a:t>次</a:t>
                </a:r>
                <a:r>
                  <a:rPr lang="zh-CN" altLang="zh-CN" dirty="0">
                    <a:latin typeface="Garamond" pitchFamily="18" charset="0"/>
                  </a:rPr>
                  <a:t>，不同时出现</a:t>
                </a:r>
                <a:r>
                  <a:rPr lang="en-US" altLang="zh-CN" dirty="0">
                    <a:latin typeface="Garamond" pitchFamily="18" charset="0"/>
                  </a:rPr>
                  <a:t>2</a:t>
                </a:r>
                <a:r>
                  <a:rPr lang="zh-CN" altLang="zh-CN" dirty="0">
                    <a:latin typeface="Garamond" pitchFamily="18" charset="0"/>
                  </a:rPr>
                  <a:t>个</a:t>
                </a:r>
                <a:r>
                  <a:rPr lang="en-US" altLang="zh-CN" dirty="0">
                    <a:latin typeface="Garamond" pitchFamily="18" charset="0"/>
                  </a:rPr>
                  <a:t>6</a:t>
                </a:r>
                <a:r>
                  <a:rPr lang="zh-CN" altLang="zh-CN" dirty="0" smtClean="0">
                    <a:latin typeface="Garamond" pitchFamily="18" charset="0"/>
                  </a:rPr>
                  <a:t>点</a:t>
                </a:r>
                <a:r>
                  <a:rPr lang="zh-CN" altLang="en-US" dirty="0" smtClean="0">
                    <a:latin typeface="Garamond" pitchFamily="18" charset="0"/>
                  </a:rPr>
                  <a:t>的概率是：</a:t>
                </a:r>
                <a:endParaRPr lang="en-US" altLang="zh-CN" dirty="0" smtClean="0">
                  <a:latin typeface="Garamond"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altLang="zh-CN" i="1" smtClean="0">
                              <a:latin typeface="Cambria Math"/>
                            </a:rPr>
                          </m:ctrlPr>
                        </m:sSupPr>
                        <m:e>
                          <m:d>
                            <m:dPr>
                              <m:ctrlPr>
                                <a:rPr lang="en-US" altLang="zh-CN" i="1" smtClean="0">
                                  <a:latin typeface="Cambria Math"/>
                                </a:rPr>
                              </m:ctrlPr>
                            </m:dPr>
                            <m:e>
                              <m:r>
                                <a:rPr lang="en-US" altLang="zh-CN" b="0" i="1" smtClean="0">
                                  <a:latin typeface="Cambria Math"/>
                                </a:rPr>
                                <m:t>1−</m:t>
                              </m:r>
                              <m:f>
                                <m:fPr>
                                  <m:ctrlPr>
                                    <a:rPr lang="en-US" altLang="zh-CN" b="0" i="1" smtClean="0">
                                      <a:latin typeface="Cambria Math"/>
                                    </a:rPr>
                                  </m:ctrlPr>
                                </m:fPr>
                                <m:num>
                                  <m:r>
                                    <a:rPr lang="en-US" altLang="zh-CN" b="0" i="1" smtClean="0">
                                      <a:latin typeface="Cambria Math"/>
                                    </a:rPr>
                                    <m:t>1</m:t>
                                  </m:r>
                                </m:num>
                                <m:den>
                                  <m:r>
                                    <a:rPr lang="en-US" altLang="zh-CN" b="0" i="1" smtClean="0">
                                      <a:latin typeface="Cambria Math"/>
                                    </a:rPr>
                                    <m:t>36</m:t>
                                  </m:r>
                                </m:den>
                              </m:f>
                            </m:e>
                          </m:d>
                        </m:e>
                        <m:sup>
                          <m:r>
                            <a:rPr lang="en-US" altLang="zh-CN" b="0" i="1" smtClean="0">
                              <a:latin typeface="Cambria Math"/>
                            </a:rPr>
                            <m:t>24</m:t>
                          </m:r>
                        </m:sup>
                      </m:sSup>
                      <m:r>
                        <a:rPr lang="en-US" altLang="zh-CN" i="1">
                          <a:latin typeface="Cambria Math"/>
                          <a:ea typeface="Cambria Math"/>
                        </a:rPr>
                        <m:t>≈0.508596</m:t>
                      </m:r>
                    </m:oMath>
                  </m:oMathPara>
                </a14:m>
                <a:endParaRPr lang="zh-CN" altLang="en-US" dirty="0">
                  <a:latin typeface="Garamond" pitchFamily="18" charset="0"/>
                </a:endParaRPr>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l="-741" t="-2503" r="-2370"/>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概率的历史起源</a:t>
            </a:r>
          </a:p>
        </p:txBody>
      </p:sp>
    </p:spTree>
    <p:extLst>
      <p:ext uri="{BB962C8B-B14F-4D97-AF65-F5344CB8AC3E}">
        <p14:creationId xmlns:p14="http://schemas.microsoft.com/office/powerpoint/2010/main" val="2144590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latin typeface="Garamond" pitchFamily="18" charset="0"/>
              </a:rPr>
              <a:t>事实上，可以对方法二进行改进。</a:t>
            </a:r>
            <a:endParaRPr lang="en-US" altLang="zh-CN" dirty="0">
              <a:latin typeface="Garamond" pitchFamily="18" charset="0"/>
            </a:endParaRPr>
          </a:p>
          <a:p>
            <a:r>
              <a:rPr lang="en-US" altLang="zh-CN" dirty="0">
                <a:latin typeface="Garamond" pitchFamily="18" charset="0"/>
              </a:rPr>
              <a:t>1</a:t>
            </a:r>
            <a:r>
              <a:rPr lang="zh-CN" altLang="en-US" dirty="0">
                <a:latin typeface="Garamond" pitchFamily="18" charset="0"/>
              </a:rPr>
              <a:t>．任取</a:t>
            </a:r>
            <a:r>
              <a:rPr lang="en-US" altLang="zh-CN" dirty="0">
                <a:latin typeface="Garamond" pitchFamily="18" charset="0"/>
              </a:rPr>
              <a:t>3</a:t>
            </a:r>
            <a:r>
              <a:rPr lang="zh-CN" altLang="en-US" dirty="0">
                <a:latin typeface="Garamond" pitchFamily="18" charset="0"/>
              </a:rPr>
              <a:t>点</a:t>
            </a:r>
            <a:r>
              <a:rPr lang="en-US" altLang="zh-CN" dirty="0">
                <a:latin typeface="Garamond" pitchFamily="18" charset="0"/>
              </a:rPr>
              <a:t>A,B,C</a:t>
            </a:r>
            <a:r>
              <a:rPr lang="zh-CN" altLang="en-US" dirty="0">
                <a:latin typeface="Garamond" pitchFamily="18" charset="0"/>
              </a:rPr>
              <a:t>。</a:t>
            </a:r>
          </a:p>
          <a:p>
            <a:r>
              <a:rPr lang="en-US" altLang="zh-CN" dirty="0" smtClean="0">
                <a:latin typeface="Garamond" pitchFamily="18" charset="0"/>
              </a:rPr>
              <a:t>2</a:t>
            </a:r>
            <a:r>
              <a:rPr lang="zh-CN" altLang="en-US" dirty="0" smtClean="0">
                <a:latin typeface="Garamond" pitchFamily="18" charset="0"/>
              </a:rPr>
              <a:t>．作</a:t>
            </a:r>
            <a:r>
              <a:rPr lang="zh-CN" altLang="en-US" dirty="0">
                <a:latin typeface="Garamond" pitchFamily="18" charset="0"/>
              </a:rPr>
              <a:t>一个包含</a:t>
            </a:r>
            <a:r>
              <a:rPr lang="en-US" altLang="zh-CN" dirty="0">
                <a:latin typeface="Garamond" pitchFamily="18" charset="0"/>
              </a:rPr>
              <a:t>A,B,C</a:t>
            </a:r>
            <a:r>
              <a:rPr lang="zh-CN" altLang="en-US" dirty="0">
                <a:latin typeface="Garamond" pitchFamily="18" charset="0"/>
              </a:rPr>
              <a:t>三点的最小</a:t>
            </a:r>
            <a:r>
              <a:rPr lang="zh-CN" altLang="en-US" dirty="0" smtClean="0">
                <a:latin typeface="Garamond" pitchFamily="18" charset="0"/>
              </a:rPr>
              <a:t>圆，圆周</a:t>
            </a:r>
            <a:r>
              <a:rPr lang="zh-CN" altLang="en-US" dirty="0">
                <a:latin typeface="Garamond" pitchFamily="18" charset="0"/>
              </a:rPr>
              <a:t>可能</a:t>
            </a:r>
            <a:r>
              <a:rPr lang="zh-CN" altLang="en-US" dirty="0" smtClean="0">
                <a:latin typeface="Garamond" pitchFamily="18" charset="0"/>
              </a:rPr>
              <a:t>通过这</a:t>
            </a:r>
            <a:r>
              <a:rPr lang="en-US" altLang="zh-CN" dirty="0" smtClean="0">
                <a:latin typeface="Garamond" pitchFamily="18" charset="0"/>
              </a:rPr>
              <a:t>3</a:t>
            </a:r>
            <a:r>
              <a:rPr lang="zh-CN" altLang="en-US" dirty="0" smtClean="0">
                <a:latin typeface="Garamond" pitchFamily="18" charset="0"/>
              </a:rPr>
              <a:t>个点或其中</a:t>
            </a:r>
            <a:r>
              <a:rPr lang="en-US" altLang="zh-CN" dirty="0" smtClean="0">
                <a:latin typeface="Garamond" pitchFamily="18" charset="0"/>
              </a:rPr>
              <a:t>2</a:t>
            </a:r>
            <a:r>
              <a:rPr lang="zh-CN" altLang="en-US" dirty="0" smtClean="0">
                <a:latin typeface="Garamond" pitchFamily="18" charset="0"/>
              </a:rPr>
              <a:t>个。后</a:t>
            </a:r>
            <a:r>
              <a:rPr lang="zh-CN" altLang="en-US" dirty="0">
                <a:latin typeface="Garamond" pitchFamily="18" charset="0"/>
              </a:rPr>
              <a:t>一种情况圆周上</a:t>
            </a:r>
            <a:r>
              <a:rPr lang="zh-CN" altLang="en-US" dirty="0" smtClean="0">
                <a:latin typeface="Garamond" pitchFamily="18" charset="0"/>
              </a:rPr>
              <a:t>的</a:t>
            </a:r>
            <a:r>
              <a:rPr lang="en-US" altLang="zh-CN" dirty="0" smtClean="0">
                <a:latin typeface="Garamond" pitchFamily="18" charset="0"/>
              </a:rPr>
              <a:t>2</a:t>
            </a:r>
            <a:r>
              <a:rPr lang="zh-CN" altLang="en-US" dirty="0" smtClean="0">
                <a:latin typeface="Garamond" pitchFamily="18" charset="0"/>
              </a:rPr>
              <a:t>点</a:t>
            </a:r>
            <a:r>
              <a:rPr lang="zh-CN" altLang="en-US" dirty="0">
                <a:latin typeface="Garamond" pitchFamily="18" charset="0"/>
              </a:rPr>
              <a:t>一定是位于圆的一条直径的两端。 </a:t>
            </a:r>
          </a:p>
          <a:p>
            <a:r>
              <a:rPr lang="en-US" altLang="zh-CN" dirty="0" smtClean="0">
                <a:latin typeface="Garamond" pitchFamily="18" charset="0"/>
              </a:rPr>
              <a:t>3</a:t>
            </a:r>
            <a:r>
              <a:rPr lang="zh-CN" altLang="en-US" dirty="0" smtClean="0">
                <a:latin typeface="Garamond" pitchFamily="18" charset="0"/>
              </a:rPr>
              <a:t>．检查是否有点在圆外。如果没有，则算法结束。否则，任取圆外一点记为</a:t>
            </a:r>
            <a:r>
              <a:rPr lang="en-US" altLang="zh-CN" dirty="0" smtClean="0">
                <a:latin typeface="Garamond" pitchFamily="18" charset="0"/>
              </a:rPr>
              <a:t>D</a:t>
            </a:r>
            <a:r>
              <a:rPr lang="zh-CN" altLang="en-US" dirty="0" smtClean="0">
                <a:latin typeface="Garamond" pitchFamily="18" charset="0"/>
              </a:rPr>
              <a:t>，继续执行</a:t>
            </a:r>
            <a:r>
              <a:rPr lang="zh-CN" altLang="en-US" dirty="0">
                <a:latin typeface="Garamond" pitchFamily="18" charset="0"/>
              </a:rPr>
              <a:t>第</a:t>
            </a:r>
            <a:r>
              <a:rPr lang="en-US" altLang="zh-CN" dirty="0">
                <a:latin typeface="Garamond" pitchFamily="18" charset="0"/>
              </a:rPr>
              <a:t>4</a:t>
            </a:r>
            <a:r>
              <a:rPr lang="zh-CN" altLang="en-US" dirty="0">
                <a:latin typeface="Garamond" pitchFamily="18" charset="0"/>
              </a:rPr>
              <a:t>步</a:t>
            </a:r>
            <a:r>
              <a:rPr lang="zh-CN" altLang="en-US" dirty="0" smtClean="0">
                <a:latin typeface="Garamond" pitchFamily="18" charset="0"/>
              </a:rPr>
              <a:t>。</a:t>
            </a:r>
            <a:endParaRPr lang="zh-CN" altLang="en-US" dirty="0">
              <a:latin typeface="Garamond" pitchFamily="18" charset="0"/>
            </a:endParaRPr>
          </a:p>
        </p:txBody>
      </p:sp>
      <p:sp>
        <p:nvSpPr>
          <p:cNvPr id="3" name="标题 2"/>
          <p:cNvSpPr>
            <a:spLocks noGrp="1"/>
          </p:cNvSpPr>
          <p:nvPr>
            <p:ph type="title"/>
          </p:nvPr>
        </p:nvSpPr>
        <p:spPr/>
        <p:txBody>
          <a:bodyPr/>
          <a:lstStyle/>
          <a:p>
            <a:r>
              <a:rPr lang="zh-CN" altLang="en-US" dirty="0" smtClean="0"/>
              <a:t>方法三</a:t>
            </a:r>
            <a:endParaRPr lang="zh-CN" altLang="en-US" dirty="0"/>
          </a:p>
        </p:txBody>
      </p:sp>
    </p:spTree>
    <p:extLst>
      <p:ext uri="{BB962C8B-B14F-4D97-AF65-F5344CB8AC3E}">
        <p14:creationId xmlns:p14="http://schemas.microsoft.com/office/powerpoint/2010/main" val="2167176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latin typeface="Garamond" pitchFamily="18" charset="0"/>
              </a:rPr>
              <a:t>4</a:t>
            </a:r>
            <a:r>
              <a:rPr lang="zh-CN" altLang="en-US" dirty="0" smtClean="0">
                <a:latin typeface="Garamond" pitchFamily="18" charset="0"/>
              </a:rPr>
              <a:t>．在</a:t>
            </a:r>
            <a:r>
              <a:rPr lang="en-US" altLang="zh-CN" dirty="0">
                <a:latin typeface="Garamond" pitchFamily="18" charset="0"/>
              </a:rPr>
              <a:t>A,B,C,D</a:t>
            </a:r>
            <a:r>
              <a:rPr lang="zh-CN" altLang="en-US" dirty="0">
                <a:latin typeface="Garamond" pitchFamily="18" charset="0"/>
              </a:rPr>
              <a:t>中选</a:t>
            </a:r>
            <a:r>
              <a:rPr lang="en-US" altLang="zh-CN" dirty="0">
                <a:latin typeface="Garamond" pitchFamily="18" charset="0"/>
              </a:rPr>
              <a:t>3</a:t>
            </a:r>
            <a:r>
              <a:rPr lang="zh-CN" altLang="en-US" dirty="0">
                <a:latin typeface="Garamond" pitchFamily="18" charset="0"/>
              </a:rPr>
              <a:t>个</a:t>
            </a:r>
            <a:r>
              <a:rPr lang="zh-CN" altLang="en-US" dirty="0" smtClean="0">
                <a:latin typeface="Garamond" pitchFamily="18" charset="0"/>
              </a:rPr>
              <a:t>点</a:t>
            </a:r>
            <a:r>
              <a:rPr lang="zh-CN" altLang="en-US" dirty="0">
                <a:latin typeface="Garamond" pitchFamily="18" charset="0"/>
              </a:rPr>
              <a:t>，用方法一</a:t>
            </a:r>
            <a:r>
              <a:rPr lang="zh-CN" altLang="en-US" dirty="0" smtClean="0">
                <a:latin typeface="Garamond" pitchFamily="18" charset="0"/>
              </a:rPr>
              <a:t>求这</a:t>
            </a:r>
            <a:r>
              <a:rPr lang="en-US" altLang="zh-CN" dirty="0" smtClean="0">
                <a:latin typeface="Garamond" pitchFamily="18" charset="0"/>
              </a:rPr>
              <a:t>4</a:t>
            </a:r>
            <a:r>
              <a:rPr lang="zh-CN" altLang="en-US" dirty="0" smtClean="0">
                <a:latin typeface="Garamond" pitchFamily="18" charset="0"/>
              </a:rPr>
              <a:t>点的</a:t>
            </a:r>
            <a:r>
              <a:rPr lang="zh-CN" altLang="en-US" dirty="0">
                <a:latin typeface="Garamond" pitchFamily="18" charset="0"/>
              </a:rPr>
              <a:t>最小覆盖圆</a:t>
            </a:r>
            <a:r>
              <a:rPr lang="zh-CN" altLang="en-US" dirty="0" smtClean="0">
                <a:latin typeface="Garamond" pitchFamily="18" charset="0"/>
              </a:rPr>
              <a:t>，该圆的圆周上的</a:t>
            </a:r>
            <a:r>
              <a:rPr lang="en-US" altLang="zh-CN" dirty="0" smtClean="0">
                <a:latin typeface="Garamond" pitchFamily="18" charset="0"/>
              </a:rPr>
              <a:t>3</a:t>
            </a:r>
            <a:r>
              <a:rPr lang="zh-CN" altLang="en-US" dirty="0" smtClean="0">
                <a:latin typeface="Garamond" pitchFamily="18" charset="0"/>
              </a:rPr>
              <a:t>个点</a:t>
            </a:r>
            <a:r>
              <a:rPr lang="zh-CN" altLang="en-US" dirty="0">
                <a:latin typeface="Garamond" pitchFamily="18" charset="0"/>
              </a:rPr>
              <a:t>成为新的</a:t>
            </a:r>
            <a:r>
              <a:rPr lang="en-US" altLang="zh-CN" dirty="0">
                <a:latin typeface="Garamond" pitchFamily="18" charset="0"/>
              </a:rPr>
              <a:t>A,B,C</a:t>
            </a:r>
            <a:r>
              <a:rPr lang="zh-CN" altLang="en-US" dirty="0">
                <a:latin typeface="Garamond" pitchFamily="18" charset="0"/>
              </a:rPr>
              <a:t>，返回执行</a:t>
            </a:r>
            <a:r>
              <a:rPr lang="zh-CN" altLang="en-US" dirty="0" smtClean="0">
                <a:latin typeface="Garamond" pitchFamily="18" charset="0"/>
              </a:rPr>
              <a:t>第</a:t>
            </a:r>
            <a:r>
              <a:rPr lang="en-US" altLang="zh-CN" dirty="0" smtClean="0">
                <a:latin typeface="Garamond" pitchFamily="18" charset="0"/>
              </a:rPr>
              <a:t>2</a:t>
            </a:r>
            <a:r>
              <a:rPr lang="zh-CN" altLang="en-US" dirty="0" smtClean="0">
                <a:latin typeface="Garamond" pitchFamily="18" charset="0"/>
              </a:rPr>
              <a:t>步。</a:t>
            </a:r>
            <a:endParaRPr lang="zh-CN" altLang="en-US" dirty="0">
              <a:latin typeface="Garamond" pitchFamily="18" charset="0"/>
            </a:endParaRPr>
          </a:p>
        </p:txBody>
      </p:sp>
      <p:sp>
        <p:nvSpPr>
          <p:cNvPr id="3" name="标题 2"/>
          <p:cNvSpPr>
            <a:spLocks noGrp="1"/>
          </p:cNvSpPr>
          <p:nvPr>
            <p:ph type="title"/>
          </p:nvPr>
        </p:nvSpPr>
        <p:spPr/>
        <p:txBody>
          <a:bodyPr/>
          <a:lstStyle/>
          <a:p>
            <a:r>
              <a:rPr lang="zh-CN" altLang="en-US" dirty="0"/>
              <a:t>方法三</a:t>
            </a:r>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28545" y="3140968"/>
            <a:ext cx="6686910"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14760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latin typeface="Garamond" pitchFamily="18" charset="0"/>
              </a:rPr>
              <a:t>其实</a:t>
            </a:r>
            <a:r>
              <a:rPr lang="zh-CN" altLang="en-US" dirty="0" smtClean="0">
                <a:latin typeface="Garamond" pitchFamily="18" charset="0"/>
              </a:rPr>
              <a:t>方法三可能陷入死循环：</a:t>
            </a:r>
            <a:endParaRPr lang="en-US" altLang="zh-CN" dirty="0" smtClean="0">
              <a:latin typeface="Garamond" pitchFamily="18" charset="0"/>
            </a:endParaRPr>
          </a:p>
        </p:txBody>
      </p:sp>
      <p:sp>
        <p:nvSpPr>
          <p:cNvPr id="3" name="标题 2"/>
          <p:cNvSpPr>
            <a:spLocks noGrp="1"/>
          </p:cNvSpPr>
          <p:nvPr>
            <p:ph type="title"/>
          </p:nvPr>
        </p:nvSpPr>
        <p:spPr/>
        <p:txBody>
          <a:bodyPr/>
          <a:lstStyle/>
          <a:p>
            <a:r>
              <a:rPr lang="zh-CN" altLang="en-US" dirty="0" smtClean="0"/>
              <a:t>方法三</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453656772"/>
              </p:ext>
            </p:extLst>
          </p:nvPr>
        </p:nvGraphicFramePr>
        <p:xfrm>
          <a:off x="1547664" y="2204864"/>
          <a:ext cx="6096000" cy="36576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r>
                        <a:rPr lang="zh-CN" altLang="en-US" sz="2400" dirty="0" smtClean="0">
                          <a:latin typeface="Garamond" pitchFamily="18" charset="0"/>
                        </a:rPr>
                        <a:t>步数</a:t>
                      </a:r>
                      <a:endParaRPr lang="zh-CN" altLang="en-US" sz="2400" dirty="0">
                        <a:latin typeface="Garamond" pitchFamily="18" charset="0"/>
                      </a:endParaRPr>
                    </a:p>
                  </a:txBody>
                  <a:tcPr/>
                </a:tc>
                <a:tc>
                  <a:txBody>
                    <a:bodyPr/>
                    <a:lstStyle/>
                    <a:p>
                      <a:pPr algn="ctr"/>
                      <a:r>
                        <a:rPr lang="zh-CN" altLang="en-US" sz="2400" dirty="0" smtClean="0">
                          <a:latin typeface="Garamond" pitchFamily="18" charset="0"/>
                        </a:rPr>
                        <a:t>圆内点</a:t>
                      </a:r>
                      <a:endParaRPr lang="zh-CN" altLang="en-US" sz="2400" dirty="0">
                        <a:latin typeface="Garamond" pitchFamily="18" charset="0"/>
                      </a:endParaRPr>
                    </a:p>
                  </a:txBody>
                  <a:tcPr/>
                </a:tc>
                <a:tc>
                  <a:txBody>
                    <a:bodyPr/>
                    <a:lstStyle/>
                    <a:p>
                      <a:pPr algn="ctr"/>
                      <a:r>
                        <a:rPr lang="zh-CN" altLang="en-US" sz="2400" dirty="0" smtClean="0">
                          <a:latin typeface="Garamond" pitchFamily="18" charset="0"/>
                        </a:rPr>
                        <a:t>圆外点</a:t>
                      </a:r>
                      <a:endParaRPr lang="zh-CN" altLang="en-US" sz="2400" dirty="0">
                        <a:latin typeface="Garamond" pitchFamily="18" charset="0"/>
                      </a:endParaRPr>
                    </a:p>
                  </a:txBody>
                  <a:tcPr/>
                </a:tc>
              </a:tr>
              <a:tr h="370840">
                <a:tc>
                  <a:txBody>
                    <a:bodyPr/>
                    <a:lstStyle/>
                    <a:p>
                      <a:pPr algn="ctr"/>
                      <a:r>
                        <a:rPr lang="zh-CN" altLang="en-US" sz="2400" dirty="0" smtClean="0">
                          <a:latin typeface="Garamond" pitchFamily="18" charset="0"/>
                        </a:rPr>
                        <a:t>一</a:t>
                      </a:r>
                      <a:endParaRPr lang="zh-CN" altLang="en-US" sz="2400" dirty="0">
                        <a:latin typeface="Garamond" pitchFamily="18" charset="0"/>
                      </a:endParaRPr>
                    </a:p>
                  </a:txBody>
                  <a:tcPr/>
                </a:tc>
                <a:tc>
                  <a:txBody>
                    <a:bodyPr/>
                    <a:lstStyle/>
                    <a:p>
                      <a:pPr algn="ctr"/>
                      <a:r>
                        <a:rPr lang="en-US" altLang="zh-CN" sz="2400" b="1" dirty="0" smtClean="0">
                          <a:solidFill>
                            <a:srgbClr val="00B050"/>
                          </a:solidFill>
                          <a:latin typeface="Garamond" pitchFamily="18" charset="0"/>
                        </a:rPr>
                        <a:t>1</a:t>
                      </a:r>
                      <a:r>
                        <a:rPr lang="zh-CN" altLang="en-US" sz="2400" b="1" dirty="0" smtClean="0">
                          <a:solidFill>
                            <a:srgbClr val="00B050"/>
                          </a:solidFill>
                          <a:latin typeface="Garamond" pitchFamily="18" charset="0"/>
                        </a:rPr>
                        <a:t> </a:t>
                      </a:r>
                      <a:r>
                        <a:rPr lang="en-US" altLang="zh-CN" sz="2400" b="1" dirty="0" smtClean="0">
                          <a:solidFill>
                            <a:srgbClr val="00B050"/>
                          </a:solidFill>
                          <a:latin typeface="Garamond" pitchFamily="18" charset="0"/>
                        </a:rPr>
                        <a:t>2</a:t>
                      </a:r>
                      <a:r>
                        <a:rPr lang="zh-CN" altLang="en-US" sz="2400" b="1" dirty="0" smtClean="0">
                          <a:solidFill>
                            <a:srgbClr val="00B050"/>
                          </a:solidFill>
                          <a:latin typeface="Garamond" pitchFamily="18" charset="0"/>
                        </a:rPr>
                        <a:t> </a:t>
                      </a:r>
                      <a:r>
                        <a:rPr lang="en-US" altLang="zh-CN" sz="2400" b="1" dirty="0" smtClean="0">
                          <a:solidFill>
                            <a:srgbClr val="00B050"/>
                          </a:solidFill>
                          <a:latin typeface="Garamond" pitchFamily="18" charset="0"/>
                        </a:rPr>
                        <a:t>3 </a:t>
                      </a:r>
                      <a:r>
                        <a:rPr lang="en-US" altLang="zh-CN" sz="2400" b="1" dirty="0" smtClean="0">
                          <a:latin typeface="Garamond" pitchFamily="18" charset="0"/>
                        </a:rPr>
                        <a:t>4</a:t>
                      </a:r>
                      <a:endParaRPr lang="zh-CN" altLang="en-US" sz="2400" b="1" dirty="0">
                        <a:latin typeface="Garamond" pitchFamily="18" charset="0"/>
                      </a:endParaRPr>
                    </a:p>
                  </a:txBody>
                  <a:tcPr/>
                </a:tc>
                <a:tc>
                  <a:txBody>
                    <a:bodyPr/>
                    <a:lstStyle/>
                    <a:p>
                      <a:pPr algn="ctr"/>
                      <a:r>
                        <a:rPr lang="en-US" altLang="zh-CN" sz="2400" b="1" dirty="0" smtClean="0">
                          <a:solidFill>
                            <a:srgbClr val="C00000"/>
                          </a:solidFill>
                          <a:latin typeface="Garamond" pitchFamily="18" charset="0"/>
                        </a:rPr>
                        <a:t>5</a:t>
                      </a:r>
                      <a:endParaRPr lang="zh-CN" altLang="en-US" sz="2400" b="1" dirty="0">
                        <a:solidFill>
                          <a:srgbClr val="C00000"/>
                        </a:solidFill>
                        <a:latin typeface="Garamond" pitchFamily="18" charset="0"/>
                      </a:endParaRPr>
                    </a:p>
                  </a:txBody>
                  <a:tcPr/>
                </a:tc>
              </a:tr>
              <a:tr h="370840">
                <a:tc>
                  <a:txBody>
                    <a:bodyPr/>
                    <a:lstStyle/>
                    <a:p>
                      <a:pPr algn="ctr"/>
                      <a:r>
                        <a:rPr lang="zh-CN" altLang="en-US" sz="2400" dirty="0" smtClean="0">
                          <a:latin typeface="Garamond" pitchFamily="18" charset="0"/>
                        </a:rPr>
                        <a:t>二</a:t>
                      </a:r>
                      <a:endParaRPr lang="zh-CN" altLang="en-US" sz="2400" dirty="0">
                        <a:latin typeface="Garamond" pitchFamily="18" charset="0"/>
                      </a:endParaRPr>
                    </a:p>
                  </a:txBody>
                  <a:tcPr/>
                </a:tc>
                <a:tc>
                  <a:txBody>
                    <a:bodyPr/>
                    <a:lstStyle/>
                    <a:p>
                      <a:pPr algn="ctr"/>
                      <a:r>
                        <a:rPr lang="en-US" altLang="zh-CN" sz="2400" b="1" dirty="0" smtClean="0">
                          <a:latin typeface="Garamond" pitchFamily="18" charset="0"/>
                        </a:rPr>
                        <a:t>1 </a:t>
                      </a:r>
                      <a:r>
                        <a:rPr lang="en-US" altLang="zh-CN" sz="2400" b="1" dirty="0" smtClean="0">
                          <a:solidFill>
                            <a:srgbClr val="00B050"/>
                          </a:solidFill>
                          <a:latin typeface="Garamond" pitchFamily="18" charset="0"/>
                        </a:rPr>
                        <a:t>2 3 5</a:t>
                      </a:r>
                      <a:endParaRPr lang="zh-CN" altLang="en-US" sz="2400" b="1" dirty="0">
                        <a:solidFill>
                          <a:srgbClr val="00B050"/>
                        </a:solidFill>
                        <a:latin typeface="Garamond" pitchFamily="18" charset="0"/>
                      </a:endParaRPr>
                    </a:p>
                  </a:txBody>
                  <a:tcPr/>
                </a:tc>
                <a:tc>
                  <a:txBody>
                    <a:bodyPr/>
                    <a:lstStyle/>
                    <a:p>
                      <a:pPr algn="ctr"/>
                      <a:r>
                        <a:rPr lang="en-US" altLang="zh-CN" sz="2400" b="1" dirty="0" smtClean="0">
                          <a:solidFill>
                            <a:srgbClr val="C00000"/>
                          </a:solidFill>
                          <a:latin typeface="Garamond" pitchFamily="18" charset="0"/>
                        </a:rPr>
                        <a:t>4</a:t>
                      </a:r>
                      <a:endParaRPr lang="zh-CN" altLang="en-US" sz="2400" b="1" dirty="0">
                        <a:solidFill>
                          <a:srgbClr val="C00000"/>
                        </a:solidFill>
                        <a:latin typeface="Garamond" pitchFamily="18" charset="0"/>
                      </a:endParaRPr>
                    </a:p>
                  </a:txBody>
                  <a:tcPr/>
                </a:tc>
              </a:tr>
              <a:tr h="370840">
                <a:tc>
                  <a:txBody>
                    <a:bodyPr/>
                    <a:lstStyle/>
                    <a:p>
                      <a:pPr algn="ctr"/>
                      <a:r>
                        <a:rPr lang="zh-CN" altLang="en-US" sz="2400" dirty="0" smtClean="0">
                          <a:latin typeface="Garamond" pitchFamily="18" charset="0"/>
                        </a:rPr>
                        <a:t>三</a:t>
                      </a:r>
                      <a:endParaRPr lang="zh-CN" altLang="en-US" sz="2400" dirty="0">
                        <a:latin typeface="Garamond" pitchFamily="18" charset="0"/>
                      </a:endParaRPr>
                    </a:p>
                  </a:txBody>
                  <a:tcPr/>
                </a:tc>
                <a:tc>
                  <a:txBody>
                    <a:bodyPr/>
                    <a:lstStyle/>
                    <a:p>
                      <a:pPr algn="ctr"/>
                      <a:r>
                        <a:rPr lang="en-US" altLang="zh-CN" sz="2400" b="1" dirty="0" smtClean="0">
                          <a:solidFill>
                            <a:srgbClr val="00B050"/>
                          </a:solidFill>
                          <a:latin typeface="Garamond" pitchFamily="18" charset="0"/>
                        </a:rPr>
                        <a:t>2 3 4 </a:t>
                      </a:r>
                      <a:r>
                        <a:rPr lang="en-US" altLang="zh-CN" sz="2400" b="1" dirty="0" smtClean="0">
                          <a:latin typeface="Garamond" pitchFamily="18" charset="0"/>
                        </a:rPr>
                        <a:t>5</a:t>
                      </a:r>
                      <a:endParaRPr lang="zh-CN" altLang="en-US" sz="2400" b="1" dirty="0">
                        <a:latin typeface="Garamond" pitchFamily="18" charset="0"/>
                      </a:endParaRPr>
                    </a:p>
                  </a:txBody>
                  <a:tcPr/>
                </a:tc>
                <a:tc>
                  <a:txBody>
                    <a:bodyPr/>
                    <a:lstStyle/>
                    <a:p>
                      <a:pPr algn="ctr"/>
                      <a:r>
                        <a:rPr lang="en-US" altLang="zh-CN" sz="2400" b="1" dirty="0" smtClean="0">
                          <a:solidFill>
                            <a:srgbClr val="C00000"/>
                          </a:solidFill>
                          <a:latin typeface="Garamond" pitchFamily="18" charset="0"/>
                        </a:rPr>
                        <a:t>1</a:t>
                      </a:r>
                      <a:endParaRPr lang="zh-CN" altLang="en-US" sz="2400" b="1" dirty="0">
                        <a:solidFill>
                          <a:srgbClr val="C00000"/>
                        </a:solidFill>
                        <a:latin typeface="Garamond" pitchFamily="18" charset="0"/>
                      </a:endParaRPr>
                    </a:p>
                  </a:txBody>
                  <a:tcPr/>
                </a:tc>
              </a:tr>
              <a:tr h="370840">
                <a:tc>
                  <a:txBody>
                    <a:bodyPr/>
                    <a:lstStyle/>
                    <a:p>
                      <a:pPr algn="ctr"/>
                      <a:r>
                        <a:rPr lang="zh-CN" altLang="en-US" sz="2400" dirty="0" smtClean="0">
                          <a:latin typeface="Garamond" pitchFamily="18" charset="0"/>
                        </a:rPr>
                        <a:t>四</a:t>
                      </a:r>
                      <a:endParaRPr lang="zh-CN" altLang="en-US" sz="2400" dirty="0">
                        <a:latin typeface="Garamond" pitchFamily="18" charset="0"/>
                      </a:endParaRPr>
                    </a:p>
                  </a:txBody>
                  <a:tcPr/>
                </a:tc>
                <a:tc>
                  <a:txBody>
                    <a:bodyPr/>
                    <a:lstStyle/>
                    <a:p>
                      <a:pPr algn="ctr"/>
                      <a:r>
                        <a:rPr lang="en-US" altLang="zh-CN" sz="2400" b="1" dirty="0" smtClean="0">
                          <a:solidFill>
                            <a:srgbClr val="00B050"/>
                          </a:solidFill>
                          <a:latin typeface="Garamond" pitchFamily="18" charset="0"/>
                        </a:rPr>
                        <a:t>1</a:t>
                      </a:r>
                      <a:r>
                        <a:rPr lang="zh-CN" altLang="en-US" sz="2400" b="1" dirty="0" smtClean="0">
                          <a:solidFill>
                            <a:srgbClr val="00B050"/>
                          </a:solidFill>
                          <a:latin typeface="Garamond" pitchFamily="18" charset="0"/>
                        </a:rPr>
                        <a:t> </a:t>
                      </a:r>
                      <a:r>
                        <a:rPr lang="en-US" altLang="zh-CN" sz="2400" b="1" dirty="0" smtClean="0">
                          <a:solidFill>
                            <a:srgbClr val="00B050"/>
                          </a:solidFill>
                          <a:latin typeface="Garamond" pitchFamily="18" charset="0"/>
                        </a:rPr>
                        <a:t>2</a:t>
                      </a:r>
                      <a:r>
                        <a:rPr lang="zh-CN" altLang="en-US" sz="2400" b="1" dirty="0" smtClean="0">
                          <a:solidFill>
                            <a:srgbClr val="00B050"/>
                          </a:solidFill>
                          <a:latin typeface="Garamond" pitchFamily="18" charset="0"/>
                        </a:rPr>
                        <a:t> </a:t>
                      </a:r>
                      <a:r>
                        <a:rPr lang="en-US" altLang="zh-CN" sz="2400" b="1" dirty="0" smtClean="0">
                          <a:solidFill>
                            <a:srgbClr val="00B050"/>
                          </a:solidFill>
                          <a:latin typeface="Garamond" pitchFamily="18" charset="0"/>
                        </a:rPr>
                        <a:t>3 </a:t>
                      </a:r>
                      <a:r>
                        <a:rPr lang="en-US" altLang="zh-CN" sz="2400" b="1" dirty="0" smtClean="0">
                          <a:latin typeface="Garamond" pitchFamily="18" charset="0"/>
                        </a:rPr>
                        <a:t>4</a:t>
                      </a:r>
                      <a:endParaRPr lang="zh-CN" altLang="en-US" sz="2400" b="1" dirty="0">
                        <a:latin typeface="Garamond" pitchFamily="18" charset="0"/>
                      </a:endParaRPr>
                    </a:p>
                  </a:txBody>
                  <a:tcPr/>
                </a:tc>
                <a:tc>
                  <a:txBody>
                    <a:bodyPr/>
                    <a:lstStyle/>
                    <a:p>
                      <a:pPr algn="ctr"/>
                      <a:r>
                        <a:rPr lang="en-US" altLang="zh-CN" sz="2400" b="1" dirty="0" smtClean="0">
                          <a:solidFill>
                            <a:srgbClr val="C00000"/>
                          </a:solidFill>
                          <a:latin typeface="Garamond" pitchFamily="18" charset="0"/>
                        </a:rPr>
                        <a:t>5</a:t>
                      </a:r>
                      <a:endParaRPr lang="zh-CN" altLang="en-US" sz="2400" b="1" dirty="0">
                        <a:solidFill>
                          <a:srgbClr val="C00000"/>
                        </a:solidFill>
                        <a:latin typeface="Garamond" pitchFamily="18" charset="0"/>
                      </a:endParaRPr>
                    </a:p>
                  </a:txBody>
                  <a:tcPr/>
                </a:tc>
              </a:tr>
              <a:tr h="370840">
                <a:tc>
                  <a:txBody>
                    <a:bodyPr/>
                    <a:lstStyle/>
                    <a:p>
                      <a:pPr algn="ctr"/>
                      <a:r>
                        <a:rPr lang="zh-CN" altLang="en-US" sz="2400" dirty="0" smtClean="0">
                          <a:latin typeface="Garamond" pitchFamily="18" charset="0"/>
                        </a:rPr>
                        <a:t>五</a:t>
                      </a:r>
                      <a:endParaRPr lang="zh-CN" altLang="en-US" sz="2400" dirty="0">
                        <a:latin typeface="Garamond" pitchFamily="18" charset="0"/>
                      </a:endParaRPr>
                    </a:p>
                  </a:txBody>
                  <a:tcPr/>
                </a:tc>
                <a:tc>
                  <a:txBody>
                    <a:bodyPr/>
                    <a:lstStyle/>
                    <a:p>
                      <a:pPr algn="ctr"/>
                      <a:r>
                        <a:rPr lang="en-US" altLang="zh-CN" sz="2400" b="1" dirty="0" smtClean="0">
                          <a:latin typeface="Garamond" pitchFamily="18" charset="0"/>
                        </a:rPr>
                        <a:t>1 </a:t>
                      </a:r>
                      <a:r>
                        <a:rPr lang="en-US" altLang="zh-CN" sz="2400" b="1" dirty="0" smtClean="0">
                          <a:solidFill>
                            <a:srgbClr val="00B050"/>
                          </a:solidFill>
                          <a:latin typeface="Garamond" pitchFamily="18" charset="0"/>
                        </a:rPr>
                        <a:t>2 3 5</a:t>
                      </a:r>
                      <a:endParaRPr lang="zh-CN" altLang="en-US" sz="2400" b="1" dirty="0">
                        <a:solidFill>
                          <a:srgbClr val="00B050"/>
                        </a:solidFill>
                        <a:latin typeface="Garamond" pitchFamily="18" charset="0"/>
                      </a:endParaRPr>
                    </a:p>
                  </a:txBody>
                  <a:tcPr/>
                </a:tc>
                <a:tc>
                  <a:txBody>
                    <a:bodyPr/>
                    <a:lstStyle/>
                    <a:p>
                      <a:pPr algn="ctr"/>
                      <a:r>
                        <a:rPr lang="en-US" altLang="zh-CN" sz="2400" b="1" dirty="0" smtClean="0">
                          <a:solidFill>
                            <a:srgbClr val="C00000"/>
                          </a:solidFill>
                          <a:latin typeface="Garamond" pitchFamily="18" charset="0"/>
                        </a:rPr>
                        <a:t>4</a:t>
                      </a:r>
                      <a:endParaRPr lang="zh-CN" altLang="en-US" sz="2400" b="1" dirty="0">
                        <a:solidFill>
                          <a:srgbClr val="C00000"/>
                        </a:solidFill>
                        <a:latin typeface="Garamond" pitchFamily="18" charset="0"/>
                      </a:endParaRPr>
                    </a:p>
                  </a:txBody>
                  <a:tcPr/>
                </a:tc>
              </a:tr>
              <a:tr h="370840">
                <a:tc>
                  <a:txBody>
                    <a:bodyPr/>
                    <a:lstStyle/>
                    <a:p>
                      <a:pPr algn="ctr"/>
                      <a:r>
                        <a:rPr lang="zh-CN" altLang="en-US" sz="2400" dirty="0" smtClean="0">
                          <a:latin typeface="Garamond" pitchFamily="18" charset="0"/>
                        </a:rPr>
                        <a:t>六</a:t>
                      </a:r>
                      <a:endParaRPr lang="zh-CN" altLang="en-US" sz="2400" dirty="0">
                        <a:latin typeface="Garamond" pitchFamily="18" charset="0"/>
                      </a:endParaRPr>
                    </a:p>
                  </a:txBody>
                  <a:tcPr/>
                </a:tc>
                <a:tc>
                  <a:txBody>
                    <a:bodyPr/>
                    <a:lstStyle/>
                    <a:p>
                      <a:pPr algn="ctr"/>
                      <a:r>
                        <a:rPr lang="en-US" altLang="zh-CN" sz="2400" b="1" dirty="0" smtClean="0">
                          <a:solidFill>
                            <a:srgbClr val="00B050"/>
                          </a:solidFill>
                          <a:latin typeface="Garamond" pitchFamily="18" charset="0"/>
                        </a:rPr>
                        <a:t>2 3 4 </a:t>
                      </a:r>
                      <a:r>
                        <a:rPr lang="en-US" altLang="zh-CN" sz="2400" b="1" dirty="0" smtClean="0">
                          <a:latin typeface="Garamond" pitchFamily="18" charset="0"/>
                        </a:rPr>
                        <a:t>5</a:t>
                      </a:r>
                      <a:endParaRPr lang="zh-CN" altLang="en-US" sz="2400" b="1" dirty="0">
                        <a:latin typeface="Garamond" pitchFamily="18" charset="0"/>
                      </a:endParaRPr>
                    </a:p>
                  </a:txBody>
                  <a:tcPr/>
                </a:tc>
                <a:tc>
                  <a:txBody>
                    <a:bodyPr/>
                    <a:lstStyle/>
                    <a:p>
                      <a:pPr algn="ctr"/>
                      <a:r>
                        <a:rPr lang="en-US" altLang="zh-CN" sz="2400" b="1" dirty="0" smtClean="0">
                          <a:solidFill>
                            <a:srgbClr val="C00000"/>
                          </a:solidFill>
                          <a:latin typeface="Garamond" pitchFamily="18" charset="0"/>
                        </a:rPr>
                        <a:t>1</a:t>
                      </a:r>
                      <a:endParaRPr lang="zh-CN" altLang="en-US" sz="2400" b="1" dirty="0">
                        <a:solidFill>
                          <a:srgbClr val="C00000"/>
                        </a:solidFill>
                        <a:latin typeface="Garamond" pitchFamily="18" charset="0"/>
                      </a:endParaRPr>
                    </a:p>
                  </a:txBody>
                  <a:tcPr/>
                </a:tc>
              </a:tr>
              <a:tr h="370840">
                <a:tc gridSpan="3">
                  <a:txBody>
                    <a:bodyPr/>
                    <a:lstStyle/>
                    <a:p>
                      <a:pPr algn="ctr"/>
                      <a:r>
                        <a:rPr lang="en-US" altLang="zh-CN" sz="2400" dirty="0" smtClean="0">
                          <a:latin typeface="Garamond" pitchFamily="18" charset="0"/>
                        </a:rPr>
                        <a:t>……</a:t>
                      </a:r>
                      <a:endParaRPr lang="zh-CN" altLang="en-US" sz="2400" dirty="0">
                        <a:latin typeface="Garamond" pitchFamily="18" charset="0"/>
                      </a:endParaRPr>
                    </a:p>
                  </a:txBody>
                  <a:tcPr/>
                </a:tc>
                <a:tc hMerge="1">
                  <a:txBody>
                    <a:bodyPr/>
                    <a:lstStyle/>
                    <a:p>
                      <a:pPr algn="ctr"/>
                      <a:endParaRPr lang="zh-CN" altLang="en-US" sz="2400" b="1" dirty="0">
                        <a:latin typeface="Garamond" pitchFamily="18" charset="0"/>
                      </a:endParaRPr>
                    </a:p>
                  </a:txBody>
                  <a:tcPr/>
                </a:tc>
                <a:tc hMerge="1">
                  <a:txBody>
                    <a:bodyPr/>
                    <a:lstStyle/>
                    <a:p>
                      <a:pPr algn="ctr"/>
                      <a:endParaRPr lang="zh-CN" altLang="en-US" sz="2400" b="1" dirty="0">
                        <a:solidFill>
                          <a:srgbClr val="C00000"/>
                        </a:solidFill>
                        <a:latin typeface="Garamond" pitchFamily="18" charset="0"/>
                      </a:endParaRPr>
                    </a:p>
                  </a:txBody>
                  <a:tcPr/>
                </a:tc>
              </a:tr>
            </a:tbl>
          </a:graphicData>
        </a:graphic>
      </p:graphicFrame>
    </p:spTree>
    <p:extLst>
      <p:ext uri="{BB962C8B-B14F-4D97-AF65-F5344CB8AC3E}">
        <p14:creationId xmlns:p14="http://schemas.microsoft.com/office/powerpoint/2010/main" val="17408426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latin typeface="Garamond" pitchFamily="18" charset="0"/>
              </a:rPr>
              <a:t>然而，这样的死循环有可能发生吗？</a:t>
            </a:r>
            <a:endParaRPr lang="en-US" altLang="zh-CN" dirty="0" smtClean="0">
              <a:latin typeface="Garamond" pitchFamily="18" charset="0"/>
            </a:endParaRPr>
          </a:p>
          <a:p>
            <a:endParaRPr lang="zh-CN" altLang="en-US" dirty="0">
              <a:latin typeface="Garamond" pitchFamily="18" charset="0"/>
            </a:endParaRPr>
          </a:p>
        </p:txBody>
      </p:sp>
      <p:sp>
        <p:nvSpPr>
          <p:cNvPr id="3" name="标题 2"/>
          <p:cNvSpPr>
            <a:spLocks noGrp="1"/>
          </p:cNvSpPr>
          <p:nvPr>
            <p:ph type="title"/>
          </p:nvPr>
        </p:nvSpPr>
        <p:spPr/>
        <p:txBody>
          <a:bodyPr/>
          <a:lstStyle/>
          <a:p>
            <a:r>
              <a:rPr lang="zh-CN" altLang="en-US" dirty="0" smtClean="0"/>
              <a:t>方法三</a:t>
            </a:r>
            <a:endParaRPr lang="zh-CN" altLang="en-US" dirty="0"/>
          </a:p>
        </p:txBody>
      </p:sp>
    </p:spTree>
    <p:extLst>
      <p:ext uri="{BB962C8B-B14F-4D97-AF65-F5344CB8AC3E}">
        <p14:creationId xmlns:p14="http://schemas.microsoft.com/office/powerpoint/2010/main" val="12454232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latin typeface="Garamond" pitchFamily="18" charset="0"/>
              </a:rPr>
              <a:t>然而，这样的死循环有可能发生吗？</a:t>
            </a:r>
            <a:endParaRPr lang="en-US" altLang="zh-CN" dirty="0" smtClean="0">
              <a:latin typeface="Garamond" pitchFamily="18" charset="0"/>
            </a:endParaRPr>
          </a:p>
          <a:p>
            <a:r>
              <a:rPr lang="zh-CN" altLang="en-US" dirty="0">
                <a:latin typeface="Garamond" pitchFamily="18" charset="0"/>
              </a:rPr>
              <a:t>答案是否定的。证明如下：每更新一次圆，其半径总要比原先（严格）大。而所有可能的圆的半径是有限的，所以总能在有限步之内结束</a:t>
            </a:r>
            <a:r>
              <a:rPr lang="zh-CN" altLang="en-US" dirty="0" smtClean="0">
                <a:latin typeface="Garamond" pitchFamily="18" charset="0"/>
              </a:rPr>
              <a:t>。</a:t>
            </a:r>
            <a:endParaRPr lang="en-US" altLang="zh-CN" dirty="0">
              <a:latin typeface="Garamond" pitchFamily="18" charset="0"/>
            </a:endParaRPr>
          </a:p>
          <a:p>
            <a:r>
              <a:rPr lang="zh-CN" altLang="en-US" dirty="0">
                <a:latin typeface="Garamond" pitchFamily="18" charset="0"/>
              </a:rPr>
              <a:t>每次检查是否有点在圆外：</a:t>
            </a:r>
            <a:r>
              <a:rPr lang="en-US" altLang="zh-CN" dirty="0">
                <a:latin typeface="Garamond" pitchFamily="18" charset="0"/>
              </a:rPr>
              <a:t>O(</a:t>
            </a:r>
            <a:r>
              <a:rPr lang="en-US" altLang="zh-CN" i="1" dirty="0">
                <a:latin typeface="Garamond" pitchFamily="18" charset="0"/>
              </a:rPr>
              <a:t>n</a:t>
            </a:r>
            <a:r>
              <a:rPr lang="en-US" altLang="zh-CN" dirty="0">
                <a:latin typeface="Garamond" pitchFamily="18" charset="0"/>
              </a:rPr>
              <a:t>)</a:t>
            </a:r>
          </a:p>
          <a:p>
            <a:r>
              <a:rPr lang="zh-CN" altLang="en-US" dirty="0">
                <a:latin typeface="Garamond" pitchFamily="18" charset="0"/>
              </a:rPr>
              <a:t>总的时间复杂度：</a:t>
            </a:r>
            <a:r>
              <a:rPr lang="en-US" altLang="zh-CN" dirty="0">
                <a:latin typeface="Garamond" pitchFamily="18" charset="0"/>
              </a:rPr>
              <a:t>O(</a:t>
            </a:r>
            <a:r>
              <a:rPr lang="en-US" altLang="zh-CN" i="1" dirty="0">
                <a:latin typeface="Garamond" pitchFamily="18" charset="0"/>
              </a:rPr>
              <a:t>n</a:t>
            </a:r>
            <a:r>
              <a:rPr lang="en-US" altLang="zh-CN" baseline="30000" dirty="0">
                <a:latin typeface="Garamond" pitchFamily="18" charset="0"/>
              </a:rPr>
              <a:t>2</a:t>
            </a:r>
            <a:r>
              <a:rPr lang="en-US" altLang="zh-CN" dirty="0">
                <a:latin typeface="Garamond" pitchFamily="18" charset="0"/>
              </a:rPr>
              <a:t>)~O(</a:t>
            </a:r>
            <a:r>
              <a:rPr lang="en-US" altLang="zh-CN" i="1" dirty="0">
                <a:latin typeface="Garamond" pitchFamily="18" charset="0"/>
              </a:rPr>
              <a:t>n</a:t>
            </a:r>
            <a:r>
              <a:rPr lang="en-US" altLang="zh-CN" baseline="30000" dirty="0">
                <a:latin typeface="Garamond" pitchFamily="18" charset="0"/>
              </a:rPr>
              <a:t>4</a:t>
            </a:r>
            <a:r>
              <a:rPr lang="en-US" altLang="zh-CN" dirty="0">
                <a:latin typeface="Garamond" pitchFamily="18" charset="0"/>
              </a:rPr>
              <a:t>)</a:t>
            </a:r>
            <a:endParaRPr lang="zh-CN" altLang="en-US" dirty="0">
              <a:latin typeface="Garamond" pitchFamily="18" charset="0"/>
            </a:endParaRPr>
          </a:p>
          <a:p>
            <a:endParaRPr lang="en-US" altLang="zh-CN" dirty="0" smtClean="0">
              <a:latin typeface="Garamond" pitchFamily="18" charset="0"/>
            </a:endParaRPr>
          </a:p>
          <a:p>
            <a:endParaRPr lang="en-US" altLang="zh-CN" dirty="0" smtClean="0">
              <a:latin typeface="Garamond" pitchFamily="18" charset="0"/>
            </a:endParaRPr>
          </a:p>
          <a:p>
            <a:endParaRPr lang="zh-CN" altLang="en-US" dirty="0">
              <a:latin typeface="Garamond" pitchFamily="18" charset="0"/>
            </a:endParaRPr>
          </a:p>
        </p:txBody>
      </p:sp>
      <p:sp>
        <p:nvSpPr>
          <p:cNvPr id="3" name="标题 2"/>
          <p:cNvSpPr>
            <a:spLocks noGrp="1"/>
          </p:cNvSpPr>
          <p:nvPr>
            <p:ph type="title"/>
          </p:nvPr>
        </p:nvSpPr>
        <p:spPr/>
        <p:txBody>
          <a:bodyPr/>
          <a:lstStyle/>
          <a:p>
            <a:r>
              <a:rPr lang="zh-CN" altLang="en-US" dirty="0" smtClean="0"/>
              <a:t>方法三</a:t>
            </a:r>
            <a:endParaRPr lang="zh-CN" altLang="en-US" dirty="0"/>
          </a:p>
        </p:txBody>
      </p:sp>
    </p:spTree>
    <p:extLst>
      <p:ext uri="{BB962C8B-B14F-4D97-AF65-F5344CB8AC3E}">
        <p14:creationId xmlns:p14="http://schemas.microsoft.com/office/powerpoint/2010/main" val="10046226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latin typeface="Garamond" pitchFamily="18" charset="0"/>
              </a:rPr>
              <a:t>随机地记给定的</a:t>
            </a:r>
            <a:r>
              <a:rPr lang="en-US" altLang="zh-CN" i="1" dirty="0" smtClean="0">
                <a:latin typeface="Garamond" pitchFamily="18" charset="0"/>
              </a:rPr>
              <a:t>n</a:t>
            </a:r>
            <a:r>
              <a:rPr lang="zh-CN" altLang="en-US" dirty="0" smtClean="0">
                <a:latin typeface="Garamond" pitchFamily="18" charset="0"/>
              </a:rPr>
              <a:t>点为</a:t>
            </a:r>
            <a:r>
              <a:rPr lang="en-US" altLang="zh-CN" i="1" dirty="0" smtClean="0">
                <a:latin typeface="Garamond" pitchFamily="18" charset="0"/>
              </a:rPr>
              <a:t>P</a:t>
            </a:r>
            <a:r>
              <a:rPr lang="en-US" altLang="zh-CN" baseline="-25000" dirty="0" smtClean="0">
                <a:latin typeface="Garamond" pitchFamily="18" charset="0"/>
              </a:rPr>
              <a:t>1</a:t>
            </a:r>
            <a:r>
              <a:rPr lang="en-US" altLang="zh-CN" dirty="0" smtClean="0">
                <a:latin typeface="Garamond" pitchFamily="18" charset="0"/>
              </a:rPr>
              <a:t>, </a:t>
            </a:r>
            <a:r>
              <a:rPr lang="en-US" altLang="zh-CN" i="1" dirty="0" smtClean="0">
                <a:latin typeface="Garamond" pitchFamily="18" charset="0"/>
              </a:rPr>
              <a:t>P</a:t>
            </a:r>
            <a:r>
              <a:rPr lang="en-US" altLang="zh-CN" baseline="-25000" dirty="0" smtClean="0">
                <a:latin typeface="Garamond" pitchFamily="18" charset="0"/>
              </a:rPr>
              <a:t>2</a:t>
            </a:r>
            <a:r>
              <a:rPr lang="en-US" altLang="zh-CN" dirty="0" smtClean="0">
                <a:latin typeface="Garamond" pitchFamily="18" charset="0"/>
              </a:rPr>
              <a:t>, …, </a:t>
            </a:r>
            <a:r>
              <a:rPr lang="en-US" altLang="zh-CN" i="1" dirty="0" err="1" smtClean="0">
                <a:latin typeface="Garamond" pitchFamily="18" charset="0"/>
              </a:rPr>
              <a:t>P</a:t>
            </a:r>
            <a:r>
              <a:rPr lang="en-US" altLang="zh-CN" i="1" baseline="-25000" dirty="0" err="1" smtClean="0">
                <a:latin typeface="Garamond" pitchFamily="18" charset="0"/>
              </a:rPr>
              <a:t>n</a:t>
            </a:r>
            <a:r>
              <a:rPr lang="zh-CN" altLang="en-US" dirty="0" smtClean="0">
                <a:latin typeface="Garamond" pitchFamily="18" charset="0"/>
              </a:rPr>
              <a:t>。初始</a:t>
            </a:r>
            <a:r>
              <a:rPr lang="zh-CN" altLang="en-US" dirty="0">
                <a:latin typeface="Garamond" pitchFamily="18" charset="0"/>
              </a:rPr>
              <a:t>时，</a:t>
            </a:r>
            <a:r>
              <a:rPr lang="zh-CN" altLang="en-US" dirty="0" smtClean="0">
                <a:latin typeface="Garamond" pitchFamily="18" charset="0"/>
              </a:rPr>
              <a:t>用</a:t>
            </a:r>
            <a:r>
              <a:rPr lang="en-US" altLang="zh-CN" i="1" dirty="0" smtClean="0">
                <a:latin typeface="Garamond" pitchFamily="18" charset="0"/>
              </a:rPr>
              <a:t>P</a:t>
            </a:r>
            <a:r>
              <a:rPr lang="en-US" altLang="zh-CN" baseline="-25000" dirty="0" smtClean="0">
                <a:latin typeface="Garamond" pitchFamily="18" charset="0"/>
              </a:rPr>
              <a:t>1</a:t>
            </a:r>
            <a:r>
              <a:rPr lang="en-US" altLang="zh-CN" i="1" dirty="0" smtClean="0">
                <a:latin typeface="Garamond" pitchFamily="18" charset="0"/>
              </a:rPr>
              <a:t>P</a:t>
            </a:r>
            <a:r>
              <a:rPr lang="en-US" altLang="zh-CN" baseline="-25000" dirty="0" smtClean="0">
                <a:latin typeface="Garamond" pitchFamily="18" charset="0"/>
              </a:rPr>
              <a:t>2</a:t>
            </a:r>
            <a:r>
              <a:rPr lang="zh-CN" altLang="en-US" dirty="0" smtClean="0">
                <a:latin typeface="Garamond" pitchFamily="18" charset="0"/>
              </a:rPr>
              <a:t>为</a:t>
            </a:r>
            <a:r>
              <a:rPr lang="zh-CN" altLang="en-US" dirty="0">
                <a:latin typeface="Garamond" pitchFamily="18" charset="0"/>
              </a:rPr>
              <a:t>直径</a:t>
            </a:r>
            <a:r>
              <a:rPr lang="zh-CN" altLang="en-US" dirty="0" smtClean="0">
                <a:latin typeface="Garamond" pitchFamily="18" charset="0"/>
              </a:rPr>
              <a:t>的圆</a:t>
            </a:r>
            <a:r>
              <a:rPr lang="zh-CN" altLang="en-US" dirty="0">
                <a:latin typeface="Garamond" pitchFamily="18" charset="0"/>
              </a:rPr>
              <a:t>作为当前解</a:t>
            </a:r>
            <a:r>
              <a:rPr lang="zh-CN" altLang="en-US" dirty="0" smtClean="0">
                <a:latin typeface="Garamond" pitchFamily="18" charset="0"/>
              </a:rPr>
              <a:t>。</a:t>
            </a:r>
            <a:endParaRPr lang="en-US" altLang="zh-CN" dirty="0" smtClean="0">
              <a:latin typeface="Garamond" pitchFamily="18" charset="0"/>
            </a:endParaRPr>
          </a:p>
          <a:p>
            <a:r>
              <a:rPr lang="zh-CN" altLang="en-US" dirty="0">
                <a:latin typeface="Garamond" pitchFamily="18" charset="0"/>
              </a:rPr>
              <a:t>每次加入</a:t>
            </a:r>
            <a:r>
              <a:rPr lang="en-US" altLang="zh-CN" dirty="0">
                <a:latin typeface="Garamond" pitchFamily="18" charset="0"/>
              </a:rPr>
              <a:t>1</a:t>
            </a:r>
            <a:r>
              <a:rPr lang="zh-CN" altLang="en-US" dirty="0">
                <a:latin typeface="Garamond" pitchFamily="18" charset="0"/>
              </a:rPr>
              <a:t>个新的</a:t>
            </a:r>
            <a:r>
              <a:rPr lang="zh-CN" altLang="en-US" dirty="0" smtClean="0">
                <a:latin typeface="Garamond" pitchFamily="18" charset="0"/>
              </a:rPr>
              <a:t>点</a:t>
            </a:r>
            <a:r>
              <a:rPr lang="en-US" altLang="zh-CN" i="1" dirty="0" smtClean="0">
                <a:latin typeface="Garamond" pitchFamily="18" charset="0"/>
              </a:rPr>
              <a:t>P</a:t>
            </a:r>
            <a:r>
              <a:rPr lang="en-US" altLang="zh-CN" i="1" baseline="-25000" dirty="0" smtClean="0">
                <a:latin typeface="Garamond" pitchFamily="18" charset="0"/>
              </a:rPr>
              <a:t>i</a:t>
            </a:r>
            <a:r>
              <a:rPr lang="en-US" altLang="zh-CN" i="1" dirty="0" smtClean="0">
                <a:latin typeface="Garamond" pitchFamily="18" charset="0"/>
              </a:rPr>
              <a:t> </a:t>
            </a:r>
            <a:r>
              <a:rPr lang="en-US" altLang="zh-CN" dirty="0" smtClean="0">
                <a:latin typeface="Garamond" pitchFamily="18" charset="0"/>
              </a:rPr>
              <a:t>(3 ≤ </a:t>
            </a:r>
            <a:r>
              <a:rPr lang="en-US" altLang="zh-CN" i="1" dirty="0" err="1">
                <a:latin typeface="Garamond" pitchFamily="18" charset="0"/>
              </a:rPr>
              <a:t>i</a:t>
            </a:r>
            <a:r>
              <a:rPr lang="en-US" altLang="zh-CN" i="1" dirty="0" smtClean="0">
                <a:latin typeface="Garamond" pitchFamily="18" charset="0"/>
              </a:rPr>
              <a:t> </a:t>
            </a:r>
            <a:r>
              <a:rPr lang="en-US" altLang="zh-CN" dirty="0" smtClean="0">
                <a:latin typeface="Garamond" pitchFamily="18" charset="0"/>
              </a:rPr>
              <a:t>≤ </a:t>
            </a:r>
            <a:r>
              <a:rPr lang="en-US" altLang="zh-CN" i="1" dirty="0" smtClean="0">
                <a:latin typeface="Garamond" pitchFamily="18" charset="0"/>
              </a:rPr>
              <a:t>n</a:t>
            </a:r>
            <a:r>
              <a:rPr lang="en-US" altLang="zh-CN" dirty="0" smtClean="0">
                <a:latin typeface="Garamond" pitchFamily="18" charset="0"/>
              </a:rPr>
              <a:t>)</a:t>
            </a:r>
            <a:r>
              <a:rPr lang="zh-CN" altLang="en-US" dirty="0" smtClean="0">
                <a:latin typeface="Garamond" pitchFamily="18" charset="0"/>
              </a:rPr>
              <a:t>。如果</a:t>
            </a:r>
            <a:r>
              <a:rPr lang="en-US" altLang="zh-CN" i="1" dirty="0">
                <a:latin typeface="Garamond" pitchFamily="18" charset="0"/>
              </a:rPr>
              <a:t>P</a:t>
            </a:r>
            <a:r>
              <a:rPr lang="en-US" altLang="zh-CN" i="1" baseline="-25000" dirty="0">
                <a:latin typeface="Garamond" pitchFamily="18" charset="0"/>
              </a:rPr>
              <a:t>i</a:t>
            </a:r>
            <a:r>
              <a:rPr lang="zh-CN" altLang="en-US" dirty="0" smtClean="0">
                <a:latin typeface="Garamond" pitchFamily="18" charset="0"/>
              </a:rPr>
              <a:t>已经</a:t>
            </a:r>
            <a:r>
              <a:rPr lang="zh-CN" altLang="en-US" dirty="0">
                <a:latin typeface="Garamond" pitchFamily="18" charset="0"/>
              </a:rPr>
              <a:t>在当前解内，则保持当前解不变</a:t>
            </a:r>
            <a:r>
              <a:rPr lang="zh-CN" altLang="en-US" dirty="0" smtClean="0">
                <a:latin typeface="Garamond" pitchFamily="18" charset="0"/>
              </a:rPr>
              <a:t>。</a:t>
            </a:r>
            <a:endParaRPr lang="en-US" altLang="zh-CN" dirty="0" smtClean="0">
              <a:latin typeface="Garamond" pitchFamily="18" charset="0"/>
            </a:endParaRPr>
          </a:p>
          <a:p>
            <a:r>
              <a:rPr lang="zh-CN" altLang="en-US" dirty="0" smtClean="0">
                <a:latin typeface="Garamond" pitchFamily="18" charset="0"/>
              </a:rPr>
              <a:t>如果</a:t>
            </a:r>
            <a:r>
              <a:rPr lang="en-US" altLang="zh-CN" i="1" dirty="0">
                <a:latin typeface="Garamond" pitchFamily="18" charset="0"/>
              </a:rPr>
              <a:t>P</a:t>
            </a:r>
            <a:r>
              <a:rPr lang="en-US" altLang="zh-CN" i="1" baseline="-25000" dirty="0">
                <a:latin typeface="Garamond" pitchFamily="18" charset="0"/>
              </a:rPr>
              <a:t>i</a:t>
            </a:r>
            <a:r>
              <a:rPr lang="zh-CN" altLang="en-US" dirty="0" smtClean="0">
                <a:latin typeface="Garamond" pitchFamily="18" charset="0"/>
              </a:rPr>
              <a:t>在</a:t>
            </a:r>
            <a:r>
              <a:rPr lang="zh-CN" altLang="en-US" dirty="0">
                <a:latin typeface="Garamond" pitchFamily="18" charset="0"/>
              </a:rPr>
              <a:t>当前解</a:t>
            </a:r>
            <a:r>
              <a:rPr lang="zh-CN" altLang="en-US" dirty="0" smtClean="0">
                <a:latin typeface="Garamond" pitchFamily="18" charset="0"/>
              </a:rPr>
              <a:t>外，则为了使新的圆内包含已访问过的所有点，</a:t>
            </a:r>
            <a:r>
              <a:rPr lang="en-US" altLang="zh-CN" i="1" dirty="0" smtClean="0">
                <a:latin typeface="Garamond" pitchFamily="18" charset="0"/>
              </a:rPr>
              <a:t>P</a:t>
            </a:r>
            <a:r>
              <a:rPr lang="en-US" altLang="zh-CN" i="1" baseline="-25000" dirty="0" smtClean="0">
                <a:latin typeface="Garamond" pitchFamily="18" charset="0"/>
              </a:rPr>
              <a:t>i</a:t>
            </a:r>
            <a:r>
              <a:rPr lang="zh-CN" altLang="en-US" dirty="0" smtClean="0">
                <a:latin typeface="Garamond" pitchFamily="18" charset="0"/>
              </a:rPr>
              <a:t>一定在圆周上。于是，在第</a:t>
            </a:r>
            <a:r>
              <a:rPr lang="en-US" altLang="zh-CN" i="1" dirty="0" err="1" smtClean="0">
                <a:latin typeface="Garamond" pitchFamily="18" charset="0"/>
              </a:rPr>
              <a:t>i</a:t>
            </a:r>
            <a:r>
              <a:rPr lang="zh-CN" altLang="en-US" dirty="0" smtClean="0">
                <a:latin typeface="Garamond" pitchFamily="18" charset="0"/>
              </a:rPr>
              <a:t>步，问题转换为如下子问题。</a:t>
            </a:r>
            <a:endParaRPr lang="en-US" altLang="zh-CN" dirty="0">
              <a:latin typeface="Garamond" pitchFamily="18" charset="0"/>
            </a:endParaRPr>
          </a:p>
          <a:p>
            <a:endParaRPr lang="en-US" altLang="zh-CN" dirty="0">
              <a:latin typeface="Garamond" pitchFamily="18" charset="0"/>
            </a:endParaRPr>
          </a:p>
        </p:txBody>
      </p:sp>
      <p:sp>
        <p:nvSpPr>
          <p:cNvPr id="3" name="标题 2"/>
          <p:cNvSpPr>
            <a:spLocks noGrp="1"/>
          </p:cNvSpPr>
          <p:nvPr>
            <p:ph type="title"/>
          </p:nvPr>
        </p:nvSpPr>
        <p:spPr/>
        <p:txBody>
          <a:bodyPr/>
          <a:lstStyle/>
          <a:p>
            <a:r>
              <a:rPr lang="zh-CN" altLang="en-US" dirty="0" smtClean="0"/>
              <a:t>方法四</a:t>
            </a:r>
            <a:endParaRPr lang="zh-CN" altLang="en-US" dirty="0"/>
          </a:p>
        </p:txBody>
      </p:sp>
    </p:spTree>
    <p:extLst>
      <p:ext uri="{BB962C8B-B14F-4D97-AF65-F5344CB8AC3E}">
        <p14:creationId xmlns:p14="http://schemas.microsoft.com/office/powerpoint/2010/main" val="27671741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latin typeface="Garamond" pitchFamily="18" charset="0"/>
              </a:rPr>
              <a:t>子问题一：给定点</a:t>
            </a:r>
            <a:r>
              <a:rPr lang="en-US" altLang="zh-CN" i="1" dirty="0" smtClean="0">
                <a:latin typeface="Garamond" pitchFamily="18" charset="0"/>
              </a:rPr>
              <a:t>P</a:t>
            </a:r>
            <a:r>
              <a:rPr lang="zh-CN" altLang="en-US" dirty="0">
                <a:latin typeface="Garamond" pitchFamily="18" charset="0"/>
              </a:rPr>
              <a:t>和</a:t>
            </a:r>
            <a:r>
              <a:rPr lang="zh-CN" altLang="en-US" dirty="0" smtClean="0">
                <a:latin typeface="Garamond" pitchFamily="18" charset="0"/>
              </a:rPr>
              <a:t>点集</a:t>
            </a:r>
            <a:r>
              <a:rPr lang="en-US" altLang="zh-CN" i="1" dirty="0" smtClean="0">
                <a:latin typeface="Garamond" pitchFamily="18" charset="0"/>
              </a:rPr>
              <a:t>S</a:t>
            </a:r>
            <a:r>
              <a:rPr lang="en-US" altLang="zh-CN" dirty="0" smtClean="0">
                <a:latin typeface="Garamond" pitchFamily="18" charset="0"/>
              </a:rPr>
              <a:t>={</a:t>
            </a:r>
            <a:r>
              <a:rPr lang="en-US" altLang="zh-CN" i="1" dirty="0" smtClean="0">
                <a:latin typeface="Garamond" pitchFamily="18" charset="0"/>
              </a:rPr>
              <a:t>p</a:t>
            </a:r>
            <a:r>
              <a:rPr lang="en-US" altLang="zh-CN" baseline="-25000" dirty="0" smtClean="0">
                <a:latin typeface="Garamond" pitchFamily="18" charset="0"/>
              </a:rPr>
              <a:t>1</a:t>
            </a:r>
            <a:r>
              <a:rPr lang="en-US" altLang="zh-CN" dirty="0" smtClean="0">
                <a:latin typeface="Garamond" pitchFamily="18" charset="0"/>
              </a:rPr>
              <a:t>, </a:t>
            </a:r>
            <a:r>
              <a:rPr lang="en-US" altLang="zh-CN" i="1" dirty="0" smtClean="0">
                <a:latin typeface="Garamond" pitchFamily="18" charset="0"/>
              </a:rPr>
              <a:t>p</a:t>
            </a:r>
            <a:r>
              <a:rPr lang="en-US" altLang="zh-CN" baseline="-25000" dirty="0" smtClean="0">
                <a:latin typeface="Garamond" pitchFamily="18" charset="0"/>
              </a:rPr>
              <a:t>2</a:t>
            </a:r>
            <a:r>
              <a:rPr lang="en-US" altLang="zh-CN" dirty="0" smtClean="0">
                <a:latin typeface="Garamond" pitchFamily="18" charset="0"/>
              </a:rPr>
              <a:t>, …, </a:t>
            </a:r>
            <a:r>
              <a:rPr lang="en-US" altLang="zh-CN" i="1" dirty="0" err="1" smtClean="0">
                <a:latin typeface="Garamond" pitchFamily="18" charset="0"/>
              </a:rPr>
              <a:t>p</a:t>
            </a:r>
            <a:r>
              <a:rPr lang="en-US" altLang="zh-CN" i="1" baseline="-25000" dirty="0" err="1" smtClean="0">
                <a:latin typeface="Garamond" pitchFamily="18" charset="0"/>
              </a:rPr>
              <a:t>n</a:t>
            </a:r>
            <a:r>
              <a:rPr lang="en-US" altLang="zh-CN" dirty="0" smtClean="0">
                <a:latin typeface="Garamond" pitchFamily="18" charset="0"/>
              </a:rPr>
              <a:t>}</a:t>
            </a:r>
            <a:r>
              <a:rPr lang="zh-CN" altLang="en-US" dirty="0" smtClean="0">
                <a:latin typeface="Garamond" pitchFamily="18" charset="0"/>
              </a:rPr>
              <a:t>，求一个最小的圆，使之能覆盖</a:t>
            </a:r>
            <a:r>
              <a:rPr lang="en-US" altLang="zh-CN" i="1" dirty="0" smtClean="0">
                <a:latin typeface="Garamond" pitchFamily="18" charset="0"/>
              </a:rPr>
              <a:t>S</a:t>
            </a:r>
            <a:r>
              <a:rPr lang="zh-CN" altLang="en-US" dirty="0" smtClean="0">
                <a:latin typeface="Garamond" pitchFamily="18" charset="0"/>
              </a:rPr>
              <a:t>中的所有点，且点</a:t>
            </a:r>
            <a:r>
              <a:rPr lang="en-US" altLang="zh-CN" i="1" dirty="0" smtClean="0">
                <a:latin typeface="Garamond" pitchFamily="18" charset="0"/>
              </a:rPr>
              <a:t>P</a:t>
            </a:r>
            <a:r>
              <a:rPr lang="zh-CN" altLang="en-US" dirty="0" smtClean="0">
                <a:latin typeface="Garamond" pitchFamily="18" charset="0"/>
              </a:rPr>
              <a:t>在其圆周上。</a:t>
            </a:r>
            <a:endParaRPr lang="en-US" altLang="zh-CN" dirty="0" smtClean="0">
              <a:latin typeface="Garamond" pitchFamily="18" charset="0"/>
            </a:endParaRPr>
          </a:p>
          <a:p>
            <a:endParaRPr lang="en-US" altLang="zh-CN" dirty="0" smtClean="0">
              <a:latin typeface="Garamond" pitchFamily="18" charset="0"/>
            </a:endParaRPr>
          </a:p>
          <a:p>
            <a:r>
              <a:rPr lang="zh-CN" altLang="en-US" dirty="0" smtClean="0">
                <a:latin typeface="Garamond" pitchFamily="18" charset="0"/>
              </a:rPr>
              <a:t>我们可以如法炮制，用和原先几乎一样的做法解决这个子问题。</a:t>
            </a:r>
            <a:endParaRPr lang="en-US" altLang="zh-CN" dirty="0" smtClean="0">
              <a:latin typeface="Garamond" pitchFamily="18" charset="0"/>
            </a:endParaRPr>
          </a:p>
          <a:p>
            <a:endParaRPr lang="zh-CN" altLang="en-US" dirty="0">
              <a:latin typeface="Garamond" pitchFamily="18" charset="0"/>
            </a:endParaRPr>
          </a:p>
        </p:txBody>
      </p:sp>
      <p:sp>
        <p:nvSpPr>
          <p:cNvPr id="3" name="标题 2"/>
          <p:cNvSpPr>
            <a:spLocks noGrp="1"/>
          </p:cNvSpPr>
          <p:nvPr>
            <p:ph type="title"/>
          </p:nvPr>
        </p:nvSpPr>
        <p:spPr/>
        <p:txBody>
          <a:bodyPr/>
          <a:lstStyle/>
          <a:p>
            <a:r>
              <a:rPr lang="zh-CN" altLang="en-US" dirty="0" smtClean="0"/>
              <a:t>方法四（子问题一）</a:t>
            </a:r>
            <a:endParaRPr lang="zh-CN" altLang="en-US" dirty="0"/>
          </a:p>
        </p:txBody>
      </p:sp>
    </p:spTree>
    <p:extLst>
      <p:ext uri="{BB962C8B-B14F-4D97-AF65-F5344CB8AC3E}">
        <p14:creationId xmlns:p14="http://schemas.microsoft.com/office/powerpoint/2010/main" val="5984016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latin typeface="Garamond" pitchFamily="18" charset="0"/>
              </a:rPr>
              <a:t>初始时，用</a:t>
            </a:r>
            <a:r>
              <a:rPr lang="en-US" altLang="zh-CN" i="1" dirty="0">
                <a:latin typeface="Garamond" pitchFamily="18" charset="0"/>
              </a:rPr>
              <a:t>Pp</a:t>
            </a:r>
            <a:r>
              <a:rPr lang="en-US" altLang="zh-CN" baseline="-25000" dirty="0">
                <a:latin typeface="Garamond" pitchFamily="18" charset="0"/>
              </a:rPr>
              <a:t>1</a:t>
            </a:r>
            <a:r>
              <a:rPr lang="zh-CN" altLang="en-US" dirty="0">
                <a:latin typeface="Garamond" pitchFamily="18" charset="0"/>
              </a:rPr>
              <a:t>为直径的圆作为当前解。</a:t>
            </a:r>
            <a:endParaRPr lang="en-US" altLang="zh-CN" dirty="0">
              <a:latin typeface="Garamond" pitchFamily="18" charset="0"/>
            </a:endParaRPr>
          </a:p>
          <a:p>
            <a:r>
              <a:rPr lang="zh-CN" altLang="en-US" dirty="0">
                <a:latin typeface="Garamond" pitchFamily="18" charset="0"/>
              </a:rPr>
              <a:t>每次加入</a:t>
            </a:r>
            <a:r>
              <a:rPr lang="en-US" altLang="zh-CN" dirty="0">
                <a:latin typeface="Garamond" pitchFamily="18" charset="0"/>
              </a:rPr>
              <a:t>1</a:t>
            </a:r>
            <a:r>
              <a:rPr lang="zh-CN" altLang="en-US" dirty="0">
                <a:latin typeface="Garamond" pitchFamily="18" charset="0"/>
              </a:rPr>
              <a:t>个新的点</a:t>
            </a:r>
            <a:r>
              <a:rPr lang="en-US" altLang="zh-CN" i="1" dirty="0" smtClean="0">
                <a:latin typeface="Garamond" pitchFamily="18" charset="0"/>
              </a:rPr>
              <a:t>p</a:t>
            </a:r>
            <a:r>
              <a:rPr lang="en-US" altLang="zh-CN" i="1" baseline="-25000" dirty="0" smtClean="0">
                <a:latin typeface="Garamond" pitchFamily="18" charset="0"/>
              </a:rPr>
              <a:t>i</a:t>
            </a:r>
            <a:r>
              <a:rPr lang="en-US" altLang="zh-CN" i="1" dirty="0" smtClean="0">
                <a:latin typeface="Garamond" pitchFamily="18" charset="0"/>
              </a:rPr>
              <a:t> </a:t>
            </a:r>
            <a:r>
              <a:rPr lang="en-US" altLang="zh-CN" dirty="0" smtClean="0">
                <a:latin typeface="Garamond" pitchFamily="18" charset="0"/>
              </a:rPr>
              <a:t>(2 ≤ </a:t>
            </a:r>
            <a:r>
              <a:rPr lang="en-US" altLang="zh-CN" i="1" dirty="0" err="1" smtClean="0">
                <a:latin typeface="Garamond" pitchFamily="18" charset="0"/>
              </a:rPr>
              <a:t>i</a:t>
            </a:r>
            <a:r>
              <a:rPr lang="en-US" altLang="zh-CN" i="1" dirty="0" smtClean="0">
                <a:latin typeface="Garamond" pitchFamily="18" charset="0"/>
              </a:rPr>
              <a:t> </a:t>
            </a:r>
            <a:r>
              <a:rPr lang="en-US" altLang="zh-CN" dirty="0" smtClean="0">
                <a:latin typeface="Garamond" pitchFamily="18" charset="0"/>
              </a:rPr>
              <a:t>≤ </a:t>
            </a:r>
            <a:r>
              <a:rPr lang="en-US" altLang="zh-CN" i="1" dirty="0" smtClean="0">
                <a:latin typeface="Garamond" pitchFamily="18" charset="0"/>
              </a:rPr>
              <a:t>n</a:t>
            </a:r>
            <a:r>
              <a:rPr lang="en-US" altLang="zh-CN" dirty="0">
                <a:latin typeface="Garamond" pitchFamily="18" charset="0"/>
              </a:rPr>
              <a:t>)</a:t>
            </a:r>
            <a:r>
              <a:rPr lang="zh-CN" altLang="en-US" dirty="0">
                <a:latin typeface="Garamond" pitchFamily="18" charset="0"/>
              </a:rPr>
              <a:t>。如果</a:t>
            </a:r>
            <a:r>
              <a:rPr lang="en-US" altLang="zh-CN" i="1" dirty="0">
                <a:latin typeface="Garamond" pitchFamily="18" charset="0"/>
              </a:rPr>
              <a:t>p</a:t>
            </a:r>
            <a:r>
              <a:rPr lang="en-US" altLang="zh-CN" i="1" baseline="-25000" dirty="0">
                <a:latin typeface="Garamond" pitchFamily="18" charset="0"/>
              </a:rPr>
              <a:t>i</a:t>
            </a:r>
            <a:r>
              <a:rPr lang="zh-CN" altLang="en-US" dirty="0">
                <a:latin typeface="Garamond" pitchFamily="18" charset="0"/>
              </a:rPr>
              <a:t>已经在当前解内，则保持当前解不变。</a:t>
            </a:r>
            <a:endParaRPr lang="en-US" altLang="zh-CN" dirty="0">
              <a:latin typeface="Garamond" pitchFamily="18" charset="0"/>
            </a:endParaRPr>
          </a:p>
          <a:p>
            <a:r>
              <a:rPr lang="zh-CN" altLang="en-US" dirty="0">
                <a:latin typeface="Garamond" pitchFamily="18" charset="0"/>
              </a:rPr>
              <a:t>如果</a:t>
            </a:r>
            <a:r>
              <a:rPr lang="en-US" altLang="zh-CN" i="1" dirty="0">
                <a:latin typeface="Garamond" pitchFamily="18" charset="0"/>
              </a:rPr>
              <a:t>p</a:t>
            </a:r>
            <a:r>
              <a:rPr lang="en-US" altLang="zh-CN" i="1" baseline="-25000" dirty="0">
                <a:latin typeface="Garamond" pitchFamily="18" charset="0"/>
              </a:rPr>
              <a:t>i</a:t>
            </a:r>
            <a:r>
              <a:rPr lang="zh-CN" altLang="en-US" dirty="0">
                <a:latin typeface="Garamond" pitchFamily="18" charset="0"/>
              </a:rPr>
              <a:t>在当前解外，则为了使新的圆内包含已访问过的所有点，</a:t>
            </a:r>
            <a:r>
              <a:rPr lang="en-US" altLang="zh-CN" dirty="0">
                <a:latin typeface="Garamond" pitchFamily="18" charset="0"/>
              </a:rPr>
              <a:t> </a:t>
            </a:r>
            <a:r>
              <a:rPr lang="en-US" altLang="zh-CN" i="1" dirty="0">
                <a:latin typeface="Garamond" pitchFamily="18" charset="0"/>
              </a:rPr>
              <a:t>p</a:t>
            </a:r>
            <a:r>
              <a:rPr lang="en-US" altLang="zh-CN" i="1" baseline="-25000" dirty="0">
                <a:latin typeface="Garamond" pitchFamily="18" charset="0"/>
              </a:rPr>
              <a:t>i</a:t>
            </a:r>
            <a:r>
              <a:rPr lang="zh-CN" altLang="en-US" dirty="0">
                <a:latin typeface="Garamond" pitchFamily="18" charset="0"/>
              </a:rPr>
              <a:t>一定在圆周上</a:t>
            </a:r>
            <a:r>
              <a:rPr lang="zh-CN" altLang="en-US" dirty="0" smtClean="0">
                <a:latin typeface="Garamond" pitchFamily="18" charset="0"/>
              </a:rPr>
              <a:t>。于是</a:t>
            </a:r>
            <a:r>
              <a:rPr lang="zh-CN" altLang="en-US" dirty="0">
                <a:latin typeface="Garamond" pitchFamily="18" charset="0"/>
              </a:rPr>
              <a:t>，在第</a:t>
            </a:r>
            <a:r>
              <a:rPr lang="en-US" altLang="zh-CN" i="1" dirty="0" err="1">
                <a:latin typeface="Garamond" pitchFamily="18" charset="0"/>
              </a:rPr>
              <a:t>i</a:t>
            </a:r>
            <a:r>
              <a:rPr lang="zh-CN" altLang="en-US" dirty="0">
                <a:latin typeface="Garamond" pitchFamily="18" charset="0"/>
              </a:rPr>
              <a:t>步，问题转换为如下子问题。</a:t>
            </a:r>
            <a:endParaRPr lang="zh-CN" altLang="en-US" dirty="0"/>
          </a:p>
        </p:txBody>
      </p:sp>
      <p:sp>
        <p:nvSpPr>
          <p:cNvPr id="3" name="标题 2"/>
          <p:cNvSpPr>
            <a:spLocks noGrp="1"/>
          </p:cNvSpPr>
          <p:nvPr>
            <p:ph type="title"/>
          </p:nvPr>
        </p:nvSpPr>
        <p:spPr/>
        <p:txBody>
          <a:bodyPr/>
          <a:lstStyle/>
          <a:p>
            <a:r>
              <a:rPr lang="zh-CN" altLang="en-US" dirty="0"/>
              <a:t>方法四（子问题一）</a:t>
            </a:r>
          </a:p>
        </p:txBody>
      </p:sp>
    </p:spTree>
    <p:extLst>
      <p:ext uri="{BB962C8B-B14F-4D97-AF65-F5344CB8AC3E}">
        <p14:creationId xmlns:p14="http://schemas.microsoft.com/office/powerpoint/2010/main" val="36182522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latin typeface="Garamond" pitchFamily="18" charset="0"/>
              </a:rPr>
              <a:t>子问题二：给定点</a:t>
            </a:r>
            <a:r>
              <a:rPr lang="en-US" altLang="zh-CN" i="1" dirty="0" smtClean="0">
                <a:latin typeface="Garamond" pitchFamily="18" charset="0"/>
              </a:rPr>
              <a:t>P</a:t>
            </a:r>
            <a:r>
              <a:rPr lang="en-US" altLang="zh-CN" dirty="0" smtClean="0">
                <a:latin typeface="Garamond" pitchFamily="18" charset="0"/>
              </a:rPr>
              <a:t>, </a:t>
            </a:r>
            <a:r>
              <a:rPr lang="en-US" altLang="zh-CN" i="1" dirty="0" smtClean="0">
                <a:latin typeface="Garamond" pitchFamily="18" charset="0"/>
              </a:rPr>
              <a:t>Q</a:t>
            </a:r>
            <a:r>
              <a:rPr lang="zh-CN" altLang="en-US" dirty="0" smtClean="0">
                <a:latin typeface="Garamond" pitchFamily="18" charset="0"/>
              </a:rPr>
              <a:t>和点集</a:t>
            </a:r>
            <a:r>
              <a:rPr lang="en-US" altLang="zh-CN" i="1" dirty="0" smtClean="0">
                <a:latin typeface="Garamond" pitchFamily="18" charset="0"/>
              </a:rPr>
              <a:t>S</a:t>
            </a:r>
            <a:r>
              <a:rPr lang="en-US" altLang="zh-CN" dirty="0" smtClean="0">
                <a:latin typeface="Garamond" pitchFamily="18" charset="0"/>
              </a:rPr>
              <a:t>={</a:t>
            </a:r>
            <a:r>
              <a:rPr lang="en-US" altLang="zh-CN" i="1" dirty="0" smtClean="0">
                <a:latin typeface="Garamond" pitchFamily="18" charset="0"/>
              </a:rPr>
              <a:t>p</a:t>
            </a:r>
            <a:r>
              <a:rPr lang="en-US" altLang="zh-CN" baseline="-25000" dirty="0" smtClean="0">
                <a:latin typeface="Garamond" pitchFamily="18" charset="0"/>
              </a:rPr>
              <a:t>1</a:t>
            </a:r>
            <a:r>
              <a:rPr lang="en-US" altLang="zh-CN" dirty="0" smtClean="0">
                <a:latin typeface="Garamond" pitchFamily="18" charset="0"/>
              </a:rPr>
              <a:t>, </a:t>
            </a:r>
            <a:r>
              <a:rPr lang="en-US" altLang="zh-CN" i="1" dirty="0" smtClean="0">
                <a:latin typeface="Garamond" pitchFamily="18" charset="0"/>
              </a:rPr>
              <a:t>p</a:t>
            </a:r>
            <a:r>
              <a:rPr lang="en-US" altLang="zh-CN" baseline="-25000" dirty="0" smtClean="0">
                <a:latin typeface="Garamond" pitchFamily="18" charset="0"/>
              </a:rPr>
              <a:t>2</a:t>
            </a:r>
            <a:r>
              <a:rPr lang="en-US" altLang="zh-CN" dirty="0" smtClean="0">
                <a:latin typeface="Garamond" pitchFamily="18" charset="0"/>
              </a:rPr>
              <a:t>, …, </a:t>
            </a:r>
            <a:r>
              <a:rPr lang="en-US" altLang="zh-CN" i="1" dirty="0" err="1" smtClean="0">
                <a:latin typeface="Garamond" pitchFamily="18" charset="0"/>
              </a:rPr>
              <a:t>p</a:t>
            </a:r>
            <a:r>
              <a:rPr lang="en-US" altLang="zh-CN" i="1" baseline="-25000" dirty="0" err="1" smtClean="0">
                <a:latin typeface="Garamond" pitchFamily="18" charset="0"/>
              </a:rPr>
              <a:t>n</a:t>
            </a:r>
            <a:r>
              <a:rPr lang="en-US" altLang="zh-CN" dirty="0" smtClean="0">
                <a:latin typeface="Garamond" pitchFamily="18" charset="0"/>
              </a:rPr>
              <a:t>}</a:t>
            </a:r>
            <a:r>
              <a:rPr lang="zh-CN" altLang="en-US" dirty="0" smtClean="0">
                <a:latin typeface="Garamond" pitchFamily="18" charset="0"/>
              </a:rPr>
              <a:t>，求一个最小的圆，使之能覆盖</a:t>
            </a:r>
            <a:r>
              <a:rPr lang="en-US" altLang="zh-CN" i="1" dirty="0" smtClean="0">
                <a:latin typeface="Garamond" pitchFamily="18" charset="0"/>
              </a:rPr>
              <a:t>S</a:t>
            </a:r>
            <a:r>
              <a:rPr lang="zh-CN" altLang="en-US" dirty="0" smtClean="0">
                <a:latin typeface="Garamond" pitchFamily="18" charset="0"/>
              </a:rPr>
              <a:t>中的所有点，且点</a:t>
            </a:r>
            <a:r>
              <a:rPr lang="en-US" altLang="zh-CN" i="1" dirty="0" smtClean="0">
                <a:latin typeface="Garamond" pitchFamily="18" charset="0"/>
              </a:rPr>
              <a:t>P</a:t>
            </a:r>
            <a:r>
              <a:rPr lang="en-US" altLang="zh-CN" dirty="0" smtClean="0">
                <a:latin typeface="Garamond" pitchFamily="18" charset="0"/>
              </a:rPr>
              <a:t>, </a:t>
            </a:r>
            <a:r>
              <a:rPr lang="en-US" altLang="zh-CN" i="1" dirty="0" smtClean="0">
                <a:latin typeface="Garamond" pitchFamily="18" charset="0"/>
              </a:rPr>
              <a:t>Q</a:t>
            </a:r>
            <a:r>
              <a:rPr lang="zh-CN" altLang="en-US" dirty="0" smtClean="0">
                <a:latin typeface="Garamond" pitchFamily="18" charset="0"/>
              </a:rPr>
              <a:t>都在其圆周上。</a:t>
            </a:r>
            <a:endParaRPr lang="en-US" altLang="zh-CN" dirty="0">
              <a:latin typeface="Garamond" pitchFamily="18" charset="0"/>
            </a:endParaRPr>
          </a:p>
          <a:p>
            <a:endParaRPr lang="en-US" altLang="zh-CN" dirty="0" smtClean="0">
              <a:latin typeface="Garamond" pitchFamily="18" charset="0"/>
            </a:endParaRPr>
          </a:p>
          <a:p>
            <a:r>
              <a:rPr lang="zh-CN" altLang="en-US" dirty="0" smtClean="0">
                <a:latin typeface="Garamond" pitchFamily="18" charset="0"/>
              </a:rPr>
              <a:t>方法与之前的问题一样，将</a:t>
            </a:r>
            <a:r>
              <a:rPr lang="en-US" altLang="zh-CN" i="1" dirty="0">
                <a:latin typeface="Garamond" pitchFamily="18" charset="0"/>
              </a:rPr>
              <a:t>S</a:t>
            </a:r>
            <a:r>
              <a:rPr lang="zh-CN" altLang="en-US" dirty="0">
                <a:latin typeface="Garamond" pitchFamily="18" charset="0"/>
              </a:rPr>
              <a:t>中</a:t>
            </a:r>
            <a:r>
              <a:rPr lang="zh-CN" altLang="en-US" dirty="0" smtClean="0">
                <a:latin typeface="Garamond" pitchFamily="18" charset="0"/>
              </a:rPr>
              <a:t>所有的点逐个扫一遍即可解决该子问题，具体的过程不再赘述。</a:t>
            </a:r>
            <a:endParaRPr lang="en-US" altLang="zh-CN" dirty="0" smtClean="0">
              <a:latin typeface="Garamond" pitchFamily="18" charset="0"/>
            </a:endParaRPr>
          </a:p>
        </p:txBody>
      </p:sp>
      <p:sp>
        <p:nvSpPr>
          <p:cNvPr id="3" name="标题 2"/>
          <p:cNvSpPr>
            <a:spLocks noGrp="1"/>
          </p:cNvSpPr>
          <p:nvPr>
            <p:ph type="title"/>
          </p:nvPr>
        </p:nvSpPr>
        <p:spPr/>
        <p:txBody>
          <a:bodyPr/>
          <a:lstStyle/>
          <a:p>
            <a:r>
              <a:rPr lang="zh-CN" altLang="en-US" dirty="0" smtClean="0"/>
              <a:t>方法四（子问题二）</a:t>
            </a:r>
            <a:endParaRPr lang="zh-CN" altLang="en-US" dirty="0"/>
          </a:p>
        </p:txBody>
      </p:sp>
    </p:spTree>
    <p:extLst>
      <p:ext uri="{BB962C8B-B14F-4D97-AF65-F5344CB8AC3E}">
        <p14:creationId xmlns:p14="http://schemas.microsoft.com/office/powerpoint/2010/main" val="42587382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smtClean="0">
                <a:solidFill>
                  <a:schemeClr val="bg1">
                    <a:lumMod val="50000"/>
                  </a:schemeClr>
                </a:solidFill>
                <a:latin typeface="Garamond" pitchFamily="18" charset="0"/>
              </a:rPr>
              <a:t>随机地记给定的</a:t>
            </a:r>
            <a:r>
              <a:rPr lang="en-US" altLang="zh-CN" sz="2400" dirty="0" smtClean="0">
                <a:solidFill>
                  <a:schemeClr val="bg1">
                    <a:lumMod val="50000"/>
                  </a:schemeClr>
                </a:solidFill>
                <a:latin typeface="Garamond" pitchFamily="18" charset="0"/>
              </a:rPr>
              <a:t>n</a:t>
            </a:r>
            <a:r>
              <a:rPr lang="zh-CN" altLang="en-US" sz="2400" dirty="0" smtClean="0">
                <a:solidFill>
                  <a:schemeClr val="bg1">
                    <a:lumMod val="50000"/>
                  </a:schemeClr>
                </a:solidFill>
                <a:latin typeface="Garamond" pitchFamily="18" charset="0"/>
              </a:rPr>
              <a:t>点为</a:t>
            </a:r>
            <a:r>
              <a:rPr lang="en-US" altLang="zh-CN" sz="2400" i="1" dirty="0" smtClean="0">
                <a:solidFill>
                  <a:schemeClr val="bg1">
                    <a:lumMod val="50000"/>
                  </a:schemeClr>
                </a:solidFill>
                <a:latin typeface="Garamond" pitchFamily="18" charset="0"/>
              </a:rPr>
              <a:t>P</a:t>
            </a:r>
            <a:r>
              <a:rPr lang="en-US" altLang="zh-CN" sz="2400" baseline="-25000" dirty="0" smtClean="0">
                <a:solidFill>
                  <a:schemeClr val="bg1">
                    <a:lumMod val="50000"/>
                  </a:schemeClr>
                </a:solidFill>
                <a:latin typeface="Garamond" pitchFamily="18" charset="0"/>
              </a:rPr>
              <a:t>1</a:t>
            </a:r>
            <a:r>
              <a:rPr lang="en-US" altLang="zh-CN" sz="2400" dirty="0" smtClean="0">
                <a:solidFill>
                  <a:schemeClr val="bg1">
                    <a:lumMod val="50000"/>
                  </a:schemeClr>
                </a:solidFill>
                <a:latin typeface="Garamond" pitchFamily="18" charset="0"/>
              </a:rPr>
              <a:t>,</a:t>
            </a:r>
            <a:r>
              <a:rPr lang="en-US" altLang="zh-CN" sz="2400" i="1" dirty="0" smtClean="0">
                <a:solidFill>
                  <a:schemeClr val="bg1">
                    <a:lumMod val="50000"/>
                  </a:schemeClr>
                </a:solidFill>
                <a:latin typeface="Garamond" pitchFamily="18" charset="0"/>
              </a:rPr>
              <a:t>P</a:t>
            </a:r>
            <a:r>
              <a:rPr lang="en-US" altLang="zh-CN" sz="2400" baseline="-25000" dirty="0" smtClean="0">
                <a:solidFill>
                  <a:schemeClr val="bg1">
                    <a:lumMod val="50000"/>
                  </a:schemeClr>
                </a:solidFill>
                <a:latin typeface="Garamond" pitchFamily="18" charset="0"/>
              </a:rPr>
              <a:t>2</a:t>
            </a:r>
            <a:r>
              <a:rPr lang="en-US" altLang="zh-CN" sz="2400" dirty="0" smtClean="0">
                <a:solidFill>
                  <a:schemeClr val="bg1">
                    <a:lumMod val="50000"/>
                  </a:schemeClr>
                </a:solidFill>
                <a:latin typeface="Garamond" pitchFamily="18" charset="0"/>
              </a:rPr>
              <a:t>,…,</a:t>
            </a:r>
            <a:r>
              <a:rPr lang="en-US" altLang="zh-CN" sz="2400" i="1" dirty="0" err="1" smtClean="0">
                <a:solidFill>
                  <a:schemeClr val="bg1">
                    <a:lumMod val="50000"/>
                  </a:schemeClr>
                </a:solidFill>
                <a:latin typeface="Garamond" pitchFamily="18" charset="0"/>
              </a:rPr>
              <a:t>P</a:t>
            </a:r>
            <a:r>
              <a:rPr lang="en-US" altLang="zh-CN" sz="2400" i="1" baseline="-25000" dirty="0" err="1" smtClean="0">
                <a:solidFill>
                  <a:schemeClr val="bg1">
                    <a:lumMod val="50000"/>
                  </a:schemeClr>
                </a:solidFill>
                <a:latin typeface="Garamond" pitchFamily="18" charset="0"/>
              </a:rPr>
              <a:t>n</a:t>
            </a:r>
            <a:r>
              <a:rPr lang="zh-CN" altLang="en-US" sz="2400" dirty="0" smtClean="0">
                <a:solidFill>
                  <a:schemeClr val="bg1">
                    <a:lumMod val="50000"/>
                  </a:schemeClr>
                </a:solidFill>
                <a:latin typeface="Garamond" pitchFamily="18" charset="0"/>
              </a:rPr>
              <a:t>。初始时，用</a:t>
            </a:r>
            <a:r>
              <a:rPr lang="en-US" altLang="zh-CN" sz="2400" i="1" dirty="0" smtClean="0">
                <a:solidFill>
                  <a:schemeClr val="bg1">
                    <a:lumMod val="50000"/>
                  </a:schemeClr>
                </a:solidFill>
                <a:latin typeface="Garamond" pitchFamily="18" charset="0"/>
              </a:rPr>
              <a:t>P</a:t>
            </a:r>
            <a:r>
              <a:rPr lang="en-US" altLang="zh-CN" sz="2400" baseline="-25000" dirty="0" smtClean="0">
                <a:solidFill>
                  <a:schemeClr val="bg1">
                    <a:lumMod val="50000"/>
                  </a:schemeClr>
                </a:solidFill>
                <a:latin typeface="Garamond" pitchFamily="18" charset="0"/>
              </a:rPr>
              <a:t>1</a:t>
            </a:r>
            <a:r>
              <a:rPr lang="en-US" altLang="zh-CN" sz="2400" i="1" dirty="0" smtClean="0">
                <a:solidFill>
                  <a:schemeClr val="bg1">
                    <a:lumMod val="50000"/>
                  </a:schemeClr>
                </a:solidFill>
                <a:latin typeface="Garamond" pitchFamily="18" charset="0"/>
              </a:rPr>
              <a:t>P</a:t>
            </a:r>
            <a:r>
              <a:rPr lang="en-US" altLang="zh-CN" sz="2400" baseline="-25000" dirty="0" smtClean="0">
                <a:solidFill>
                  <a:schemeClr val="bg1">
                    <a:lumMod val="50000"/>
                  </a:schemeClr>
                </a:solidFill>
                <a:latin typeface="Garamond" pitchFamily="18" charset="0"/>
              </a:rPr>
              <a:t>2</a:t>
            </a:r>
            <a:r>
              <a:rPr lang="zh-CN" altLang="en-US" sz="2400" dirty="0" smtClean="0">
                <a:solidFill>
                  <a:schemeClr val="bg1">
                    <a:lumMod val="50000"/>
                  </a:schemeClr>
                </a:solidFill>
                <a:latin typeface="Garamond" pitchFamily="18" charset="0"/>
              </a:rPr>
              <a:t>为直径的圆作为当前解。</a:t>
            </a:r>
            <a:endParaRPr lang="en-US" altLang="zh-CN" sz="2400" dirty="0" smtClean="0">
              <a:solidFill>
                <a:schemeClr val="bg1">
                  <a:lumMod val="50000"/>
                </a:schemeClr>
              </a:solidFill>
              <a:latin typeface="Garamond" pitchFamily="18" charset="0"/>
            </a:endParaRPr>
          </a:p>
          <a:p>
            <a:r>
              <a:rPr lang="zh-CN" altLang="en-US" sz="2400" dirty="0">
                <a:solidFill>
                  <a:schemeClr val="bg1">
                    <a:lumMod val="50000"/>
                  </a:schemeClr>
                </a:solidFill>
                <a:latin typeface="Garamond" pitchFamily="18" charset="0"/>
              </a:rPr>
              <a:t>每次加入</a:t>
            </a:r>
            <a:r>
              <a:rPr lang="en-US" altLang="zh-CN" sz="2400" dirty="0">
                <a:solidFill>
                  <a:schemeClr val="bg1">
                    <a:lumMod val="50000"/>
                  </a:schemeClr>
                </a:solidFill>
                <a:latin typeface="Garamond" pitchFamily="18" charset="0"/>
              </a:rPr>
              <a:t>1</a:t>
            </a:r>
            <a:r>
              <a:rPr lang="zh-CN" altLang="en-US" sz="2400" dirty="0">
                <a:solidFill>
                  <a:schemeClr val="bg1">
                    <a:lumMod val="50000"/>
                  </a:schemeClr>
                </a:solidFill>
                <a:latin typeface="Garamond" pitchFamily="18" charset="0"/>
              </a:rPr>
              <a:t>个新的</a:t>
            </a:r>
            <a:r>
              <a:rPr lang="zh-CN" altLang="en-US" sz="2400" dirty="0" smtClean="0">
                <a:solidFill>
                  <a:schemeClr val="bg1">
                    <a:lumMod val="50000"/>
                  </a:schemeClr>
                </a:solidFill>
                <a:latin typeface="Garamond" pitchFamily="18" charset="0"/>
              </a:rPr>
              <a:t>点</a:t>
            </a:r>
            <a:r>
              <a:rPr lang="en-US" altLang="zh-CN" sz="2400" i="1" dirty="0" smtClean="0">
                <a:solidFill>
                  <a:schemeClr val="bg1">
                    <a:lumMod val="50000"/>
                  </a:schemeClr>
                </a:solidFill>
                <a:latin typeface="Garamond" pitchFamily="18" charset="0"/>
              </a:rPr>
              <a:t>P</a:t>
            </a:r>
            <a:r>
              <a:rPr lang="en-US" altLang="zh-CN" sz="2400" i="1" baseline="-25000" dirty="0" smtClean="0">
                <a:solidFill>
                  <a:schemeClr val="bg1">
                    <a:lumMod val="50000"/>
                  </a:schemeClr>
                </a:solidFill>
                <a:latin typeface="Garamond" pitchFamily="18" charset="0"/>
              </a:rPr>
              <a:t>i</a:t>
            </a:r>
            <a:r>
              <a:rPr lang="en-US" altLang="zh-CN" sz="2400" dirty="0" smtClean="0">
                <a:solidFill>
                  <a:schemeClr val="bg1">
                    <a:lumMod val="50000"/>
                  </a:schemeClr>
                </a:solidFill>
                <a:latin typeface="Garamond" pitchFamily="18" charset="0"/>
              </a:rPr>
              <a:t>(3≤</a:t>
            </a:r>
            <a:r>
              <a:rPr lang="en-US" altLang="zh-CN" sz="2400" i="1" dirty="0" smtClean="0">
                <a:solidFill>
                  <a:schemeClr val="bg1">
                    <a:lumMod val="50000"/>
                  </a:schemeClr>
                </a:solidFill>
                <a:latin typeface="Garamond" pitchFamily="18" charset="0"/>
              </a:rPr>
              <a:t>i</a:t>
            </a:r>
            <a:r>
              <a:rPr lang="en-US" altLang="zh-CN" sz="2400" dirty="0" smtClean="0">
                <a:solidFill>
                  <a:schemeClr val="bg1">
                    <a:lumMod val="50000"/>
                  </a:schemeClr>
                </a:solidFill>
                <a:latin typeface="Garamond" pitchFamily="18" charset="0"/>
              </a:rPr>
              <a:t>≤</a:t>
            </a:r>
            <a:r>
              <a:rPr lang="en-US" altLang="zh-CN" sz="2400" i="1" dirty="0" smtClean="0">
                <a:solidFill>
                  <a:schemeClr val="bg1">
                    <a:lumMod val="50000"/>
                  </a:schemeClr>
                </a:solidFill>
                <a:latin typeface="Garamond" pitchFamily="18" charset="0"/>
              </a:rPr>
              <a:t>n</a:t>
            </a:r>
            <a:r>
              <a:rPr lang="en-US" altLang="zh-CN" sz="2400" dirty="0" smtClean="0">
                <a:solidFill>
                  <a:schemeClr val="bg1">
                    <a:lumMod val="50000"/>
                  </a:schemeClr>
                </a:solidFill>
                <a:latin typeface="Garamond" pitchFamily="18" charset="0"/>
              </a:rPr>
              <a:t>)</a:t>
            </a:r>
            <a:r>
              <a:rPr lang="zh-CN" altLang="en-US" sz="2400" dirty="0" smtClean="0">
                <a:solidFill>
                  <a:schemeClr val="bg1">
                    <a:lumMod val="50000"/>
                  </a:schemeClr>
                </a:solidFill>
                <a:latin typeface="Garamond" pitchFamily="18" charset="0"/>
              </a:rPr>
              <a:t>。如果</a:t>
            </a:r>
            <a:r>
              <a:rPr lang="en-US" altLang="zh-CN" sz="2400" i="1" dirty="0">
                <a:solidFill>
                  <a:schemeClr val="bg1">
                    <a:lumMod val="50000"/>
                  </a:schemeClr>
                </a:solidFill>
                <a:latin typeface="Garamond" pitchFamily="18" charset="0"/>
              </a:rPr>
              <a:t>P</a:t>
            </a:r>
            <a:r>
              <a:rPr lang="en-US" altLang="zh-CN" sz="2400" i="1" baseline="-25000" dirty="0">
                <a:solidFill>
                  <a:schemeClr val="bg1">
                    <a:lumMod val="50000"/>
                  </a:schemeClr>
                </a:solidFill>
                <a:latin typeface="Garamond" pitchFamily="18" charset="0"/>
              </a:rPr>
              <a:t>i</a:t>
            </a:r>
            <a:r>
              <a:rPr lang="zh-CN" altLang="en-US" sz="2400" dirty="0" smtClean="0">
                <a:solidFill>
                  <a:schemeClr val="bg1">
                    <a:lumMod val="50000"/>
                  </a:schemeClr>
                </a:solidFill>
                <a:latin typeface="Garamond" pitchFamily="18" charset="0"/>
              </a:rPr>
              <a:t>已经</a:t>
            </a:r>
            <a:r>
              <a:rPr lang="zh-CN" altLang="en-US" sz="2400" dirty="0">
                <a:solidFill>
                  <a:schemeClr val="bg1">
                    <a:lumMod val="50000"/>
                  </a:schemeClr>
                </a:solidFill>
                <a:latin typeface="Garamond" pitchFamily="18" charset="0"/>
              </a:rPr>
              <a:t>在当前解内，则保持当前解不变</a:t>
            </a:r>
            <a:r>
              <a:rPr lang="zh-CN" altLang="en-US" sz="2400" dirty="0" smtClean="0">
                <a:solidFill>
                  <a:schemeClr val="bg1">
                    <a:lumMod val="50000"/>
                  </a:schemeClr>
                </a:solidFill>
                <a:latin typeface="Garamond" pitchFamily="18" charset="0"/>
              </a:rPr>
              <a:t>。</a:t>
            </a:r>
            <a:endParaRPr lang="en-US" altLang="zh-CN" sz="2400" dirty="0" smtClean="0">
              <a:solidFill>
                <a:schemeClr val="bg1">
                  <a:lumMod val="50000"/>
                </a:schemeClr>
              </a:solidFill>
              <a:latin typeface="Garamond" pitchFamily="18" charset="0"/>
            </a:endParaRPr>
          </a:p>
          <a:p>
            <a:r>
              <a:rPr lang="zh-CN" altLang="en-US" sz="2400" dirty="0" smtClean="0">
                <a:solidFill>
                  <a:schemeClr val="bg1">
                    <a:lumMod val="50000"/>
                  </a:schemeClr>
                </a:solidFill>
                <a:latin typeface="Garamond" pitchFamily="18" charset="0"/>
              </a:rPr>
              <a:t>如果</a:t>
            </a:r>
            <a:r>
              <a:rPr lang="en-US" altLang="zh-CN" sz="2400" i="1" dirty="0">
                <a:solidFill>
                  <a:srgbClr val="C00000"/>
                </a:solidFill>
                <a:latin typeface="Garamond" pitchFamily="18" charset="0"/>
              </a:rPr>
              <a:t>P</a:t>
            </a:r>
            <a:r>
              <a:rPr lang="en-US" altLang="zh-CN" sz="2400" i="1" baseline="-25000" dirty="0">
                <a:solidFill>
                  <a:srgbClr val="C00000"/>
                </a:solidFill>
                <a:latin typeface="Garamond" pitchFamily="18" charset="0"/>
              </a:rPr>
              <a:t>i</a:t>
            </a:r>
            <a:r>
              <a:rPr lang="zh-CN" altLang="en-US" sz="2400" dirty="0" smtClean="0">
                <a:solidFill>
                  <a:srgbClr val="C00000"/>
                </a:solidFill>
                <a:latin typeface="Garamond" pitchFamily="18" charset="0"/>
              </a:rPr>
              <a:t>在</a:t>
            </a:r>
            <a:r>
              <a:rPr lang="zh-CN" altLang="en-US" sz="2400" dirty="0">
                <a:solidFill>
                  <a:srgbClr val="C00000"/>
                </a:solidFill>
                <a:latin typeface="Garamond" pitchFamily="18" charset="0"/>
              </a:rPr>
              <a:t>当前解</a:t>
            </a:r>
            <a:r>
              <a:rPr lang="zh-CN" altLang="en-US" sz="2400" dirty="0" smtClean="0">
                <a:solidFill>
                  <a:srgbClr val="C00000"/>
                </a:solidFill>
                <a:latin typeface="Garamond" pitchFamily="18" charset="0"/>
              </a:rPr>
              <a:t>外</a:t>
            </a:r>
            <a:r>
              <a:rPr lang="zh-CN" altLang="en-US" sz="2400" dirty="0" smtClean="0">
                <a:solidFill>
                  <a:schemeClr val="bg1">
                    <a:lumMod val="50000"/>
                  </a:schemeClr>
                </a:solidFill>
                <a:latin typeface="Garamond" pitchFamily="18" charset="0"/>
              </a:rPr>
              <a:t>，则为了使新的圆内包含已访问过的所有点，</a:t>
            </a:r>
            <a:r>
              <a:rPr lang="en-US" altLang="zh-CN" sz="2400" dirty="0">
                <a:solidFill>
                  <a:schemeClr val="bg1">
                    <a:lumMod val="50000"/>
                  </a:schemeClr>
                </a:solidFill>
                <a:latin typeface="Garamond" pitchFamily="18" charset="0"/>
              </a:rPr>
              <a:t> </a:t>
            </a:r>
            <a:r>
              <a:rPr lang="en-US" altLang="zh-CN" sz="2400" i="1" dirty="0">
                <a:solidFill>
                  <a:schemeClr val="bg1">
                    <a:lumMod val="50000"/>
                  </a:schemeClr>
                </a:solidFill>
                <a:latin typeface="Garamond" pitchFamily="18" charset="0"/>
              </a:rPr>
              <a:t>P</a:t>
            </a:r>
            <a:r>
              <a:rPr lang="en-US" altLang="zh-CN" sz="2400" i="1" baseline="-25000" dirty="0">
                <a:solidFill>
                  <a:schemeClr val="bg1">
                    <a:lumMod val="50000"/>
                  </a:schemeClr>
                </a:solidFill>
                <a:latin typeface="Garamond" pitchFamily="18" charset="0"/>
              </a:rPr>
              <a:t>i</a:t>
            </a:r>
            <a:r>
              <a:rPr lang="zh-CN" altLang="en-US" sz="2400" dirty="0" smtClean="0">
                <a:solidFill>
                  <a:schemeClr val="bg1">
                    <a:lumMod val="50000"/>
                  </a:schemeClr>
                </a:solidFill>
                <a:latin typeface="Garamond" pitchFamily="18" charset="0"/>
              </a:rPr>
              <a:t>一定在圆周上。于是，在第</a:t>
            </a:r>
            <a:r>
              <a:rPr lang="en-US" altLang="zh-CN" sz="2400" i="1" dirty="0" err="1" smtClean="0">
                <a:solidFill>
                  <a:schemeClr val="bg1">
                    <a:lumMod val="50000"/>
                  </a:schemeClr>
                </a:solidFill>
                <a:latin typeface="Garamond" pitchFamily="18" charset="0"/>
              </a:rPr>
              <a:t>i</a:t>
            </a:r>
            <a:r>
              <a:rPr lang="zh-CN" altLang="en-US" sz="2400" dirty="0" smtClean="0">
                <a:solidFill>
                  <a:schemeClr val="bg1">
                    <a:lumMod val="50000"/>
                  </a:schemeClr>
                </a:solidFill>
                <a:latin typeface="Garamond" pitchFamily="18" charset="0"/>
              </a:rPr>
              <a:t>步，问题转换为如下子问题。</a:t>
            </a:r>
            <a:endParaRPr lang="en-US" altLang="zh-CN" sz="2400" dirty="0">
              <a:solidFill>
                <a:schemeClr val="bg1">
                  <a:lumMod val="50000"/>
                </a:schemeClr>
              </a:solidFill>
              <a:latin typeface="Garamond" pitchFamily="18" charset="0"/>
            </a:endParaRPr>
          </a:p>
          <a:p>
            <a:r>
              <a:rPr lang="zh-CN" altLang="en-US" dirty="0" smtClean="0">
                <a:latin typeface="Garamond" pitchFamily="18" charset="0"/>
              </a:rPr>
              <a:t>关键问题是：</a:t>
            </a:r>
            <a:r>
              <a:rPr lang="en-US" altLang="zh-CN" i="1" dirty="0" smtClean="0">
                <a:solidFill>
                  <a:srgbClr val="C00000"/>
                </a:solidFill>
                <a:latin typeface="Garamond" pitchFamily="18" charset="0"/>
              </a:rPr>
              <a:t>P</a:t>
            </a:r>
            <a:r>
              <a:rPr lang="en-US" altLang="zh-CN" i="1" baseline="-25000" dirty="0" smtClean="0">
                <a:solidFill>
                  <a:srgbClr val="C00000"/>
                </a:solidFill>
                <a:latin typeface="Garamond" pitchFamily="18" charset="0"/>
              </a:rPr>
              <a:t>i</a:t>
            </a:r>
            <a:r>
              <a:rPr lang="zh-CN" altLang="en-US" dirty="0">
                <a:solidFill>
                  <a:srgbClr val="C00000"/>
                </a:solidFill>
                <a:latin typeface="Garamond" pitchFamily="18" charset="0"/>
              </a:rPr>
              <a:t>在当前解</a:t>
            </a:r>
            <a:r>
              <a:rPr lang="zh-CN" altLang="en-US" dirty="0" smtClean="0">
                <a:solidFill>
                  <a:srgbClr val="C00000"/>
                </a:solidFill>
                <a:latin typeface="Garamond" pitchFamily="18" charset="0"/>
              </a:rPr>
              <a:t>外</a:t>
            </a:r>
            <a:r>
              <a:rPr lang="zh-CN" altLang="en-US" dirty="0" smtClean="0">
                <a:latin typeface="Garamond" pitchFamily="18" charset="0"/>
              </a:rPr>
              <a:t>的概率是多少呢？</a:t>
            </a:r>
            <a:endParaRPr lang="en-US" altLang="zh-CN" dirty="0">
              <a:latin typeface="Garamond" pitchFamily="18" charset="0"/>
            </a:endParaRPr>
          </a:p>
        </p:txBody>
      </p:sp>
      <p:sp>
        <p:nvSpPr>
          <p:cNvPr id="3" name="标题 2"/>
          <p:cNvSpPr>
            <a:spLocks noGrp="1"/>
          </p:cNvSpPr>
          <p:nvPr>
            <p:ph type="title"/>
          </p:nvPr>
        </p:nvSpPr>
        <p:spPr/>
        <p:txBody>
          <a:bodyPr/>
          <a:lstStyle/>
          <a:p>
            <a:r>
              <a:rPr lang="zh-CN" altLang="en-US" dirty="0" smtClean="0"/>
              <a:t>方法四（原问题时间复杂度）</a:t>
            </a:r>
            <a:endParaRPr lang="zh-CN" altLang="en-US" dirty="0"/>
          </a:p>
        </p:txBody>
      </p:sp>
    </p:spTree>
    <p:extLst>
      <p:ext uri="{BB962C8B-B14F-4D97-AF65-F5344CB8AC3E}">
        <p14:creationId xmlns:p14="http://schemas.microsoft.com/office/powerpoint/2010/main" val="16572351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latin typeface="Garamond" pitchFamily="18" charset="0"/>
              </a:rPr>
              <a:t>买 </a:t>
            </a:r>
            <a:r>
              <a:rPr lang="en-US" altLang="zh-CN" dirty="0">
                <a:latin typeface="Garamond" pitchFamily="18" charset="0"/>
              </a:rPr>
              <a:t>5, 17, 19, 24, 33, 49 </a:t>
            </a:r>
            <a:r>
              <a:rPr lang="zh-CN" altLang="en-US" dirty="0">
                <a:latin typeface="Garamond" pitchFamily="18" charset="0"/>
              </a:rPr>
              <a:t>的中奖概率高，还是买 </a:t>
            </a:r>
            <a:r>
              <a:rPr lang="en-US" altLang="zh-CN" dirty="0">
                <a:latin typeface="Garamond" pitchFamily="18" charset="0"/>
              </a:rPr>
              <a:t>1, 2, 3, 4, 5, 6 </a:t>
            </a:r>
            <a:r>
              <a:rPr lang="zh-CN" altLang="en-US" dirty="0">
                <a:latin typeface="Garamond" pitchFamily="18" charset="0"/>
              </a:rPr>
              <a:t>的中奖概率高？</a:t>
            </a:r>
          </a:p>
        </p:txBody>
      </p:sp>
      <p:sp>
        <p:nvSpPr>
          <p:cNvPr id="3" name="标题 2"/>
          <p:cNvSpPr>
            <a:spLocks noGrp="1"/>
          </p:cNvSpPr>
          <p:nvPr>
            <p:ph type="title"/>
          </p:nvPr>
        </p:nvSpPr>
        <p:spPr/>
        <p:txBody>
          <a:bodyPr/>
          <a:lstStyle/>
          <a:p>
            <a:r>
              <a:rPr lang="zh-CN" altLang="en-US" dirty="0"/>
              <a:t>买彩票</a:t>
            </a:r>
          </a:p>
        </p:txBody>
      </p:sp>
    </p:spTree>
    <p:extLst>
      <p:ext uri="{BB962C8B-B14F-4D97-AF65-F5344CB8AC3E}">
        <p14:creationId xmlns:p14="http://schemas.microsoft.com/office/powerpoint/2010/main" val="39930078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latin typeface="Garamond" pitchFamily="18" charset="0"/>
              </a:rPr>
              <a:t>由于这</a:t>
            </a:r>
            <a:r>
              <a:rPr lang="en-US" altLang="zh-CN" i="1" dirty="0" err="1" smtClean="0">
                <a:latin typeface="Garamond" pitchFamily="18" charset="0"/>
              </a:rPr>
              <a:t>i</a:t>
            </a:r>
            <a:r>
              <a:rPr lang="zh-CN" altLang="en-US" dirty="0" smtClean="0">
                <a:latin typeface="Garamond" pitchFamily="18" charset="0"/>
              </a:rPr>
              <a:t>个点的顺序是随机的，因此</a:t>
            </a:r>
            <a:r>
              <a:rPr lang="en-US" altLang="zh-CN" i="1" dirty="0">
                <a:latin typeface="Garamond" pitchFamily="18" charset="0"/>
              </a:rPr>
              <a:t>P</a:t>
            </a:r>
            <a:r>
              <a:rPr lang="en-US" altLang="zh-CN" i="1" baseline="-25000" dirty="0">
                <a:latin typeface="Garamond" pitchFamily="18" charset="0"/>
              </a:rPr>
              <a:t>i</a:t>
            </a:r>
            <a:r>
              <a:rPr lang="zh-CN" altLang="en-US" dirty="0">
                <a:latin typeface="Garamond" pitchFamily="18" charset="0"/>
              </a:rPr>
              <a:t>在当前解</a:t>
            </a:r>
            <a:r>
              <a:rPr lang="zh-CN" altLang="en-US" dirty="0" smtClean="0">
                <a:latin typeface="Garamond" pitchFamily="18" charset="0"/>
              </a:rPr>
              <a:t>外（即它在</a:t>
            </a:r>
            <a:r>
              <a:rPr lang="en-US" altLang="zh-CN" i="1" dirty="0">
                <a:latin typeface="Garamond" pitchFamily="18" charset="0"/>
              </a:rPr>
              <a:t>P</a:t>
            </a:r>
            <a:r>
              <a:rPr lang="en-US" altLang="zh-CN" baseline="-25000" dirty="0">
                <a:latin typeface="Garamond" pitchFamily="18" charset="0"/>
              </a:rPr>
              <a:t>1</a:t>
            </a:r>
            <a:r>
              <a:rPr lang="en-US" altLang="zh-CN" dirty="0" smtClean="0">
                <a:latin typeface="Garamond" pitchFamily="18" charset="0"/>
              </a:rPr>
              <a:t>, </a:t>
            </a:r>
            <a:r>
              <a:rPr lang="en-US" altLang="zh-CN" i="1" dirty="0" smtClean="0">
                <a:latin typeface="Garamond" pitchFamily="18" charset="0"/>
              </a:rPr>
              <a:t>P</a:t>
            </a:r>
            <a:r>
              <a:rPr lang="en-US" altLang="zh-CN" baseline="-25000" dirty="0" smtClean="0">
                <a:latin typeface="Garamond" pitchFamily="18" charset="0"/>
              </a:rPr>
              <a:t>2</a:t>
            </a:r>
            <a:r>
              <a:rPr lang="en-US" altLang="zh-CN" dirty="0" smtClean="0">
                <a:latin typeface="Garamond" pitchFamily="18" charset="0"/>
              </a:rPr>
              <a:t>, …, </a:t>
            </a:r>
            <a:r>
              <a:rPr lang="en-US" altLang="zh-CN" i="1" dirty="0" smtClean="0">
                <a:latin typeface="Garamond" pitchFamily="18" charset="0"/>
              </a:rPr>
              <a:t>P</a:t>
            </a:r>
            <a:r>
              <a:rPr lang="en-US" altLang="zh-CN" i="1" baseline="-25000" dirty="0" smtClean="0">
                <a:latin typeface="Garamond" pitchFamily="18" charset="0"/>
              </a:rPr>
              <a:t>i</a:t>
            </a:r>
            <a:r>
              <a:rPr lang="zh-CN" altLang="en-US" dirty="0" smtClean="0">
                <a:latin typeface="Garamond" pitchFamily="18" charset="0"/>
              </a:rPr>
              <a:t>最小覆盖圆的圆周上）的概率为</a:t>
            </a:r>
            <a:r>
              <a:rPr lang="en-US" altLang="zh-CN" dirty="0" smtClean="0">
                <a:latin typeface="Garamond" pitchFamily="18" charset="0"/>
              </a:rPr>
              <a:t>3/</a:t>
            </a:r>
            <a:r>
              <a:rPr lang="en-US" altLang="zh-CN" i="1" dirty="0" err="1" smtClean="0">
                <a:latin typeface="Garamond" pitchFamily="18" charset="0"/>
              </a:rPr>
              <a:t>i</a:t>
            </a:r>
            <a:r>
              <a:rPr lang="zh-CN" altLang="en-US" dirty="0" smtClean="0">
                <a:latin typeface="Garamond" pitchFamily="18" charset="0"/>
              </a:rPr>
              <a:t>。</a:t>
            </a:r>
            <a:endParaRPr lang="en-US" altLang="zh-CN" dirty="0" smtClean="0">
              <a:latin typeface="Garamond" pitchFamily="18" charset="0"/>
            </a:endParaRPr>
          </a:p>
          <a:p>
            <a:endParaRPr lang="en-US" altLang="zh-CN" dirty="0" smtClean="0">
              <a:latin typeface="Garamond" pitchFamily="18" charset="0"/>
            </a:endParaRPr>
          </a:p>
          <a:p>
            <a:r>
              <a:rPr lang="zh-CN" altLang="en-US" dirty="0" smtClean="0">
                <a:latin typeface="Garamond" pitchFamily="18" charset="0"/>
              </a:rPr>
              <a:t>对于子问题一，我们可以采用相同的办法计算</a:t>
            </a:r>
            <a:r>
              <a:rPr lang="en-US" altLang="zh-CN" i="1" dirty="0">
                <a:solidFill>
                  <a:srgbClr val="C00000"/>
                </a:solidFill>
                <a:latin typeface="Garamond" pitchFamily="18" charset="0"/>
              </a:rPr>
              <a:t>p</a:t>
            </a:r>
            <a:r>
              <a:rPr lang="en-US" altLang="zh-CN" i="1" baseline="-25000" dirty="0">
                <a:solidFill>
                  <a:srgbClr val="C00000"/>
                </a:solidFill>
                <a:latin typeface="Garamond" pitchFamily="18" charset="0"/>
              </a:rPr>
              <a:t>i</a:t>
            </a:r>
            <a:r>
              <a:rPr lang="zh-CN" altLang="en-US" dirty="0">
                <a:solidFill>
                  <a:srgbClr val="C00000"/>
                </a:solidFill>
                <a:latin typeface="Garamond" pitchFamily="18" charset="0"/>
              </a:rPr>
              <a:t>在当前解外</a:t>
            </a:r>
            <a:r>
              <a:rPr lang="zh-CN" altLang="en-US" dirty="0">
                <a:latin typeface="Garamond" pitchFamily="18" charset="0"/>
              </a:rPr>
              <a:t>的概率</a:t>
            </a:r>
            <a:r>
              <a:rPr lang="zh-CN" altLang="en-US" dirty="0" smtClean="0">
                <a:latin typeface="Garamond" pitchFamily="18" charset="0"/>
              </a:rPr>
              <a:t>。</a:t>
            </a:r>
            <a:endParaRPr lang="zh-CN" altLang="en-US" dirty="0">
              <a:latin typeface="Garamond" pitchFamily="18" charset="0"/>
            </a:endParaRPr>
          </a:p>
        </p:txBody>
      </p:sp>
      <p:sp>
        <p:nvSpPr>
          <p:cNvPr id="3" name="标题 2"/>
          <p:cNvSpPr>
            <a:spLocks noGrp="1"/>
          </p:cNvSpPr>
          <p:nvPr>
            <p:ph type="title"/>
          </p:nvPr>
        </p:nvSpPr>
        <p:spPr/>
        <p:txBody>
          <a:bodyPr/>
          <a:lstStyle/>
          <a:p>
            <a:r>
              <a:rPr lang="zh-CN" altLang="en-US" dirty="0"/>
              <a:t>方法四</a:t>
            </a:r>
            <a:r>
              <a:rPr lang="zh-CN" altLang="en-US" dirty="0" smtClean="0"/>
              <a:t>（原问题时间</a:t>
            </a:r>
            <a:r>
              <a:rPr lang="zh-CN" altLang="en-US" dirty="0"/>
              <a:t>复杂度）</a:t>
            </a:r>
          </a:p>
        </p:txBody>
      </p:sp>
    </p:spTree>
    <p:extLst>
      <p:ext uri="{BB962C8B-B14F-4D97-AF65-F5344CB8AC3E}">
        <p14:creationId xmlns:p14="http://schemas.microsoft.com/office/powerpoint/2010/main" val="25027809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normAutofit/>
              </a:bodyPr>
              <a:lstStyle/>
              <a:p>
                <a:r>
                  <a:rPr lang="zh-CN" altLang="en-US" sz="2400" dirty="0" smtClean="0">
                    <a:solidFill>
                      <a:schemeClr val="bg1">
                        <a:lumMod val="50000"/>
                      </a:schemeClr>
                    </a:solidFill>
                    <a:latin typeface="Garamond" pitchFamily="18" charset="0"/>
                  </a:rPr>
                  <a:t>每次</a:t>
                </a:r>
                <a:r>
                  <a:rPr lang="zh-CN" altLang="en-US" sz="2400" dirty="0">
                    <a:solidFill>
                      <a:schemeClr val="bg1">
                        <a:lumMod val="50000"/>
                      </a:schemeClr>
                    </a:solidFill>
                    <a:latin typeface="Garamond" pitchFamily="18" charset="0"/>
                  </a:rPr>
                  <a:t>加入</a:t>
                </a:r>
                <a:r>
                  <a:rPr lang="en-US" altLang="zh-CN" sz="2400" dirty="0">
                    <a:solidFill>
                      <a:schemeClr val="bg1">
                        <a:lumMod val="50000"/>
                      </a:schemeClr>
                    </a:solidFill>
                    <a:latin typeface="Garamond" pitchFamily="18" charset="0"/>
                  </a:rPr>
                  <a:t>1</a:t>
                </a:r>
                <a:r>
                  <a:rPr lang="zh-CN" altLang="en-US" sz="2400" dirty="0">
                    <a:solidFill>
                      <a:schemeClr val="bg1">
                        <a:lumMod val="50000"/>
                      </a:schemeClr>
                    </a:solidFill>
                    <a:latin typeface="Garamond" pitchFamily="18" charset="0"/>
                  </a:rPr>
                  <a:t>个新的点</a:t>
                </a:r>
                <a:r>
                  <a:rPr lang="en-US" altLang="zh-CN" sz="2400" i="1" dirty="0">
                    <a:solidFill>
                      <a:schemeClr val="bg1">
                        <a:lumMod val="50000"/>
                      </a:schemeClr>
                    </a:solidFill>
                    <a:latin typeface="Garamond" pitchFamily="18" charset="0"/>
                  </a:rPr>
                  <a:t>p</a:t>
                </a:r>
                <a:r>
                  <a:rPr lang="en-US" altLang="zh-CN" sz="2400" i="1" baseline="-25000" dirty="0">
                    <a:solidFill>
                      <a:schemeClr val="bg1">
                        <a:lumMod val="50000"/>
                      </a:schemeClr>
                    </a:solidFill>
                    <a:latin typeface="Garamond" pitchFamily="18" charset="0"/>
                  </a:rPr>
                  <a:t>i</a:t>
                </a:r>
                <a:r>
                  <a:rPr lang="en-US" altLang="zh-CN" sz="2400" dirty="0">
                    <a:solidFill>
                      <a:schemeClr val="bg1">
                        <a:lumMod val="50000"/>
                      </a:schemeClr>
                    </a:solidFill>
                    <a:latin typeface="Garamond" pitchFamily="18" charset="0"/>
                  </a:rPr>
                  <a:t>(2≤</a:t>
                </a:r>
                <a:r>
                  <a:rPr lang="en-US" altLang="zh-CN" sz="2400" i="1" dirty="0">
                    <a:solidFill>
                      <a:schemeClr val="bg1">
                        <a:lumMod val="50000"/>
                      </a:schemeClr>
                    </a:solidFill>
                    <a:latin typeface="Garamond" pitchFamily="18" charset="0"/>
                  </a:rPr>
                  <a:t>i</a:t>
                </a:r>
                <a:r>
                  <a:rPr lang="en-US" altLang="zh-CN" sz="2400" dirty="0">
                    <a:solidFill>
                      <a:schemeClr val="bg1">
                        <a:lumMod val="50000"/>
                      </a:schemeClr>
                    </a:solidFill>
                    <a:latin typeface="Garamond" pitchFamily="18" charset="0"/>
                  </a:rPr>
                  <a:t>≤</a:t>
                </a:r>
                <a:r>
                  <a:rPr lang="en-US" altLang="zh-CN" sz="2400" i="1" dirty="0">
                    <a:solidFill>
                      <a:schemeClr val="bg1">
                        <a:lumMod val="50000"/>
                      </a:schemeClr>
                    </a:solidFill>
                    <a:latin typeface="Garamond" pitchFamily="18" charset="0"/>
                  </a:rPr>
                  <a:t>n</a:t>
                </a:r>
                <a:r>
                  <a:rPr lang="en-US" altLang="zh-CN" sz="2400" dirty="0">
                    <a:solidFill>
                      <a:schemeClr val="bg1">
                        <a:lumMod val="50000"/>
                      </a:schemeClr>
                    </a:solidFill>
                    <a:latin typeface="Garamond" pitchFamily="18" charset="0"/>
                  </a:rPr>
                  <a:t>)</a:t>
                </a:r>
                <a:r>
                  <a:rPr lang="zh-CN" altLang="en-US" sz="2400" dirty="0">
                    <a:solidFill>
                      <a:schemeClr val="bg1">
                        <a:lumMod val="50000"/>
                      </a:schemeClr>
                    </a:solidFill>
                    <a:latin typeface="Garamond" pitchFamily="18" charset="0"/>
                  </a:rPr>
                  <a:t>。如果</a:t>
                </a:r>
                <a:r>
                  <a:rPr lang="en-US" altLang="zh-CN" sz="2400" i="1" dirty="0">
                    <a:solidFill>
                      <a:schemeClr val="bg1">
                        <a:lumMod val="50000"/>
                      </a:schemeClr>
                    </a:solidFill>
                    <a:latin typeface="Garamond" pitchFamily="18" charset="0"/>
                  </a:rPr>
                  <a:t>p</a:t>
                </a:r>
                <a:r>
                  <a:rPr lang="en-US" altLang="zh-CN" sz="2400" i="1" baseline="-25000" dirty="0">
                    <a:solidFill>
                      <a:schemeClr val="bg1">
                        <a:lumMod val="50000"/>
                      </a:schemeClr>
                    </a:solidFill>
                    <a:latin typeface="Garamond" pitchFamily="18" charset="0"/>
                  </a:rPr>
                  <a:t>i</a:t>
                </a:r>
                <a:r>
                  <a:rPr lang="zh-CN" altLang="en-US" sz="2400" dirty="0">
                    <a:solidFill>
                      <a:schemeClr val="bg1">
                        <a:lumMod val="50000"/>
                      </a:schemeClr>
                    </a:solidFill>
                    <a:latin typeface="Garamond" pitchFamily="18" charset="0"/>
                  </a:rPr>
                  <a:t>已经在当前解内，则保持当前解不变。</a:t>
                </a:r>
                <a:endParaRPr lang="en-US" altLang="zh-CN" sz="2400" dirty="0">
                  <a:solidFill>
                    <a:schemeClr val="bg1">
                      <a:lumMod val="50000"/>
                    </a:schemeClr>
                  </a:solidFill>
                  <a:latin typeface="Garamond" pitchFamily="18" charset="0"/>
                </a:endParaRPr>
              </a:p>
              <a:p>
                <a:r>
                  <a:rPr lang="zh-CN" altLang="en-US" sz="2400" dirty="0">
                    <a:solidFill>
                      <a:schemeClr val="bg1">
                        <a:lumMod val="50000"/>
                      </a:schemeClr>
                    </a:solidFill>
                    <a:latin typeface="Garamond" pitchFamily="18" charset="0"/>
                  </a:rPr>
                  <a:t>如果</a:t>
                </a:r>
                <a:r>
                  <a:rPr lang="en-US" altLang="zh-CN" sz="2400" i="1" dirty="0">
                    <a:solidFill>
                      <a:srgbClr val="C00000"/>
                    </a:solidFill>
                    <a:latin typeface="Garamond" pitchFamily="18" charset="0"/>
                  </a:rPr>
                  <a:t>p</a:t>
                </a:r>
                <a:r>
                  <a:rPr lang="en-US" altLang="zh-CN" sz="2400" i="1" baseline="-25000" dirty="0">
                    <a:solidFill>
                      <a:srgbClr val="C00000"/>
                    </a:solidFill>
                    <a:latin typeface="Garamond" pitchFamily="18" charset="0"/>
                  </a:rPr>
                  <a:t>i</a:t>
                </a:r>
                <a:r>
                  <a:rPr lang="zh-CN" altLang="en-US" sz="2400" dirty="0">
                    <a:solidFill>
                      <a:srgbClr val="C00000"/>
                    </a:solidFill>
                    <a:latin typeface="Garamond" pitchFamily="18" charset="0"/>
                  </a:rPr>
                  <a:t>在当前解外</a:t>
                </a:r>
                <a:r>
                  <a:rPr lang="zh-CN" altLang="en-US" sz="2400" dirty="0">
                    <a:solidFill>
                      <a:schemeClr val="bg1">
                        <a:lumMod val="50000"/>
                      </a:schemeClr>
                    </a:solidFill>
                    <a:latin typeface="Garamond" pitchFamily="18" charset="0"/>
                  </a:rPr>
                  <a:t>，则为了使新的圆内包含已访问过的所有点，</a:t>
                </a:r>
                <a:r>
                  <a:rPr lang="en-US" altLang="zh-CN" sz="2400" dirty="0">
                    <a:solidFill>
                      <a:schemeClr val="bg1">
                        <a:lumMod val="50000"/>
                      </a:schemeClr>
                    </a:solidFill>
                    <a:latin typeface="Garamond" pitchFamily="18" charset="0"/>
                  </a:rPr>
                  <a:t> </a:t>
                </a:r>
                <a:r>
                  <a:rPr lang="en-US" altLang="zh-CN" sz="2400" i="1" dirty="0">
                    <a:solidFill>
                      <a:schemeClr val="bg1">
                        <a:lumMod val="50000"/>
                      </a:schemeClr>
                    </a:solidFill>
                    <a:latin typeface="Garamond" pitchFamily="18" charset="0"/>
                  </a:rPr>
                  <a:t>p</a:t>
                </a:r>
                <a:r>
                  <a:rPr lang="en-US" altLang="zh-CN" sz="2400" i="1" baseline="-25000" dirty="0">
                    <a:solidFill>
                      <a:schemeClr val="bg1">
                        <a:lumMod val="50000"/>
                      </a:schemeClr>
                    </a:solidFill>
                    <a:latin typeface="Garamond" pitchFamily="18" charset="0"/>
                  </a:rPr>
                  <a:t>i</a:t>
                </a:r>
                <a:r>
                  <a:rPr lang="zh-CN" altLang="en-US" sz="2400" dirty="0">
                    <a:solidFill>
                      <a:schemeClr val="bg1">
                        <a:lumMod val="50000"/>
                      </a:schemeClr>
                    </a:solidFill>
                    <a:latin typeface="Garamond" pitchFamily="18" charset="0"/>
                  </a:rPr>
                  <a:t>一定在圆周上</a:t>
                </a:r>
                <a:r>
                  <a:rPr lang="zh-CN" altLang="en-US" sz="2400" dirty="0" smtClean="0">
                    <a:solidFill>
                      <a:schemeClr val="bg1">
                        <a:lumMod val="50000"/>
                      </a:schemeClr>
                    </a:solidFill>
                    <a:latin typeface="Garamond" pitchFamily="18" charset="0"/>
                  </a:rPr>
                  <a:t>。于是</a:t>
                </a:r>
                <a:r>
                  <a:rPr lang="zh-CN" altLang="en-US" sz="2400" dirty="0">
                    <a:solidFill>
                      <a:schemeClr val="bg1">
                        <a:lumMod val="50000"/>
                      </a:schemeClr>
                    </a:solidFill>
                    <a:latin typeface="Garamond" pitchFamily="18" charset="0"/>
                  </a:rPr>
                  <a:t>，在第</a:t>
                </a:r>
                <a:r>
                  <a:rPr lang="en-US" altLang="zh-CN" sz="2400" i="1" dirty="0" err="1">
                    <a:solidFill>
                      <a:schemeClr val="bg1">
                        <a:lumMod val="50000"/>
                      </a:schemeClr>
                    </a:solidFill>
                    <a:latin typeface="Garamond" pitchFamily="18" charset="0"/>
                  </a:rPr>
                  <a:t>i</a:t>
                </a:r>
                <a:r>
                  <a:rPr lang="zh-CN" altLang="en-US" sz="2400" dirty="0">
                    <a:solidFill>
                      <a:schemeClr val="bg1">
                        <a:lumMod val="50000"/>
                      </a:schemeClr>
                    </a:solidFill>
                    <a:latin typeface="Garamond" pitchFamily="18" charset="0"/>
                  </a:rPr>
                  <a:t>步，问题转换为如下子问题</a:t>
                </a:r>
                <a:r>
                  <a:rPr lang="zh-CN" altLang="en-US" sz="2400" dirty="0" smtClean="0">
                    <a:solidFill>
                      <a:schemeClr val="bg1">
                        <a:lumMod val="50000"/>
                      </a:schemeClr>
                    </a:solidFill>
                    <a:latin typeface="Garamond" pitchFamily="18" charset="0"/>
                  </a:rPr>
                  <a:t>。</a:t>
                </a:r>
                <a:endParaRPr lang="en-US" altLang="zh-CN" sz="2400" dirty="0" smtClean="0">
                  <a:solidFill>
                    <a:schemeClr val="bg1">
                      <a:lumMod val="50000"/>
                    </a:schemeClr>
                  </a:solidFill>
                  <a:latin typeface="Garamond" pitchFamily="18" charset="0"/>
                </a:endParaRPr>
              </a:p>
              <a:p>
                <a:r>
                  <a:rPr lang="zh-CN" altLang="en-US" dirty="0" smtClean="0">
                    <a:latin typeface="Garamond" pitchFamily="18" charset="0"/>
                  </a:rPr>
                  <a:t>同理，此处</a:t>
                </a:r>
                <a:r>
                  <a:rPr lang="en-US" altLang="zh-CN" i="1" dirty="0">
                    <a:solidFill>
                      <a:srgbClr val="C00000"/>
                    </a:solidFill>
                    <a:latin typeface="Garamond" pitchFamily="18" charset="0"/>
                  </a:rPr>
                  <a:t>p</a:t>
                </a:r>
                <a:r>
                  <a:rPr lang="en-US" altLang="zh-CN" i="1" baseline="-25000" dirty="0">
                    <a:solidFill>
                      <a:srgbClr val="C00000"/>
                    </a:solidFill>
                    <a:latin typeface="Garamond" pitchFamily="18" charset="0"/>
                  </a:rPr>
                  <a:t>i</a:t>
                </a:r>
                <a:r>
                  <a:rPr lang="zh-CN" altLang="en-US" dirty="0">
                    <a:solidFill>
                      <a:srgbClr val="C00000"/>
                    </a:solidFill>
                    <a:latin typeface="Garamond" pitchFamily="18" charset="0"/>
                  </a:rPr>
                  <a:t>在当前解</a:t>
                </a:r>
                <a:r>
                  <a:rPr lang="zh-CN" altLang="en-US" dirty="0" smtClean="0">
                    <a:solidFill>
                      <a:srgbClr val="C00000"/>
                    </a:solidFill>
                    <a:latin typeface="Garamond" pitchFamily="18" charset="0"/>
                  </a:rPr>
                  <a:t>外</a:t>
                </a:r>
                <a:r>
                  <a:rPr lang="zh-CN" altLang="en-US" dirty="0" smtClean="0">
                    <a:latin typeface="Garamond" pitchFamily="18" charset="0"/>
                  </a:rPr>
                  <a:t>的概率是</a:t>
                </a:r>
                <a:r>
                  <a:rPr lang="en-US" altLang="zh-CN" dirty="0" smtClean="0">
                    <a:latin typeface="Garamond" pitchFamily="18" charset="0"/>
                  </a:rPr>
                  <a:t>2/</a:t>
                </a:r>
                <a:r>
                  <a:rPr lang="en-US" altLang="zh-CN" i="1" dirty="0" err="1" smtClean="0">
                    <a:latin typeface="Garamond" pitchFamily="18" charset="0"/>
                  </a:rPr>
                  <a:t>i</a:t>
                </a:r>
                <a:r>
                  <a:rPr lang="zh-CN" altLang="en-US" dirty="0" smtClean="0">
                    <a:latin typeface="Garamond" pitchFamily="18" charset="0"/>
                  </a:rPr>
                  <a:t>。故</a:t>
                </a:r>
                <a:r>
                  <a:rPr lang="zh-CN" altLang="en-US" dirty="0">
                    <a:latin typeface="Garamond" pitchFamily="18" charset="0"/>
                  </a:rPr>
                  <a:t>单</a:t>
                </a:r>
                <a:r>
                  <a:rPr lang="zh-CN" altLang="en-US" dirty="0" smtClean="0">
                    <a:latin typeface="Garamond" pitchFamily="18" charset="0"/>
                  </a:rPr>
                  <a:t>步时间复杂度为</a:t>
                </a:r>
                <a:endParaRPr lang="en-US" altLang="zh-CN" dirty="0" smtClean="0">
                  <a:latin typeface="Garamond"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altLang="zh-CN" i="1" smtClean="0">
                              <a:latin typeface="Cambria Math"/>
                            </a:rPr>
                          </m:ctrlPr>
                        </m:fPr>
                        <m:num>
                          <m:r>
                            <a:rPr lang="en-US" altLang="zh-CN" b="0" i="1" smtClean="0">
                              <a:latin typeface="Cambria Math"/>
                            </a:rPr>
                            <m:t>2</m:t>
                          </m:r>
                        </m:num>
                        <m:den>
                          <m:r>
                            <a:rPr lang="en-US" altLang="zh-CN" b="0" i="1" smtClean="0">
                              <a:latin typeface="Cambria Math"/>
                            </a:rPr>
                            <m:t>𝑖</m:t>
                          </m:r>
                        </m:den>
                      </m:f>
                      <m:r>
                        <a:rPr lang="en-US" altLang="zh-CN" b="0" i="1" smtClean="0">
                          <a:latin typeface="Cambria Math"/>
                        </a:rPr>
                        <m:t>∗</m:t>
                      </m:r>
                      <m:r>
                        <a:rPr lang="en-US" altLang="zh-CN" b="0" i="1" smtClean="0">
                          <a:latin typeface="Cambria Math"/>
                        </a:rPr>
                        <m:t>𝑂</m:t>
                      </m:r>
                      <m:d>
                        <m:dPr>
                          <m:ctrlPr>
                            <a:rPr lang="en-US" altLang="zh-CN" b="0" i="1" smtClean="0">
                              <a:latin typeface="Cambria Math"/>
                            </a:rPr>
                          </m:ctrlPr>
                        </m:dPr>
                        <m:e>
                          <m:r>
                            <a:rPr lang="en-US" altLang="zh-CN" b="0" i="1" smtClean="0">
                              <a:latin typeface="Cambria Math"/>
                            </a:rPr>
                            <m:t>𝑖</m:t>
                          </m:r>
                        </m:e>
                      </m:d>
                      <m:r>
                        <a:rPr lang="en-US" altLang="zh-CN" b="0" i="1" smtClean="0">
                          <a:latin typeface="Cambria Math"/>
                        </a:rPr>
                        <m:t>+</m:t>
                      </m:r>
                      <m:f>
                        <m:fPr>
                          <m:ctrlPr>
                            <a:rPr lang="en-US" altLang="zh-CN" b="0" i="1" smtClean="0">
                              <a:latin typeface="Cambria Math"/>
                            </a:rPr>
                          </m:ctrlPr>
                        </m:fPr>
                        <m:num>
                          <m:r>
                            <a:rPr lang="en-US" altLang="zh-CN" b="0" i="1" smtClean="0">
                              <a:latin typeface="Cambria Math"/>
                            </a:rPr>
                            <m:t>𝑖</m:t>
                          </m:r>
                          <m:r>
                            <a:rPr lang="en-US" altLang="zh-CN" b="0" i="1" smtClean="0">
                              <a:latin typeface="Cambria Math"/>
                            </a:rPr>
                            <m:t>−2</m:t>
                          </m:r>
                        </m:num>
                        <m:den>
                          <m:r>
                            <a:rPr lang="en-US" altLang="zh-CN" b="0" i="1" smtClean="0">
                              <a:latin typeface="Cambria Math"/>
                            </a:rPr>
                            <m:t>𝑖</m:t>
                          </m:r>
                        </m:den>
                      </m:f>
                      <m:r>
                        <a:rPr lang="en-US" altLang="zh-CN" b="0" i="1" smtClean="0">
                          <a:latin typeface="Cambria Math"/>
                        </a:rPr>
                        <m:t>∗</m:t>
                      </m:r>
                      <m:r>
                        <a:rPr lang="en-US" altLang="zh-CN" b="0" i="1" smtClean="0">
                          <a:latin typeface="Cambria Math"/>
                        </a:rPr>
                        <m:t>𝑂</m:t>
                      </m:r>
                      <m:d>
                        <m:dPr>
                          <m:ctrlPr>
                            <a:rPr lang="en-US" altLang="zh-CN" b="0" i="1" smtClean="0">
                              <a:latin typeface="Cambria Math"/>
                            </a:rPr>
                          </m:ctrlPr>
                        </m:dPr>
                        <m:e>
                          <m:r>
                            <a:rPr lang="en-US" altLang="zh-CN" b="0" i="1" smtClean="0">
                              <a:latin typeface="Cambria Math"/>
                            </a:rPr>
                            <m:t>1</m:t>
                          </m:r>
                        </m:e>
                      </m:d>
                      <m:r>
                        <a:rPr lang="en-US" altLang="zh-CN" b="0" i="1" smtClean="0">
                          <a:latin typeface="Cambria Math"/>
                        </a:rPr>
                        <m:t>=</m:t>
                      </m:r>
                      <m:r>
                        <a:rPr lang="en-US" altLang="zh-CN" b="0" i="1" smtClean="0">
                          <a:latin typeface="Cambria Math"/>
                        </a:rPr>
                        <m:t>𝑂</m:t>
                      </m:r>
                      <m:r>
                        <a:rPr lang="en-US" altLang="zh-CN" b="0" i="1" smtClean="0">
                          <a:latin typeface="Cambria Math"/>
                        </a:rPr>
                        <m:t>(1)</m:t>
                      </m:r>
                    </m:oMath>
                  </m:oMathPara>
                </a14:m>
                <a:endParaRPr lang="en-US" altLang="zh-CN" dirty="0" smtClean="0">
                  <a:latin typeface="Garamond" pitchFamily="18" charset="0"/>
                </a:endParaRPr>
              </a:p>
              <a:p>
                <a:r>
                  <a:rPr lang="zh-CN" altLang="en-US" dirty="0" smtClean="0">
                    <a:latin typeface="Garamond" pitchFamily="18" charset="0"/>
                  </a:rPr>
                  <a:t>于是，子问题一的总的时间复杂度为</a:t>
                </a:r>
                <a:r>
                  <a:rPr lang="en-US" altLang="zh-CN" dirty="0" smtClean="0">
                    <a:latin typeface="Garamond" pitchFamily="18" charset="0"/>
                  </a:rPr>
                  <a:t>O(</a:t>
                </a:r>
                <a:r>
                  <a:rPr lang="en-US" altLang="zh-CN" i="1" dirty="0" smtClean="0">
                    <a:latin typeface="Garamond" pitchFamily="18" charset="0"/>
                  </a:rPr>
                  <a:t>n</a:t>
                </a:r>
                <a:r>
                  <a:rPr lang="en-US" altLang="zh-CN" dirty="0" smtClean="0">
                    <a:latin typeface="Garamond" pitchFamily="18" charset="0"/>
                  </a:rPr>
                  <a:t>)</a:t>
                </a:r>
                <a:r>
                  <a:rPr lang="zh-CN" altLang="en-US" dirty="0" smtClean="0">
                    <a:latin typeface="Garamond" pitchFamily="18" charset="0"/>
                  </a:rPr>
                  <a:t>。</a:t>
                </a:r>
                <a:r>
                  <a:rPr lang="en-US" altLang="zh-CN" dirty="0" smtClean="0">
                    <a:latin typeface="Garamond" pitchFamily="18" charset="0"/>
                  </a:rPr>
                  <a:t>  </a:t>
                </a:r>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l="-741" t="-1713" r="-1259" b="-3294"/>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方法四</a:t>
            </a:r>
            <a:r>
              <a:rPr lang="zh-CN" altLang="en-US" dirty="0" smtClean="0"/>
              <a:t>（子问题一时间</a:t>
            </a:r>
            <a:r>
              <a:rPr lang="zh-CN" altLang="en-US" dirty="0"/>
              <a:t>复杂度</a:t>
            </a:r>
            <a:r>
              <a:rPr lang="zh-CN" altLang="en-US" dirty="0" smtClean="0"/>
              <a:t>）</a:t>
            </a:r>
            <a:endParaRPr lang="zh-CN" altLang="en-US" dirty="0"/>
          </a:p>
        </p:txBody>
      </p:sp>
    </p:spTree>
    <p:extLst>
      <p:ext uri="{BB962C8B-B14F-4D97-AF65-F5344CB8AC3E}">
        <p14:creationId xmlns:p14="http://schemas.microsoft.com/office/powerpoint/2010/main" val="18442187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normAutofit/>
              </a:bodyPr>
              <a:lstStyle/>
              <a:p>
                <a:r>
                  <a:rPr lang="zh-CN" altLang="en-US" sz="2400" dirty="0" smtClean="0">
                    <a:solidFill>
                      <a:schemeClr val="bg1">
                        <a:lumMod val="50000"/>
                      </a:schemeClr>
                    </a:solidFill>
                    <a:latin typeface="Garamond" pitchFamily="18" charset="0"/>
                  </a:rPr>
                  <a:t>每次</a:t>
                </a:r>
                <a:r>
                  <a:rPr lang="zh-CN" altLang="en-US" sz="2400" dirty="0">
                    <a:solidFill>
                      <a:schemeClr val="bg1">
                        <a:lumMod val="50000"/>
                      </a:schemeClr>
                    </a:solidFill>
                    <a:latin typeface="Garamond" pitchFamily="18" charset="0"/>
                  </a:rPr>
                  <a:t>加入</a:t>
                </a:r>
                <a:r>
                  <a:rPr lang="en-US" altLang="zh-CN" sz="2400" dirty="0">
                    <a:solidFill>
                      <a:schemeClr val="bg1">
                        <a:lumMod val="50000"/>
                      </a:schemeClr>
                    </a:solidFill>
                    <a:latin typeface="Garamond" pitchFamily="18" charset="0"/>
                  </a:rPr>
                  <a:t>1</a:t>
                </a:r>
                <a:r>
                  <a:rPr lang="zh-CN" altLang="en-US" sz="2400" dirty="0">
                    <a:solidFill>
                      <a:schemeClr val="bg1">
                        <a:lumMod val="50000"/>
                      </a:schemeClr>
                    </a:solidFill>
                    <a:latin typeface="Garamond" pitchFamily="18" charset="0"/>
                  </a:rPr>
                  <a:t>个新的</a:t>
                </a:r>
                <a:r>
                  <a:rPr lang="zh-CN" altLang="en-US" sz="2400" dirty="0" smtClean="0">
                    <a:solidFill>
                      <a:schemeClr val="bg1">
                        <a:lumMod val="50000"/>
                      </a:schemeClr>
                    </a:solidFill>
                    <a:latin typeface="Garamond" pitchFamily="18" charset="0"/>
                  </a:rPr>
                  <a:t>点</a:t>
                </a:r>
                <a:r>
                  <a:rPr lang="en-US" altLang="zh-CN" sz="2400" i="1" dirty="0" smtClean="0">
                    <a:solidFill>
                      <a:schemeClr val="bg1">
                        <a:lumMod val="50000"/>
                      </a:schemeClr>
                    </a:solidFill>
                    <a:latin typeface="Garamond" pitchFamily="18" charset="0"/>
                  </a:rPr>
                  <a:t>P</a:t>
                </a:r>
                <a:r>
                  <a:rPr lang="en-US" altLang="zh-CN" sz="2400" i="1" baseline="-25000" dirty="0" smtClean="0">
                    <a:solidFill>
                      <a:schemeClr val="bg1">
                        <a:lumMod val="50000"/>
                      </a:schemeClr>
                    </a:solidFill>
                    <a:latin typeface="Garamond" pitchFamily="18" charset="0"/>
                  </a:rPr>
                  <a:t>i</a:t>
                </a:r>
                <a:r>
                  <a:rPr lang="en-US" altLang="zh-CN" sz="2400" dirty="0" smtClean="0">
                    <a:solidFill>
                      <a:schemeClr val="bg1">
                        <a:lumMod val="50000"/>
                      </a:schemeClr>
                    </a:solidFill>
                    <a:latin typeface="Garamond" pitchFamily="18" charset="0"/>
                  </a:rPr>
                  <a:t>(3≤</a:t>
                </a:r>
                <a:r>
                  <a:rPr lang="en-US" altLang="zh-CN" sz="2400" i="1" dirty="0" smtClean="0">
                    <a:solidFill>
                      <a:schemeClr val="bg1">
                        <a:lumMod val="50000"/>
                      </a:schemeClr>
                    </a:solidFill>
                    <a:latin typeface="Garamond" pitchFamily="18" charset="0"/>
                  </a:rPr>
                  <a:t>i</a:t>
                </a:r>
                <a:r>
                  <a:rPr lang="en-US" altLang="zh-CN" sz="2400" dirty="0" smtClean="0">
                    <a:solidFill>
                      <a:schemeClr val="bg1">
                        <a:lumMod val="50000"/>
                      </a:schemeClr>
                    </a:solidFill>
                    <a:latin typeface="Garamond" pitchFamily="18" charset="0"/>
                  </a:rPr>
                  <a:t>≤</a:t>
                </a:r>
                <a:r>
                  <a:rPr lang="en-US" altLang="zh-CN" sz="2400" i="1" dirty="0" smtClean="0">
                    <a:solidFill>
                      <a:schemeClr val="bg1">
                        <a:lumMod val="50000"/>
                      </a:schemeClr>
                    </a:solidFill>
                    <a:latin typeface="Garamond" pitchFamily="18" charset="0"/>
                  </a:rPr>
                  <a:t>n</a:t>
                </a:r>
                <a:r>
                  <a:rPr lang="en-US" altLang="zh-CN" sz="2400" dirty="0" smtClean="0">
                    <a:solidFill>
                      <a:schemeClr val="bg1">
                        <a:lumMod val="50000"/>
                      </a:schemeClr>
                    </a:solidFill>
                    <a:latin typeface="Garamond" pitchFamily="18" charset="0"/>
                  </a:rPr>
                  <a:t>)</a:t>
                </a:r>
                <a:r>
                  <a:rPr lang="zh-CN" altLang="en-US" sz="2400" dirty="0" smtClean="0">
                    <a:solidFill>
                      <a:schemeClr val="bg1">
                        <a:lumMod val="50000"/>
                      </a:schemeClr>
                    </a:solidFill>
                    <a:latin typeface="Garamond" pitchFamily="18" charset="0"/>
                  </a:rPr>
                  <a:t>。如果</a:t>
                </a:r>
                <a:r>
                  <a:rPr lang="en-US" altLang="zh-CN" sz="2400" i="1" dirty="0">
                    <a:solidFill>
                      <a:schemeClr val="bg1">
                        <a:lumMod val="50000"/>
                      </a:schemeClr>
                    </a:solidFill>
                    <a:latin typeface="Garamond" pitchFamily="18" charset="0"/>
                  </a:rPr>
                  <a:t>P</a:t>
                </a:r>
                <a:r>
                  <a:rPr lang="en-US" altLang="zh-CN" sz="2400" i="1" baseline="-25000" dirty="0">
                    <a:solidFill>
                      <a:schemeClr val="bg1">
                        <a:lumMod val="50000"/>
                      </a:schemeClr>
                    </a:solidFill>
                    <a:latin typeface="Garamond" pitchFamily="18" charset="0"/>
                  </a:rPr>
                  <a:t>i</a:t>
                </a:r>
                <a:r>
                  <a:rPr lang="zh-CN" altLang="en-US" sz="2400" dirty="0" smtClean="0">
                    <a:solidFill>
                      <a:schemeClr val="bg1">
                        <a:lumMod val="50000"/>
                      </a:schemeClr>
                    </a:solidFill>
                    <a:latin typeface="Garamond" pitchFamily="18" charset="0"/>
                  </a:rPr>
                  <a:t>已经</a:t>
                </a:r>
                <a:r>
                  <a:rPr lang="zh-CN" altLang="en-US" sz="2400" dirty="0">
                    <a:solidFill>
                      <a:schemeClr val="bg1">
                        <a:lumMod val="50000"/>
                      </a:schemeClr>
                    </a:solidFill>
                    <a:latin typeface="Garamond" pitchFamily="18" charset="0"/>
                  </a:rPr>
                  <a:t>在当前解内，则保持当前解不变</a:t>
                </a:r>
                <a:r>
                  <a:rPr lang="zh-CN" altLang="en-US" sz="2400" dirty="0" smtClean="0">
                    <a:solidFill>
                      <a:schemeClr val="bg1">
                        <a:lumMod val="50000"/>
                      </a:schemeClr>
                    </a:solidFill>
                    <a:latin typeface="Garamond" pitchFamily="18" charset="0"/>
                  </a:rPr>
                  <a:t>。</a:t>
                </a:r>
                <a:endParaRPr lang="en-US" altLang="zh-CN" sz="2400" dirty="0" smtClean="0">
                  <a:solidFill>
                    <a:schemeClr val="bg1">
                      <a:lumMod val="50000"/>
                    </a:schemeClr>
                  </a:solidFill>
                  <a:latin typeface="Garamond" pitchFamily="18" charset="0"/>
                </a:endParaRPr>
              </a:p>
              <a:p>
                <a:r>
                  <a:rPr lang="zh-CN" altLang="en-US" sz="2400" dirty="0" smtClean="0">
                    <a:solidFill>
                      <a:schemeClr val="bg1">
                        <a:lumMod val="50000"/>
                      </a:schemeClr>
                    </a:solidFill>
                    <a:latin typeface="Garamond" pitchFamily="18" charset="0"/>
                  </a:rPr>
                  <a:t>如果</a:t>
                </a:r>
                <a:r>
                  <a:rPr lang="en-US" altLang="zh-CN" sz="2400" i="1" dirty="0">
                    <a:solidFill>
                      <a:srgbClr val="C00000"/>
                    </a:solidFill>
                    <a:latin typeface="Garamond" pitchFamily="18" charset="0"/>
                  </a:rPr>
                  <a:t>P</a:t>
                </a:r>
                <a:r>
                  <a:rPr lang="en-US" altLang="zh-CN" sz="2400" i="1" baseline="-25000" dirty="0">
                    <a:solidFill>
                      <a:srgbClr val="C00000"/>
                    </a:solidFill>
                    <a:latin typeface="Garamond" pitchFamily="18" charset="0"/>
                  </a:rPr>
                  <a:t>i</a:t>
                </a:r>
                <a:r>
                  <a:rPr lang="zh-CN" altLang="en-US" sz="2400" dirty="0" smtClean="0">
                    <a:solidFill>
                      <a:srgbClr val="C00000"/>
                    </a:solidFill>
                    <a:latin typeface="Garamond" pitchFamily="18" charset="0"/>
                  </a:rPr>
                  <a:t>在</a:t>
                </a:r>
                <a:r>
                  <a:rPr lang="zh-CN" altLang="en-US" sz="2400" dirty="0">
                    <a:solidFill>
                      <a:srgbClr val="C00000"/>
                    </a:solidFill>
                    <a:latin typeface="Garamond" pitchFamily="18" charset="0"/>
                  </a:rPr>
                  <a:t>当前解</a:t>
                </a:r>
                <a:r>
                  <a:rPr lang="zh-CN" altLang="en-US" sz="2400" dirty="0" smtClean="0">
                    <a:solidFill>
                      <a:srgbClr val="C00000"/>
                    </a:solidFill>
                    <a:latin typeface="Garamond" pitchFamily="18" charset="0"/>
                  </a:rPr>
                  <a:t>外</a:t>
                </a:r>
                <a:r>
                  <a:rPr lang="zh-CN" altLang="en-US" sz="2400" dirty="0" smtClean="0">
                    <a:solidFill>
                      <a:schemeClr val="bg1">
                        <a:lumMod val="50000"/>
                      </a:schemeClr>
                    </a:solidFill>
                    <a:latin typeface="Garamond" pitchFamily="18" charset="0"/>
                  </a:rPr>
                  <a:t>，则为了使新的圆内包含已访问过的所有点，</a:t>
                </a:r>
                <a:r>
                  <a:rPr lang="en-US" altLang="zh-CN" sz="2400" dirty="0">
                    <a:solidFill>
                      <a:schemeClr val="bg1">
                        <a:lumMod val="50000"/>
                      </a:schemeClr>
                    </a:solidFill>
                    <a:latin typeface="Garamond" pitchFamily="18" charset="0"/>
                  </a:rPr>
                  <a:t> </a:t>
                </a:r>
                <a:r>
                  <a:rPr lang="en-US" altLang="zh-CN" sz="2400" i="1" dirty="0">
                    <a:solidFill>
                      <a:schemeClr val="bg1">
                        <a:lumMod val="50000"/>
                      </a:schemeClr>
                    </a:solidFill>
                    <a:latin typeface="Garamond" pitchFamily="18" charset="0"/>
                  </a:rPr>
                  <a:t>P</a:t>
                </a:r>
                <a:r>
                  <a:rPr lang="en-US" altLang="zh-CN" sz="2400" i="1" baseline="-25000" dirty="0">
                    <a:solidFill>
                      <a:schemeClr val="bg1">
                        <a:lumMod val="50000"/>
                      </a:schemeClr>
                    </a:solidFill>
                    <a:latin typeface="Garamond" pitchFamily="18" charset="0"/>
                  </a:rPr>
                  <a:t>i</a:t>
                </a:r>
                <a:r>
                  <a:rPr lang="zh-CN" altLang="en-US" sz="2400" dirty="0" smtClean="0">
                    <a:solidFill>
                      <a:schemeClr val="bg1">
                        <a:lumMod val="50000"/>
                      </a:schemeClr>
                    </a:solidFill>
                    <a:latin typeface="Garamond" pitchFamily="18" charset="0"/>
                  </a:rPr>
                  <a:t>一定在圆周上。于是，在第</a:t>
                </a:r>
                <a:r>
                  <a:rPr lang="en-US" altLang="zh-CN" sz="2400" i="1" dirty="0" err="1" smtClean="0">
                    <a:solidFill>
                      <a:schemeClr val="bg1">
                        <a:lumMod val="50000"/>
                      </a:schemeClr>
                    </a:solidFill>
                    <a:latin typeface="Garamond" pitchFamily="18" charset="0"/>
                  </a:rPr>
                  <a:t>i</a:t>
                </a:r>
                <a:r>
                  <a:rPr lang="zh-CN" altLang="en-US" sz="2400" dirty="0" smtClean="0">
                    <a:solidFill>
                      <a:schemeClr val="bg1">
                        <a:lumMod val="50000"/>
                      </a:schemeClr>
                    </a:solidFill>
                    <a:latin typeface="Garamond" pitchFamily="18" charset="0"/>
                  </a:rPr>
                  <a:t>步，问题转换为如下子问题。</a:t>
                </a:r>
                <a:endParaRPr lang="en-US" altLang="zh-CN" sz="2400" dirty="0">
                  <a:solidFill>
                    <a:schemeClr val="bg1">
                      <a:lumMod val="50000"/>
                    </a:schemeClr>
                  </a:solidFill>
                  <a:latin typeface="Garamond" pitchFamily="18" charset="0"/>
                </a:endParaRPr>
              </a:p>
              <a:p>
                <a:r>
                  <a:rPr lang="zh-CN" altLang="en-US" dirty="0" smtClean="0">
                    <a:latin typeface="Garamond" pitchFamily="18" charset="0"/>
                  </a:rPr>
                  <a:t>原问题单步时间复杂度为</a:t>
                </a:r>
                <a:endParaRPr lang="en-US" altLang="zh-CN" dirty="0" smtClean="0">
                  <a:latin typeface="Garamond"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altLang="zh-CN" i="1">
                              <a:latin typeface="Cambria Math"/>
                            </a:rPr>
                          </m:ctrlPr>
                        </m:fPr>
                        <m:num>
                          <m:r>
                            <a:rPr lang="en-US" altLang="zh-CN" b="0" i="1" smtClean="0">
                              <a:latin typeface="Cambria Math"/>
                            </a:rPr>
                            <m:t>3</m:t>
                          </m:r>
                        </m:num>
                        <m:den>
                          <m:r>
                            <a:rPr lang="en-US" altLang="zh-CN" i="1">
                              <a:latin typeface="Cambria Math"/>
                            </a:rPr>
                            <m:t>𝑖</m:t>
                          </m:r>
                        </m:den>
                      </m:f>
                      <m:r>
                        <a:rPr lang="en-US" altLang="zh-CN" i="1">
                          <a:latin typeface="Cambria Math"/>
                        </a:rPr>
                        <m:t>∗</m:t>
                      </m:r>
                      <m:r>
                        <a:rPr lang="en-US" altLang="zh-CN" i="1">
                          <a:latin typeface="Cambria Math"/>
                        </a:rPr>
                        <m:t>𝑂</m:t>
                      </m:r>
                      <m:d>
                        <m:dPr>
                          <m:ctrlPr>
                            <a:rPr lang="en-US" altLang="zh-CN" i="1">
                              <a:latin typeface="Cambria Math"/>
                            </a:rPr>
                          </m:ctrlPr>
                        </m:dPr>
                        <m:e>
                          <m:r>
                            <a:rPr lang="en-US" altLang="zh-CN" i="1">
                              <a:latin typeface="Cambria Math"/>
                            </a:rPr>
                            <m:t>𝑖</m:t>
                          </m:r>
                        </m:e>
                      </m:d>
                      <m:r>
                        <a:rPr lang="en-US" altLang="zh-CN" i="1">
                          <a:latin typeface="Cambria Math"/>
                        </a:rPr>
                        <m:t>+</m:t>
                      </m:r>
                      <m:f>
                        <m:fPr>
                          <m:ctrlPr>
                            <a:rPr lang="en-US" altLang="zh-CN" i="1">
                              <a:latin typeface="Cambria Math"/>
                            </a:rPr>
                          </m:ctrlPr>
                        </m:fPr>
                        <m:num>
                          <m:r>
                            <a:rPr lang="en-US" altLang="zh-CN" i="1">
                              <a:latin typeface="Cambria Math"/>
                            </a:rPr>
                            <m:t>𝑖</m:t>
                          </m:r>
                          <m:r>
                            <a:rPr lang="en-US" altLang="zh-CN" i="1">
                              <a:latin typeface="Cambria Math"/>
                            </a:rPr>
                            <m:t>−3</m:t>
                          </m:r>
                        </m:num>
                        <m:den>
                          <m:r>
                            <a:rPr lang="en-US" altLang="zh-CN" i="1">
                              <a:latin typeface="Cambria Math"/>
                            </a:rPr>
                            <m:t>𝑖</m:t>
                          </m:r>
                        </m:den>
                      </m:f>
                      <m:r>
                        <a:rPr lang="en-US" altLang="zh-CN" i="1">
                          <a:latin typeface="Cambria Math"/>
                        </a:rPr>
                        <m:t>∗</m:t>
                      </m:r>
                      <m:r>
                        <a:rPr lang="en-US" altLang="zh-CN" i="1">
                          <a:latin typeface="Cambria Math"/>
                        </a:rPr>
                        <m:t>𝑂</m:t>
                      </m:r>
                      <m:d>
                        <m:dPr>
                          <m:ctrlPr>
                            <a:rPr lang="en-US" altLang="zh-CN" i="1">
                              <a:latin typeface="Cambria Math"/>
                            </a:rPr>
                          </m:ctrlPr>
                        </m:dPr>
                        <m:e>
                          <m:r>
                            <a:rPr lang="en-US" altLang="zh-CN" i="1">
                              <a:latin typeface="Cambria Math"/>
                            </a:rPr>
                            <m:t>1</m:t>
                          </m:r>
                        </m:e>
                      </m:d>
                      <m:r>
                        <a:rPr lang="en-US" altLang="zh-CN" i="1">
                          <a:latin typeface="Cambria Math"/>
                        </a:rPr>
                        <m:t>=</m:t>
                      </m:r>
                      <m:r>
                        <a:rPr lang="en-US" altLang="zh-CN" i="1">
                          <a:latin typeface="Cambria Math"/>
                        </a:rPr>
                        <m:t>𝑂</m:t>
                      </m:r>
                      <m:r>
                        <a:rPr lang="en-US" altLang="zh-CN" i="1">
                          <a:latin typeface="Cambria Math"/>
                        </a:rPr>
                        <m:t>(1)</m:t>
                      </m:r>
                    </m:oMath>
                  </m:oMathPara>
                </a14:m>
                <a:endParaRPr lang="en-US" altLang="zh-CN" dirty="0">
                  <a:latin typeface="Garamond" pitchFamily="18" charset="0"/>
                </a:endParaRPr>
              </a:p>
              <a:p>
                <a:r>
                  <a:rPr lang="zh-CN" altLang="en-US" dirty="0" smtClean="0">
                    <a:latin typeface="Garamond" pitchFamily="18" charset="0"/>
                  </a:rPr>
                  <a:t>所以，</a:t>
                </a:r>
                <a:r>
                  <a:rPr lang="zh-CN" altLang="en-US" dirty="0">
                    <a:latin typeface="Garamond" pitchFamily="18" charset="0"/>
                  </a:rPr>
                  <a:t>原问题</a:t>
                </a:r>
                <a:r>
                  <a:rPr lang="zh-CN" altLang="en-US" dirty="0" smtClean="0">
                    <a:latin typeface="Garamond" pitchFamily="18" charset="0"/>
                  </a:rPr>
                  <a:t>总的时间复杂度为</a:t>
                </a:r>
                <a:r>
                  <a:rPr lang="en-US" altLang="zh-CN" dirty="0" smtClean="0">
                    <a:latin typeface="Garamond" pitchFamily="18" charset="0"/>
                  </a:rPr>
                  <a:t>O(</a:t>
                </a:r>
                <a:r>
                  <a:rPr lang="en-US" altLang="zh-CN" i="1" dirty="0" smtClean="0">
                    <a:latin typeface="Garamond" pitchFamily="18" charset="0"/>
                  </a:rPr>
                  <a:t>n</a:t>
                </a:r>
                <a:r>
                  <a:rPr lang="en-US" altLang="zh-CN" dirty="0" smtClean="0">
                    <a:latin typeface="Garamond" pitchFamily="18" charset="0"/>
                  </a:rPr>
                  <a:t>)</a:t>
                </a:r>
                <a:r>
                  <a:rPr lang="zh-CN" altLang="en-US" dirty="0" smtClean="0">
                    <a:latin typeface="Garamond" pitchFamily="18" charset="0"/>
                  </a:rPr>
                  <a:t>。</a:t>
                </a:r>
                <a:endParaRPr lang="en-US" altLang="zh-CN" dirty="0">
                  <a:latin typeface="Garamond" pitchFamily="18" charset="0"/>
                </a:endParaRPr>
              </a:p>
              <a:p>
                <a:endParaRPr lang="en-US" altLang="zh-CN" dirty="0">
                  <a:latin typeface="Garamond" pitchFamily="18" charset="0"/>
                </a:endParaRPr>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l="-741" t="-1713" r="-667"/>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smtClean="0"/>
              <a:t>方法四（原问题时间复杂度）</a:t>
            </a:r>
            <a:endParaRPr lang="zh-CN" altLang="en-US" dirty="0"/>
          </a:p>
        </p:txBody>
      </p:sp>
    </p:spTree>
    <p:extLst>
      <p:ext uri="{BB962C8B-B14F-4D97-AF65-F5344CB8AC3E}">
        <p14:creationId xmlns:p14="http://schemas.microsoft.com/office/powerpoint/2010/main" val="25188160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latin typeface="Garamond" pitchFamily="18" charset="0"/>
              </a:rPr>
              <a:t>一个著名的仓库管理</a:t>
            </a:r>
            <a:r>
              <a:rPr lang="zh-CN" altLang="en-US" dirty="0" smtClean="0">
                <a:latin typeface="Garamond" pitchFamily="18" charset="0"/>
              </a:rPr>
              <a:t>公司</a:t>
            </a:r>
            <a:r>
              <a:rPr lang="en-US" altLang="zh-CN" dirty="0" smtClean="0">
                <a:latin typeface="Garamond" pitchFamily="18" charset="0"/>
              </a:rPr>
              <a:t>SERKOI</a:t>
            </a:r>
            <a:r>
              <a:rPr lang="zh-CN" altLang="en-US" dirty="0">
                <a:latin typeface="Garamond" pitchFamily="18" charset="0"/>
              </a:rPr>
              <a:t>请你的公司为其安装一套闭路监视系统。由于 </a:t>
            </a:r>
            <a:r>
              <a:rPr lang="en-US" altLang="zh-CN" dirty="0">
                <a:latin typeface="Garamond" pitchFamily="18" charset="0"/>
              </a:rPr>
              <a:t>SERKOI</a:t>
            </a:r>
            <a:r>
              <a:rPr lang="zh-CN" altLang="en-US" dirty="0">
                <a:latin typeface="Garamond" pitchFamily="18" charset="0"/>
              </a:rPr>
              <a:t>财力有限，每个房间只能安装一台摄像机作监视用，不过它的镜头可以向任意方向旋转。</a:t>
            </a:r>
          </a:p>
          <a:p>
            <a:r>
              <a:rPr lang="en-US" altLang="zh-CN" dirty="0" smtClean="0">
                <a:latin typeface="Garamond" pitchFamily="18" charset="0"/>
              </a:rPr>
              <a:t>……</a:t>
            </a:r>
            <a:r>
              <a:rPr lang="zh-CN" altLang="en-US" dirty="0" smtClean="0">
                <a:latin typeface="Garamond" pitchFamily="18" charset="0"/>
              </a:rPr>
              <a:t>判断</a:t>
            </a:r>
            <a:r>
              <a:rPr lang="zh-CN" altLang="en-US" dirty="0">
                <a:latin typeface="Garamond" pitchFamily="18" charset="0"/>
              </a:rPr>
              <a:t>是否有可能在这个房间中的某一位置安置一台摄像机，使其能监视到这个房间的任何一个角落。</a:t>
            </a:r>
          </a:p>
        </p:txBody>
      </p:sp>
      <p:sp>
        <p:nvSpPr>
          <p:cNvPr id="3" name="标题 2"/>
          <p:cNvSpPr>
            <a:spLocks noGrp="1"/>
          </p:cNvSpPr>
          <p:nvPr>
            <p:ph type="title"/>
          </p:nvPr>
        </p:nvSpPr>
        <p:spPr/>
        <p:txBody>
          <a:bodyPr/>
          <a:lstStyle/>
          <a:p>
            <a:r>
              <a:rPr lang="zh-CN" altLang="en-US" dirty="0"/>
              <a:t>监视</a:t>
            </a:r>
            <a:r>
              <a:rPr lang="zh-CN" altLang="en-US" dirty="0" smtClean="0"/>
              <a:t>摄像机（</a:t>
            </a:r>
            <a:r>
              <a:rPr lang="en-US" altLang="zh-CN" dirty="0" smtClean="0"/>
              <a:t>CTSC</a:t>
            </a:r>
            <a:r>
              <a:rPr lang="zh-CN" altLang="en-US" dirty="0" smtClean="0"/>
              <a:t> </a:t>
            </a:r>
            <a:r>
              <a:rPr lang="en-US" altLang="zh-CN" dirty="0" smtClean="0"/>
              <a:t>1998</a:t>
            </a:r>
            <a:r>
              <a:rPr lang="zh-CN" altLang="en-US" dirty="0" smtClean="0"/>
              <a:t>）</a:t>
            </a:r>
            <a:endParaRPr lang="zh-CN" altLang="en-US" dirty="0"/>
          </a:p>
        </p:txBody>
      </p:sp>
    </p:spTree>
    <p:extLst>
      <p:ext uri="{BB962C8B-B14F-4D97-AF65-F5344CB8AC3E}">
        <p14:creationId xmlns:p14="http://schemas.microsoft.com/office/powerpoint/2010/main" val="14007945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latin typeface="Garamond" pitchFamily="18" charset="0"/>
              </a:rPr>
              <a:t>输入</a:t>
            </a:r>
            <a:r>
              <a:rPr lang="zh-CN" altLang="en-US" dirty="0">
                <a:latin typeface="Garamond" pitchFamily="18" charset="0"/>
              </a:rPr>
              <a:t>文件包含一个或多个房间示意图的描述信息。每个描述信息的第一行</a:t>
            </a:r>
            <a:r>
              <a:rPr lang="zh-CN" altLang="en-US" dirty="0" smtClean="0">
                <a:latin typeface="Garamond" pitchFamily="18" charset="0"/>
              </a:rPr>
              <a:t>是一</a:t>
            </a:r>
            <a:r>
              <a:rPr lang="zh-CN" altLang="en-US" dirty="0">
                <a:latin typeface="Garamond" pitchFamily="18" charset="0"/>
              </a:rPr>
              <a:t>个正整数</a:t>
            </a:r>
            <a:r>
              <a:rPr lang="en-US" altLang="zh-CN" i="1" dirty="0" smtClean="0">
                <a:latin typeface="Garamond" pitchFamily="18" charset="0"/>
              </a:rPr>
              <a:t>n</a:t>
            </a:r>
            <a:r>
              <a:rPr lang="en-US" altLang="zh-CN" dirty="0">
                <a:latin typeface="Garamond" pitchFamily="18" charset="0"/>
              </a:rPr>
              <a:t>(</a:t>
            </a:r>
            <a:r>
              <a:rPr lang="en-US" altLang="zh-CN" dirty="0" smtClean="0">
                <a:latin typeface="Garamond" pitchFamily="18" charset="0"/>
              </a:rPr>
              <a:t>4≤</a:t>
            </a:r>
            <a:r>
              <a:rPr lang="en-US" altLang="zh-CN" i="1" dirty="0" smtClean="0">
                <a:latin typeface="Garamond" pitchFamily="18" charset="0"/>
              </a:rPr>
              <a:t>n</a:t>
            </a:r>
            <a:r>
              <a:rPr lang="en-US" altLang="zh-CN" dirty="0">
                <a:latin typeface="Garamond" pitchFamily="18" charset="0"/>
              </a:rPr>
              <a:t>≤</a:t>
            </a:r>
            <a:r>
              <a:rPr lang="en-US" altLang="zh-CN" dirty="0" smtClean="0">
                <a:latin typeface="Garamond" pitchFamily="18" charset="0"/>
              </a:rPr>
              <a:t>100)</a:t>
            </a:r>
            <a:r>
              <a:rPr lang="zh-CN" altLang="en-US" dirty="0" smtClean="0">
                <a:latin typeface="Garamond" pitchFamily="18" charset="0"/>
              </a:rPr>
              <a:t>，</a:t>
            </a:r>
            <a:r>
              <a:rPr lang="zh-CN" altLang="en-US" dirty="0">
                <a:latin typeface="Garamond" pitchFamily="18" charset="0"/>
              </a:rPr>
              <a:t>表示该房间的示意图为一个</a:t>
            </a:r>
            <a:r>
              <a:rPr lang="en-US" altLang="zh-CN" i="1" dirty="0">
                <a:latin typeface="Garamond" pitchFamily="18" charset="0"/>
              </a:rPr>
              <a:t>n</a:t>
            </a:r>
            <a:r>
              <a:rPr lang="zh-CN" altLang="en-US" dirty="0">
                <a:latin typeface="Garamond" pitchFamily="18" charset="0"/>
              </a:rPr>
              <a:t>边</a:t>
            </a:r>
            <a:r>
              <a:rPr lang="zh-CN" altLang="en-US" dirty="0" smtClean="0">
                <a:latin typeface="Garamond" pitchFamily="18" charset="0"/>
              </a:rPr>
              <a:t>形</a:t>
            </a:r>
            <a:r>
              <a:rPr lang="en-US" altLang="zh-CN" dirty="0" smtClean="0">
                <a:latin typeface="Garamond" pitchFamily="18" charset="0"/>
              </a:rPr>
              <a:t>……</a:t>
            </a:r>
            <a:endParaRPr lang="zh-CN" altLang="en-US" dirty="0">
              <a:latin typeface="Garamond" pitchFamily="18" charset="0"/>
            </a:endParaRPr>
          </a:p>
        </p:txBody>
      </p:sp>
      <p:sp>
        <p:nvSpPr>
          <p:cNvPr id="3" name="标题 2"/>
          <p:cNvSpPr>
            <a:spLocks noGrp="1"/>
          </p:cNvSpPr>
          <p:nvPr>
            <p:ph type="title"/>
          </p:nvPr>
        </p:nvSpPr>
        <p:spPr/>
        <p:txBody>
          <a:bodyPr/>
          <a:lstStyle/>
          <a:p>
            <a:r>
              <a:rPr lang="zh-CN" altLang="en-US" dirty="0"/>
              <a:t>监视</a:t>
            </a:r>
            <a:r>
              <a:rPr lang="zh-CN" altLang="en-US" dirty="0" smtClean="0"/>
              <a:t>摄像机（</a:t>
            </a:r>
            <a:r>
              <a:rPr lang="en-US" altLang="zh-CN" dirty="0" smtClean="0"/>
              <a:t>CTSC</a:t>
            </a:r>
            <a:r>
              <a:rPr lang="zh-CN" altLang="en-US" dirty="0" smtClean="0"/>
              <a:t> </a:t>
            </a:r>
            <a:r>
              <a:rPr lang="en-US" altLang="zh-CN" dirty="0" smtClean="0"/>
              <a:t>1998</a:t>
            </a:r>
            <a:r>
              <a:rPr lang="zh-CN" altLang="en-US" dirty="0" smtClean="0"/>
              <a:t>）</a:t>
            </a:r>
            <a:endParaRPr lang="zh-CN" altLang="en-US" dirty="0"/>
          </a:p>
        </p:txBody>
      </p:sp>
      <p:pic>
        <p:nvPicPr>
          <p:cNvPr id="512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24025" y="3580606"/>
            <a:ext cx="5695950"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19743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latin typeface="Garamond" pitchFamily="18" charset="0"/>
              </a:rPr>
              <a:t>要监视到任何一个角落，只需要监视到所有的边即可。</a:t>
            </a:r>
            <a:endParaRPr lang="en-US" altLang="zh-CN" dirty="0" smtClean="0">
              <a:latin typeface="Garamond" pitchFamily="18" charset="0"/>
            </a:endParaRPr>
          </a:p>
          <a:p>
            <a:r>
              <a:rPr lang="zh-CN" altLang="en-US" dirty="0" smtClean="0">
                <a:latin typeface="Garamond" pitchFamily="18" charset="0"/>
              </a:rPr>
              <a:t>而监视到一条边，只需要</a:t>
            </a:r>
            <a:r>
              <a:rPr lang="zh-CN" altLang="en-US" dirty="0" smtClean="0">
                <a:latin typeface="Garamond" pitchFamily="18" charset="0"/>
              </a:rPr>
              <a:t>在该边</a:t>
            </a:r>
            <a:r>
              <a:rPr lang="zh-CN" altLang="en-US" dirty="0" smtClean="0">
                <a:latin typeface="Garamond" pitchFamily="18" charset="0"/>
              </a:rPr>
              <a:t>所在的直线的一侧即可。</a:t>
            </a:r>
            <a:endParaRPr lang="en-US" altLang="zh-CN" dirty="0" smtClean="0">
              <a:latin typeface="Garamond" pitchFamily="18" charset="0"/>
            </a:endParaRPr>
          </a:p>
          <a:p>
            <a:endParaRPr lang="zh-CN" altLang="en-US" dirty="0">
              <a:latin typeface="Garamond" pitchFamily="18" charset="0"/>
            </a:endParaRPr>
          </a:p>
        </p:txBody>
      </p:sp>
      <p:sp>
        <p:nvSpPr>
          <p:cNvPr id="3" name="标题 2"/>
          <p:cNvSpPr>
            <a:spLocks noGrp="1"/>
          </p:cNvSpPr>
          <p:nvPr>
            <p:ph type="title"/>
          </p:nvPr>
        </p:nvSpPr>
        <p:spPr/>
        <p:txBody>
          <a:bodyPr/>
          <a:lstStyle/>
          <a:p>
            <a:r>
              <a:rPr lang="zh-CN" altLang="en-US" dirty="0" smtClean="0"/>
              <a:t>问题转化</a:t>
            </a:r>
            <a:endParaRPr lang="zh-CN" altLang="en-US" dirty="0"/>
          </a:p>
        </p:txBody>
      </p:sp>
      <p:pic>
        <p:nvPicPr>
          <p:cNvPr id="1027"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7820" b="15603"/>
          <a:stretch/>
        </p:blipFill>
        <p:spPr bwMode="auto">
          <a:xfrm>
            <a:off x="1331640" y="3380634"/>
            <a:ext cx="6372225" cy="2714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61757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所以，本题即转化为：所有由边决定的半平面的交是否为空？</a:t>
            </a:r>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问题转化</a:t>
            </a:r>
            <a:endParaRPr lang="zh-CN" altLang="en-US" dirty="0"/>
          </a:p>
        </p:txBody>
      </p:sp>
      <p:pic>
        <p:nvPicPr>
          <p:cNvPr id="2060" name="Picture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4438" y="2578571"/>
            <a:ext cx="6715125"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541473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latin typeface="Garamond" pitchFamily="18" charset="0"/>
              </a:rPr>
              <a:t>我们知道，可以通过二分法在</a:t>
            </a:r>
            <a:r>
              <a:rPr lang="en-US" altLang="zh-CN" dirty="0" smtClean="0">
                <a:latin typeface="Garamond" pitchFamily="18" charset="0"/>
              </a:rPr>
              <a:t>O(</a:t>
            </a:r>
            <a:r>
              <a:rPr lang="en-US" altLang="zh-CN" i="1" dirty="0" smtClean="0">
                <a:latin typeface="Garamond" pitchFamily="18" charset="0"/>
              </a:rPr>
              <a:t>n </a:t>
            </a:r>
            <a:r>
              <a:rPr lang="en-US" altLang="zh-CN" dirty="0" err="1" smtClean="0">
                <a:latin typeface="Garamond" pitchFamily="18" charset="0"/>
              </a:rPr>
              <a:t>log</a:t>
            </a:r>
            <a:r>
              <a:rPr lang="en-US" altLang="zh-CN" i="1" dirty="0" err="1" smtClean="0">
                <a:latin typeface="Garamond" pitchFamily="18" charset="0"/>
              </a:rPr>
              <a:t>n</a:t>
            </a:r>
            <a:r>
              <a:rPr lang="en-US" altLang="zh-CN" dirty="0" smtClean="0">
                <a:latin typeface="Garamond" pitchFamily="18" charset="0"/>
              </a:rPr>
              <a:t>)</a:t>
            </a:r>
            <a:r>
              <a:rPr lang="zh-CN" altLang="en-US" dirty="0" smtClean="0">
                <a:latin typeface="Garamond" pitchFamily="18" charset="0"/>
              </a:rPr>
              <a:t>的时间内</a:t>
            </a:r>
            <a:r>
              <a:rPr lang="zh-CN" altLang="en-US" dirty="0">
                <a:latin typeface="Garamond" pitchFamily="18" charset="0"/>
              </a:rPr>
              <a:t>求</a:t>
            </a:r>
            <a:r>
              <a:rPr lang="zh-CN" altLang="en-US" dirty="0" smtClean="0">
                <a:latin typeface="Garamond" pitchFamily="18" charset="0"/>
              </a:rPr>
              <a:t>出</a:t>
            </a:r>
            <a:r>
              <a:rPr lang="en-US" altLang="zh-CN" i="1" dirty="0" smtClean="0">
                <a:latin typeface="Garamond" pitchFamily="18" charset="0"/>
              </a:rPr>
              <a:t>n</a:t>
            </a:r>
            <a:r>
              <a:rPr lang="zh-CN" altLang="en-US" dirty="0" smtClean="0">
                <a:latin typeface="Garamond" pitchFamily="18" charset="0"/>
              </a:rPr>
              <a:t>个半平面的交，具体做法在此不赘述。</a:t>
            </a:r>
            <a:endParaRPr lang="en-US" altLang="zh-CN" dirty="0" smtClean="0">
              <a:latin typeface="Garamond" pitchFamily="18" charset="0"/>
            </a:endParaRPr>
          </a:p>
          <a:p>
            <a:r>
              <a:rPr lang="zh-CN" altLang="en-US" dirty="0" smtClean="0">
                <a:latin typeface="Garamond" pitchFamily="18" charset="0"/>
              </a:rPr>
              <a:t>因此，本题至少已经找到一种时间复杂度为</a:t>
            </a:r>
            <a:r>
              <a:rPr lang="en-US" altLang="zh-CN" dirty="0">
                <a:latin typeface="Garamond" pitchFamily="18" charset="0"/>
              </a:rPr>
              <a:t>O(</a:t>
            </a:r>
            <a:r>
              <a:rPr lang="en-US" altLang="zh-CN" i="1" dirty="0">
                <a:latin typeface="Garamond" pitchFamily="18" charset="0"/>
              </a:rPr>
              <a:t>n </a:t>
            </a:r>
            <a:r>
              <a:rPr lang="en-US" altLang="zh-CN" dirty="0" err="1">
                <a:latin typeface="Garamond" pitchFamily="18" charset="0"/>
              </a:rPr>
              <a:t>log</a:t>
            </a:r>
            <a:r>
              <a:rPr lang="en-US" altLang="zh-CN" i="1" dirty="0" err="1">
                <a:latin typeface="Garamond" pitchFamily="18" charset="0"/>
              </a:rPr>
              <a:t>n</a:t>
            </a:r>
            <a:r>
              <a:rPr lang="en-US" altLang="zh-CN" dirty="0" smtClean="0">
                <a:latin typeface="Garamond" pitchFamily="18" charset="0"/>
              </a:rPr>
              <a:t>)</a:t>
            </a:r>
            <a:r>
              <a:rPr lang="zh-CN" altLang="en-US" dirty="0" smtClean="0">
                <a:latin typeface="Garamond" pitchFamily="18" charset="0"/>
              </a:rPr>
              <a:t>的做法，故而对于原题的规模</a:t>
            </a:r>
            <a:r>
              <a:rPr lang="en-US" altLang="zh-CN" dirty="0" smtClean="0">
                <a:latin typeface="Garamond" pitchFamily="18" charset="0"/>
              </a:rPr>
              <a:t>(4</a:t>
            </a:r>
            <a:r>
              <a:rPr lang="en-US" altLang="zh-CN" dirty="0">
                <a:latin typeface="Garamond" pitchFamily="18" charset="0"/>
              </a:rPr>
              <a:t>≤</a:t>
            </a:r>
            <a:r>
              <a:rPr lang="en-US" altLang="zh-CN" i="1" dirty="0">
                <a:latin typeface="Garamond" pitchFamily="18" charset="0"/>
              </a:rPr>
              <a:t>n</a:t>
            </a:r>
            <a:r>
              <a:rPr lang="en-US" altLang="zh-CN" dirty="0">
                <a:latin typeface="Garamond" pitchFamily="18" charset="0"/>
              </a:rPr>
              <a:t>≤</a:t>
            </a:r>
            <a:r>
              <a:rPr lang="en-US" altLang="zh-CN" dirty="0" smtClean="0">
                <a:latin typeface="Garamond" pitchFamily="18" charset="0"/>
              </a:rPr>
              <a:t>100)</a:t>
            </a:r>
            <a:r>
              <a:rPr lang="zh-CN" altLang="en-US" dirty="0" smtClean="0">
                <a:latin typeface="Garamond" pitchFamily="18" charset="0"/>
              </a:rPr>
              <a:t>已经解决。</a:t>
            </a:r>
            <a:endParaRPr lang="en-US" altLang="zh-CN" dirty="0" smtClean="0">
              <a:latin typeface="Garamond" pitchFamily="18" charset="0"/>
            </a:endParaRPr>
          </a:p>
          <a:p>
            <a:endParaRPr lang="en-US" altLang="zh-CN" dirty="0" smtClean="0">
              <a:latin typeface="Garamond" pitchFamily="18" charset="0"/>
            </a:endParaRPr>
          </a:p>
          <a:p>
            <a:r>
              <a:rPr lang="zh-CN" altLang="en-US" dirty="0" smtClean="0">
                <a:latin typeface="Garamond" pitchFamily="18" charset="0"/>
              </a:rPr>
              <a:t>但该题是否存在线性的做法呢？</a:t>
            </a:r>
            <a:endParaRPr lang="en-US" altLang="zh-CN" dirty="0" smtClean="0">
              <a:latin typeface="Garamond" pitchFamily="18" charset="0"/>
            </a:endParaRPr>
          </a:p>
          <a:p>
            <a:endParaRPr lang="zh-CN" altLang="en-US" dirty="0">
              <a:latin typeface="Garamond" pitchFamily="18" charset="0"/>
            </a:endParaRPr>
          </a:p>
        </p:txBody>
      </p:sp>
      <p:sp>
        <p:nvSpPr>
          <p:cNvPr id="3" name="标题 2"/>
          <p:cNvSpPr>
            <a:spLocks noGrp="1"/>
          </p:cNvSpPr>
          <p:nvPr>
            <p:ph type="title"/>
          </p:nvPr>
        </p:nvSpPr>
        <p:spPr/>
        <p:txBody>
          <a:bodyPr/>
          <a:lstStyle/>
          <a:p>
            <a:r>
              <a:rPr lang="zh-CN" altLang="en-US" dirty="0" smtClean="0"/>
              <a:t>求半平面交</a:t>
            </a:r>
            <a:endParaRPr lang="zh-CN" altLang="en-US" dirty="0"/>
          </a:p>
        </p:txBody>
      </p:sp>
    </p:spTree>
    <p:extLst>
      <p:ext uri="{BB962C8B-B14F-4D97-AF65-F5344CB8AC3E}">
        <p14:creationId xmlns:p14="http://schemas.microsoft.com/office/powerpoint/2010/main" val="17572558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latin typeface="Garamond" pitchFamily="18" charset="0"/>
              </a:rPr>
              <a:t>事实上，并不需要求出整个半平面的交，而只需要知道是否为空就行了。</a:t>
            </a:r>
            <a:endParaRPr lang="en-US" altLang="zh-CN" dirty="0" smtClean="0">
              <a:latin typeface="Garamond" pitchFamily="18" charset="0"/>
            </a:endParaRPr>
          </a:p>
          <a:p>
            <a:r>
              <a:rPr lang="zh-CN" altLang="en-US" dirty="0" smtClean="0">
                <a:latin typeface="Garamond" pitchFamily="18" charset="0"/>
              </a:rPr>
              <a:t>我们</a:t>
            </a:r>
            <a:r>
              <a:rPr lang="zh-CN" altLang="en-US" dirty="0" smtClean="0">
                <a:solidFill>
                  <a:srgbClr val="C00000"/>
                </a:solidFill>
                <a:latin typeface="Garamond" pitchFamily="18" charset="0"/>
              </a:rPr>
              <a:t>随机地</a:t>
            </a:r>
            <a:r>
              <a:rPr lang="zh-CN" altLang="en-US" dirty="0" smtClean="0">
                <a:latin typeface="Garamond" pitchFamily="18" charset="0"/>
              </a:rPr>
              <a:t>逐一加入</a:t>
            </a:r>
            <a:r>
              <a:rPr lang="en-US" altLang="zh-CN" i="1" dirty="0" smtClean="0">
                <a:latin typeface="Garamond" pitchFamily="18" charset="0"/>
              </a:rPr>
              <a:t>n</a:t>
            </a:r>
            <a:r>
              <a:rPr lang="zh-CN" altLang="en-US" dirty="0" smtClean="0">
                <a:latin typeface="Garamond" pitchFamily="18" charset="0"/>
              </a:rPr>
              <a:t>个半平面，不断维护“</a:t>
            </a:r>
            <a:r>
              <a:rPr lang="zh-CN" altLang="en-US" dirty="0">
                <a:latin typeface="Garamond" pitchFamily="18" charset="0"/>
              </a:rPr>
              <a:t>半平面的交</a:t>
            </a:r>
            <a:r>
              <a:rPr lang="zh-CN" altLang="en-US" dirty="0" smtClean="0">
                <a:latin typeface="Garamond" pitchFamily="18" charset="0"/>
              </a:rPr>
              <a:t>中纵坐标最高的那个点”</a:t>
            </a:r>
            <a:r>
              <a:rPr lang="en-US" altLang="zh-CN" i="1" dirty="0" smtClean="0">
                <a:latin typeface="Garamond" pitchFamily="18" charset="0"/>
              </a:rPr>
              <a:t>v</a:t>
            </a:r>
            <a:r>
              <a:rPr lang="en-US" altLang="zh-CN" dirty="0" smtClean="0">
                <a:latin typeface="Garamond" pitchFamily="18" charset="0"/>
              </a:rPr>
              <a:t>*</a:t>
            </a:r>
            <a:r>
              <a:rPr lang="zh-CN" altLang="en-US" dirty="0" smtClean="0">
                <a:latin typeface="Garamond" pitchFamily="18" charset="0"/>
              </a:rPr>
              <a:t>。</a:t>
            </a:r>
            <a:endParaRPr lang="en-US" altLang="zh-CN" dirty="0" smtClean="0">
              <a:latin typeface="Garamond" pitchFamily="18" charset="0"/>
            </a:endParaRPr>
          </a:p>
          <a:p>
            <a:r>
              <a:rPr lang="en-US" altLang="zh-CN" i="1" dirty="0" smtClean="0">
                <a:latin typeface="Garamond" pitchFamily="18" charset="0"/>
              </a:rPr>
              <a:t>v</a:t>
            </a:r>
            <a:r>
              <a:rPr lang="en-US" altLang="zh-CN" dirty="0" smtClean="0">
                <a:latin typeface="Garamond" pitchFamily="18" charset="0"/>
              </a:rPr>
              <a:t>*</a:t>
            </a:r>
            <a:r>
              <a:rPr lang="zh-CN" altLang="en-US" dirty="0" smtClean="0">
                <a:latin typeface="Garamond" pitchFamily="18" charset="0"/>
              </a:rPr>
              <a:t>的初始值可以选为原多边形的顶点中，纵坐标最高的那个点。换句话说，首先加入确定该点的那两个半平面。</a:t>
            </a:r>
            <a:endParaRPr lang="en-US" altLang="zh-CN" dirty="0" smtClean="0">
              <a:latin typeface="Garamond" pitchFamily="18" charset="0"/>
            </a:endParaRPr>
          </a:p>
          <a:p>
            <a:endParaRPr lang="en-US" altLang="zh-CN" dirty="0" smtClean="0">
              <a:latin typeface="Garamond" pitchFamily="18" charset="0"/>
            </a:endParaRPr>
          </a:p>
          <a:p>
            <a:endParaRPr lang="en-US" altLang="zh-CN" dirty="0" smtClean="0">
              <a:latin typeface="Garamond" pitchFamily="18" charset="0"/>
            </a:endParaRPr>
          </a:p>
          <a:p>
            <a:endParaRPr lang="en-US" altLang="zh-CN" dirty="0" smtClean="0">
              <a:latin typeface="Garamond" pitchFamily="18" charset="0"/>
            </a:endParaRPr>
          </a:p>
          <a:p>
            <a:endParaRPr lang="en-US" altLang="zh-CN" dirty="0" smtClean="0">
              <a:latin typeface="Garamond" pitchFamily="18" charset="0"/>
            </a:endParaRPr>
          </a:p>
          <a:p>
            <a:endParaRPr lang="zh-CN" altLang="en-US" dirty="0">
              <a:latin typeface="Garamond" pitchFamily="18" charset="0"/>
            </a:endParaRPr>
          </a:p>
        </p:txBody>
      </p:sp>
      <p:sp>
        <p:nvSpPr>
          <p:cNvPr id="3" name="标题 2"/>
          <p:cNvSpPr>
            <a:spLocks noGrp="1"/>
          </p:cNvSpPr>
          <p:nvPr>
            <p:ph type="title"/>
          </p:nvPr>
        </p:nvSpPr>
        <p:spPr/>
        <p:txBody>
          <a:bodyPr/>
          <a:lstStyle/>
          <a:p>
            <a:r>
              <a:rPr lang="zh-CN" altLang="en-US" dirty="0" smtClean="0"/>
              <a:t>线性解法</a:t>
            </a:r>
            <a:endParaRPr lang="zh-CN" altLang="en-US" dirty="0"/>
          </a:p>
        </p:txBody>
      </p:sp>
    </p:spTree>
    <p:extLst>
      <p:ext uri="{BB962C8B-B14F-4D97-AF65-F5344CB8AC3E}">
        <p14:creationId xmlns:p14="http://schemas.microsoft.com/office/powerpoint/2010/main" val="10351848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latin typeface="Garamond" pitchFamily="18" charset="0"/>
              </a:rPr>
              <a:t>之后每次加入一个半平面，并判断它是否包含当前的</a:t>
            </a:r>
            <a:r>
              <a:rPr lang="en-US" altLang="zh-CN" i="1" dirty="0">
                <a:latin typeface="Garamond" pitchFamily="18" charset="0"/>
              </a:rPr>
              <a:t>v</a:t>
            </a:r>
            <a:r>
              <a:rPr lang="en-US" altLang="zh-CN" dirty="0" smtClean="0">
                <a:latin typeface="Garamond" pitchFamily="18" charset="0"/>
              </a:rPr>
              <a:t>*</a:t>
            </a:r>
            <a:r>
              <a:rPr lang="zh-CN" altLang="en-US" dirty="0" smtClean="0">
                <a:latin typeface="Garamond" pitchFamily="18" charset="0"/>
              </a:rPr>
              <a:t>。</a:t>
            </a:r>
            <a:endParaRPr lang="en-US" altLang="zh-CN" dirty="0" smtClean="0">
              <a:latin typeface="Garamond" pitchFamily="18" charset="0"/>
            </a:endParaRPr>
          </a:p>
          <a:p>
            <a:r>
              <a:rPr lang="zh-CN" altLang="en-US" dirty="0" smtClean="0">
                <a:latin typeface="Garamond" pitchFamily="18" charset="0"/>
              </a:rPr>
              <a:t>如果已经包含，则</a:t>
            </a:r>
            <a:r>
              <a:rPr lang="en-US" altLang="zh-CN" i="1" dirty="0">
                <a:latin typeface="Garamond" pitchFamily="18" charset="0"/>
              </a:rPr>
              <a:t>v</a:t>
            </a:r>
            <a:r>
              <a:rPr lang="en-US" altLang="zh-CN" dirty="0">
                <a:latin typeface="Garamond" pitchFamily="18" charset="0"/>
              </a:rPr>
              <a:t>*</a:t>
            </a:r>
            <a:r>
              <a:rPr lang="zh-CN" altLang="en-US" dirty="0" smtClean="0">
                <a:latin typeface="Garamond" pitchFamily="18" charset="0"/>
              </a:rPr>
              <a:t>显然仍是符合要求的点，不用更新。</a:t>
            </a:r>
            <a:endParaRPr lang="en-US" altLang="zh-CN" dirty="0" smtClean="0">
              <a:latin typeface="Garamond" pitchFamily="18" charset="0"/>
            </a:endParaRPr>
          </a:p>
          <a:p>
            <a:r>
              <a:rPr lang="zh-CN" altLang="en-US" dirty="0" smtClean="0">
                <a:latin typeface="Garamond" pitchFamily="18" charset="0"/>
              </a:rPr>
              <a:t>如果不包含，则需要更新</a:t>
            </a:r>
            <a:r>
              <a:rPr lang="en-US" altLang="zh-CN" i="1" dirty="0">
                <a:latin typeface="Garamond" pitchFamily="18" charset="0"/>
              </a:rPr>
              <a:t>v</a:t>
            </a:r>
            <a:r>
              <a:rPr lang="en-US" altLang="zh-CN" dirty="0" smtClean="0">
                <a:latin typeface="Garamond" pitchFamily="18" charset="0"/>
              </a:rPr>
              <a:t>*</a:t>
            </a:r>
            <a:r>
              <a:rPr lang="zh-CN" altLang="en-US" dirty="0" smtClean="0">
                <a:latin typeface="Garamond" pitchFamily="18" charset="0"/>
              </a:rPr>
              <a:t>。注意到新的</a:t>
            </a:r>
            <a:r>
              <a:rPr lang="en-US" altLang="zh-CN" i="1" dirty="0" smtClean="0">
                <a:latin typeface="Garamond" pitchFamily="18" charset="0"/>
              </a:rPr>
              <a:t>v</a:t>
            </a:r>
            <a:r>
              <a:rPr lang="en-US" altLang="zh-CN" dirty="0" smtClean="0">
                <a:latin typeface="Garamond" pitchFamily="18" charset="0"/>
              </a:rPr>
              <a:t>*</a:t>
            </a:r>
            <a:r>
              <a:rPr lang="zh-CN" altLang="en-US" dirty="0" smtClean="0">
                <a:latin typeface="Garamond" pitchFamily="18" charset="0"/>
              </a:rPr>
              <a:t>如果存在，则一定是当前半平面与之前某个半平面的交点，因此可以通过逐一枚举来找到；如果不存在，则退出并输出无解。</a:t>
            </a:r>
            <a:endParaRPr lang="zh-CN" altLang="en-US" dirty="0">
              <a:latin typeface="Garamond" pitchFamily="18" charset="0"/>
            </a:endParaRPr>
          </a:p>
        </p:txBody>
      </p:sp>
      <p:sp>
        <p:nvSpPr>
          <p:cNvPr id="3" name="标题 2"/>
          <p:cNvSpPr>
            <a:spLocks noGrp="1"/>
          </p:cNvSpPr>
          <p:nvPr>
            <p:ph type="title"/>
          </p:nvPr>
        </p:nvSpPr>
        <p:spPr/>
        <p:txBody>
          <a:bodyPr/>
          <a:lstStyle/>
          <a:p>
            <a:r>
              <a:rPr lang="zh-CN" altLang="en-US" dirty="0" smtClean="0"/>
              <a:t>线性解法</a:t>
            </a:r>
            <a:endParaRPr lang="zh-CN" altLang="en-US" dirty="0"/>
          </a:p>
        </p:txBody>
      </p:sp>
    </p:spTree>
    <p:extLst>
      <p:ext uri="{BB962C8B-B14F-4D97-AF65-F5344CB8AC3E}">
        <p14:creationId xmlns:p14="http://schemas.microsoft.com/office/powerpoint/2010/main" val="16654270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latin typeface="Garamond" pitchFamily="18" charset="0"/>
              </a:rPr>
              <a:t>如果一个房间里有</a:t>
            </a:r>
            <a:r>
              <a:rPr lang="en-US" altLang="zh-CN" dirty="0">
                <a:latin typeface="Garamond" pitchFamily="18" charset="0"/>
              </a:rPr>
              <a:t>23</a:t>
            </a:r>
            <a:r>
              <a:rPr lang="zh-CN" altLang="en-US" dirty="0">
                <a:latin typeface="Garamond" pitchFamily="18" charset="0"/>
              </a:rPr>
              <a:t>个或</a:t>
            </a:r>
            <a:r>
              <a:rPr lang="en-US" altLang="zh-CN" dirty="0">
                <a:latin typeface="Garamond" pitchFamily="18" charset="0"/>
              </a:rPr>
              <a:t>23</a:t>
            </a:r>
            <a:r>
              <a:rPr lang="zh-CN" altLang="en-US" dirty="0">
                <a:latin typeface="Garamond" pitchFamily="18" charset="0"/>
              </a:rPr>
              <a:t>个以上的人，那么至少有两个人的生日相同的概率要大于</a:t>
            </a:r>
            <a:r>
              <a:rPr lang="en-US" altLang="zh-CN" dirty="0">
                <a:latin typeface="Garamond" pitchFamily="18" charset="0"/>
              </a:rPr>
              <a:t>50%</a:t>
            </a:r>
            <a:r>
              <a:rPr lang="zh-CN" altLang="en-US" dirty="0">
                <a:latin typeface="Garamond" pitchFamily="18" charset="0"/>
              </a:rPr>
              <a:t>，这是为什么呢</a:t>
            </a:r>
            <a:r>
              <a:rPr lang="zh-CN" altLang="en-US" dirty="0" smtClean="0">
                <a:latin typeface="Garamond" pitchFamily="18" charset="0"/>
              </a:rPr>
              <a:t>？</a:t>
            </a:r>
            <a:endParaRPr lang="en-US" altLang="zh-CN" dirty="0" smtClean="0">
              <a:latin typeface="Garamond" pitchFamily="18" charset="0"/>
            </a:endParaRPr>
          </a:p>
          <a:p>
            <a:r>
              <a:rPr lang="zh-CN" altLang="en-US" dirty="0" smtClean="0">
                <a:latin typeface="Garamond" pitchFamily="18" charset="0"/>
              </a:rPr>
              <a:t>从</a:t>
            </a:r>
            <a:r>
              <a:rPr lang="zh-CN" altLang="en-US" dirty="0">
                <a:latin typeface="Garamond" pitchFamily="18" charset="0"/>
              </a:rPr>
              <a:t>直觉上看，一年有</a:t>
            </a:r>
            <a:r>
              <a:rPr lang="en-US" altLang="zh-CN" dirty="0">
                <a:latin typeface="Garamond" pitchFamily="18" charset="0"/>
              </a:rPr>
              <a:t>365</a:t>
            </a:r>
            <a:r>
              <a:rPr lang="zh-CN" altLang="en-US" dirty="0">
                <a:latin typeface="Garamond" pitchFamily="18" charset="0"/>
              </a:rPr>
              <a:t>天，似乎应当是</a:t>
            </a:r>
            <a:r>
              <a:rPr lang="en-US" altLang="zh-CN" dirty="0">
                <a:latin typeface="Garamond" pitchFamily="18" charset="0"/>
              </a:rPr>
              <a:t>183</a:t>
            </a:r>
            <a:r>
              <a:rPr lang="zh-CN" altLang="en-US" dirty="0">
                <a:latin typeface="Garamond" pitchFamily="18" charset="0"/>
              </a:rPr>
              <a:t>个人以上时，至少有两人生日相同的概率大于</a:t>
            </a:r>
            <a:r>
              <a:rPr lang="en-US" altLang="zh-CN" dirty="0">
                <a:latin typeface="Garamond" pitchFamily="18" charset="0"/>
              </a:rPr>
              <a:t>50%</a:t>
            </a:r>
            <a:r>
              <a:rPr lang="zh-CN" altLang="en-US" dirty="0">
                <a:latin typeface="Garamond" pitchFamily="18" charset="0"/>
              </a:rPr>
              <a:t>才对。</a:t>
            </a:r>
          </a:p>
        </p:txBody>
      </p:sp>
      <p:sp>
        <p:nvSpPr>
          <p:cNvPr id="3" name="标题 2"/>
          <p:cNvSpPr>
            <a:spLocks noGrp="1"/>
          </p:cNvSpPr>
          <p:nvPr>
            <p:ph type="title"/>
          </p:nvPr>
        </p:nvSpPr>
        <p:spPr/>
        <p:txBody>
          <a:bodyPr/>
          <a:lstStyle/>
          <a:p>
            <a:r>
              <a:rPr lang="zh-CN" altLang="en-US" dirty="0"/>
              <a:t>生日悖论</a:t>
            </a:r>
          </a:p>
        </p:txBody>
      </p:sp>
    </p:spTree>
    <p:extLst>
      <p:ext uri="{BB962C8B-B14F-4D97-AF65-F5344CB8AC3E}">
        <p14:creationId xmlns:p14="http://schemas.microsoft.com/office/powerpoint/2010/main" val="327705506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标题 2"/>
          <p:cNvSpPr>
            <a:spLocks noGrp="1"/>
          </p:cNvSpPr>
          <p:nvPr>
            <p:ph type="title"/>
          </p:nvPr>
        </p:nvSpPr>
        <p:spPr/>
        <p:txBody>
          <a:bodyPr/>
          <a:lstStyle/>
          <a:p>
            <a:r>
              <a:rPr lang="zh-CN" altLang="en-US" dirty="0">
                <a:latin typeface="Garamond" pitchFamily="18" charset="0"/>
              </a:rPr>
              <a:t>更新</a:t>
            </a:r>
            <a:r>
              <a:rPr lang="en-US" altLang="zh-CN" i="1" dirty="0">
                <a:latin typeface="Garamond" pitchFamily="18" charset="0"/>
              </a:rPr>
              <a:t>v</a:t>
            </a:r>
            <a:r>
              <a:rPr lang="en-US" altLang="zh-CN" dirty="0">
                <a:latin typeface="Garamond" pitchFamily="18" charset="0"/>
              </a:rPr>
              <a:t>*</a:t>
            </a:r>
            <a:endParaRPr lang="zh-CN" altLang="en-US" dirty="0"/>
          </a:p>
        </p:txBody>
      </p:sp>
      <p:pic>
        <p:nvPicPr>
          <p:cNvPr id="409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1628799"/>
            <a:ext cx="6768752" cy="4466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36551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normAutofit/>
              </a:bodyPr>
              <a:lstStyle/>
              <a:p>
                <a:r>
                  <a:rPr lang="zh-CN" altLang="en-US" dirty="0" smtClean="0">
                    <a:latin typeface="Garamond" pitchFamily="18" charset="0"/>
                  </a:rPr>
                  <a:t>因此，如果不需要更新，每次复杂度为</a:t>
                </a:r>
                <a:r>
                  <a:rPr lang="en-US" altLang="zh-CN" dirty="0" smtClean="0">
                    <a:latin typeface="Garamond" pitchFamily="18" charset="0"/>
                  </a:rPr>
                  <a:t>O(1)</a:t>
                </a:r>
                <a:r>
                  <a:rPr lang="zh-CN" altLang="en-US" dirty="0" smtClean="0">
                    <a:latin typeface="Garamond" pitchFamily="18" charset="0"/>
                  </a:rPr>
                  <a:t>，如果需要更新，则每次时间复杂度为</a:t>
                </a:r>
                <a:r>
                  <a:rPr lang="en-US" altLang="zh-CN" dirty="0" smtClean="0">
                    <a:latin typeface="Garamond" pitchFamily="18" charset="0"/>
                  </a:rPr>
                  <a:t>O(</a:t>
                </a:r>
                <a:r>
                  <a:rPr lang="en-US" altLang="zh-CN" i="1" dirty="0" smtClean="0">
                    <a:latin typeface="Garamond" pitchFamily="18" charset="0"/>
                  </a:rPr>
                  <a:t>n</a:t>
                </a:r>
                <a:r>
                  <a:rPr lang="en-US" altLang="zh-CN" dirty="0" smtClean="0">
                    <a:latin typeface="Garamond" pitchFamily="18" charset="0"/>
                  </a:rPr>
                  <a:t>)</a:t>
                </a:r>
                <a:r>
                  <a:rPr lang="zh-CN" altLang="en-US" dirty="0" smtClean="0">
                    <a:latin typeface="Garamond" pitchFamily="18" charset="0"/>
                  </a:rPr>
                  <a:t>。</a:t>
                </a:r>
                <a:endParaRPr lang="en-US" altLang="zh-CN" dirty="0" smtClean="0">
                  <a:latin typeface="Garamond" pitchFamily="18" charset="0"/>
                </a:endParaRPr>
              </a:p>
              <a:p>
                <a:r>
                  <a:rPr lang="zh-CN" altLang="en-US" dirty="0" smtClean="0">
                    <a:latin typeface="Garamond" pitchFamily="18" charset="0"/>
                  </a:rPr>
                  <a:t>而第</a:t>
                </a:r>
                <a:r>
                  <a:rPr lang="en-US" altLang="zh-CN" i="1" dirty="0" err="1" smtClean="0">
                    <a:latin typeface="Garamond" pitchFamily="18" charset="0"/>
                  </a:rPr>
                  <a:t>i</a:t>
                </a:r>
                <a:r>
                  <a:rPr lang="zh-CN" altLang="en-US" dirty="0" smtClean="0">
                    <a:latin typeface="Garamond" pitchFamily="18" charset="0"/>
                  </a:rPr>
                  <a:t>步需要更新，相当于：前</a:t>
                </a:r>
                <a:r>
                  <a:rPr lang="en-US" altLang="zh-CN" i="1" dirty="0" err="1" smtClean="0">
                    <a:latin typeface="Garamond" pitchFamily="18" charset="0"/>
                  </a:rPr>
                  <a:t>i</a:t>
                </a:r>
                <a:r>
                  <a:rPr lang="zh-CN" altLang="en-US" dirty="0" smtClean="0">
                    <a:latin typeface="Garamond" pitchFamily="18" charset="0"/>
                  </a:rPr>
                  <a:t>个半平面的交的纵坐标最高的点，恰好在第</a:t>
                </a:r>
                <a:r>
                  <a:rPr lang="en-US" altLang="zh-CN" i="1" dirty="0" err="1" smtClean="0">
                    <a:latin typeface="Garamond" pitchFamily="18" charset="0"/>
                  </a:rPr>
                  <a:t>i</a:t>
                </a:r>
                <a:r>
                  <a:rPr lang="zh-CN" altLang="en-US" dirty="0" smtClean="0">
                    <a:latin typeface="Garamond" pitchFamily="18" charset="0"/>
                  </a:rPr>
                  <a:t>个半平面上，其概率为</a:t>
                </a:r>
                <a:r>
                  <a:rPr lang="en-US" altLang="zh-CN" dirty="0" smtClean="0">
                    <a:latin typeface="Garamond" pitchFamily="18" charset="0"/>
                  </a:rPr>
                  <a:t>2/</a:t>
                </a:r>
                <a:r>
                  <a:rPr lang="en-US" altLang="zh-CN" i="1" dirty="0" err="1" smtClean="0">
                    <a:latin typeface="Garamond" pitchFamily="18" charset="0"/>
                  </a:rPr>
                  <a:t>i</a:t>
                </a:r>
                <a:r>
                  <a:rPr lang="zh-CN" altLang="en-US" dirty="0" smtClean="0">
                    <a:latin typeface="Garamond" pitchFamily="18" charset="0"/>
                  </a:rPr>
                  <a:t>。</a:t>
                </a:r>
                <a:endParaRPr lang="en-US" altLang="zh-CN" dirty="0" smtClean="0">
                  <a:latin typeface="Garamond" pitchFamily="18" charset="0"/>
                </a:endParaRPr>
              </a:p>
              <a:p>
                <a:r>
                  <a:rPr lang="zh-CN" altLang="en-US" dirty="0" smtClean="0">
                    <a:latin typeface="Garamond" pitchFamily="18" charset="0"/>
                  </a:rPr>
                  <a:t>总的时间复杂度为：</a:t>
                </a:r>
                <a:endParaRPr lang="en-US" altLang="zh-CN" i="1" dirty="0" smtClean="0">
                  <a:latin typeface="Cambria Math"/>
                </a:endParaRPr>
              </a:p>
              <a:p>
                <a:pPr marL="0" indent="0">
                  <a:buNone/>
                </a:pPr>
                <a14:m>
                  <m:oMathPara xmlns:m="http://schemas.openxmlformats.org/officeDocument/2006/math">
                    <m:oMathParaPr>
                      <m:jc m:val="center"/>
                    </m:oMathParaPr>
                    <m:oMath xmlns:m="http://schemas.openxmlformats.org/officeDocument/2006/math">
                      <m:nary>
                        <m:naryPr>
                          <m:chr m:val="∑"/>
                          <m:ctrlPr>
                            <a:rPr lang="en-US" altLang="zh-CN" i="1" smtClean="0">
                              <a:latin typeface="Cambria Math"/>
                            </a:rPr>
                          </m:ctrlPr>
                        </m:naryPr>
                        <m:sub>
                          <m:r>
                            <m:rPr>
                              <m:brk m:alnAt="23"/>
                            </m:rPr>
                            <a:rPr lang="en-US" altLang="zh-CN" b="0" i="1" smtClean="0">
                              <a:latin typeface="Cambria Math"/>
                            </a:rPr>
                            <m:t>𝑖</m:t>
                          </m:r>
                          <m:r>
                            <a:rPr lang="en-US" altLang="zh-CN" b="0" i="1" smtClean="0">
                              <a:latin typeface="Cambria Math"/>
                            </a:rPr>
                            <m:t>=1</m:t>
                          </m:r>
                        </m:sub>
                        <m:sup>
                          <m:r>
                            <a:rPr lang="en-US" altLang="zh-CN" b="0" i="1" smtClean="0">
                              <a:latin typeface="Cambria Math"/>
                            </a:rPr>
                            <m:t>𝑛</m:t>
                          </m:r>
                        </m:sup>
                        <m:e>
                          <m:d>
                            <m:dPr>
                              <m:ctrlPr>
                                <a:rPr lang="en-US" altLang="zh-CN" i="1" smtClean="0">
                                  <a:latin typeface="Cambria Math"/>
                                </a:rPr>
                              </m:ctrlPr>
                            </m:dPr>
                            <m:e>
                              <m:f>
                                <m:fPr>
                                  <m:ctrlPr>
                                    <a:rPr lang="en-US" altLang="zh-CN" i="1">
                                      <a:latin typeface="Cambria Math"/>
                                    </a:rPr>
                                  </m:ctrlPr>
                                </m:fPr>
                                <m:num>
                                  <m:r>
                                    <a:rPr lang="en-US" altLang="zh-CN" i="1">
                                      <a:latin typeface="Cambria Math"/>
                                    </a:rPr>
                                    <m:t>2</m:t>
                                  </m:r>
                                </m:num>
                                <m:den>
                                  <m:r>
                                    <a:rPr lang="en-US" altLang="zh-CN" i="1">
                                      <a:latin typeface="Cambria Math"/>
                                    </a:rPr>
                                    <m:t>𝑖</m:t>
                                  </m:r>
                                </m:den>
                              </m:f>
                              <m:r>
                                <a:rPr lang="en-US" altLang="zh-CN" i="1">
                                  <a:latin typeface="Cambria Math"/>
                                </a:rPr>
                                <m:t>∗</m:t>
                              </m:r>
                              <m:r>
                                <a:rPr lang="en-US" altLang="zh-CN" i="1">
                                  <a:latin typeface="Cambria Math"/>
                                </a:rPr>
                                <m:t>𝑂</m:t>
                              </m:r>
                              <m:d>
                                <m:dPr>
                                  <m:ctrlPr>
                                    <a:rPr lang="en-US" altLang="zh-CN" i="1">
                                      <a:latin typeface="Cambria Math"/>
                                    </a:rPr>
                                  </m:ctrlPr>
                                </m:dPr>
                                <m:e>
                                  <m:r>
                                    <a:rPr lang="en-US" altLang="zh-CN" i="1">
                                      <a:latin typeface="Cambria Math"/>
                                    </a:rPr>
                                    <m:t>𝑖</m:t>
                                  </m:r>
                                </m:e>
                              </m:d>
                              <m:r>
                                <a:rPr lang="en-US" altLang="zh-CN" i="1">
                                  <a:latin typeface="Cambria Math"/>
                                </a:rPr>
                                <m:t>+</m:t>
                              </m:r>
                              <m:d>
                                <m:dPr>
                                  <m:ctrlPr>
                                    <a:rPr lang="en-US" altLang="zh-CN" i="1">
                                      <a:latin typeface="Cambria Math"/>
                                    </a:rPr>
                                  </m:ctrlPr>
                                </m:dPr>
                                <m:e>
                                  <m:r>
                                    <a:rPr lang="en-US" altLang="zh-CN" i="1">
                                      <a:latin typeface="Cambria Math"/>
                                    </a:rPr>
                                    <m:t>1−</m:t>
                                  </m:r>
                                  <m:f>
                                    <m:fPr>
                                      <m:ctrlPr>
                                        <a:rPr lang="en-US" altLang="zh-CN" i="1">
                                          <a:latin typeface="Cambria Math"/>
                                        </a:rPr>
                                      </m:ctrlPr>
                                    </m:fPr>
                                    <m:num>
                                      <m:r>
                                        <a:rPr lang="en-US" altLang="zh-CN" i="1">
                                          <a:latin typeface="Cambria Math"/>
                                        </a:rPr>
                                        <m:t>2</m:t>
                                      </m:r>
                                    </m:num>
                                    <m:den>
                                      <m:r>
                                        <a:rPr lang="en-US" altLang="zh-CN" i="1">
                                          <a:latin typeface="Cambria Math"/>
                                        </a:rPr>
                                        <m:t>𝑖</m:t>
                                      </m:r>
                                    </m:den>
                                  </m:f>
                                </m:e>
                              </m:d>
                              <m:r>
                                <a:rPr lang="en-US" altLang="zh-CN" i="1">
                                  <a:latin typeface="Cambria Math"/>
                                </a:rPr>
                                <m:t>∗</m:t>
                              </m:r>
                              <m:r>
                                <a:rPr lang="en-US" altLang="zh-CN" i="1">
                                  <a:latin typeface="Cambria Math"/>
                                </a:rPr>
                                <m:t>𝑂</m:t>
                              </m:r>
                              <m:d>
                                <m:dPr>
                                  <m:ctrlPr>
                                    <a:rPr lang="en-US" altLang="zh-CN" i="1">
                                      <a:latin typeface="Cambria Math"/>
                                    </a:rPr>
                                  </m:ctrlPr>
                                </m:dPr>
                                <m:e>
                                  <m:r>
                                    <a:rPr lang="en-US" altLang="zh-CN" i="1">
                                      <a:latin typeface="Cambria Math"/>
                                    </a:rPr>
                                    <m:t>1</m:t>
                                  </m:r>
                                </m:e>
                              </m:d>
                            </m:e>
                          </m:d>
                        </m:e>
                      </m:nary>
                      <m:r>
                        <a:rPr lang="en-US" altLang="zh-CN" i="1">
                          <a:latin typeface="Cambria Math"/>
                        </a:rPr>
                        <m:t>=</m:t>
                      </m:r>
                      <m:r>
                        <a:rPr lang="en-US" altLang="zh-CN" i="1">
                          <a:latin typeface="Cambria Math"/>
                        </a:rPr>
                        <m:t>𝑂</m:t>
                      </m:r>
                      <m:r>
                        <a:rPr lang="en-US" altLang="zh-CN" i="1">
                          <a:latin typeface="Cambria Math"/>
                        </a:rPr>
                        <m:t>(</m:t>
                      </m:r>
                      <m:r>
                        <a:rPr lang="en-US" altLang="zh-CN" b="0" i="1" smtClean="0">
                          <a:latin typeface="Cambria Math"/>
                        </a:rPr>
                        <m:t>𝑛</m:t>
                      </m:r>
                      <m:r>
                        <a:rPr lang="en-US" altLang="zh-CN" i="1">
                          <a:latin typeface="Cambria Math"/>
                        </a:rPr>
                        <m:t>)</m:t>
                      </m:r>
                    </m:oMath>
                  </m:oMathPara>
                </a14:m>
                <a:endParaRPr lang="en-US" altLang="zh-CN" dirty="0">
                  <a:latin typeface="Garamond" pitchFamily="18" charset="0"/>
                </a:endParaRPr>
              </a:p>
              <a:p>
                <a:endParaRPr lang="zh-CN" altLang="en-US" dirty="0">
                  <a:latin typeface="Garamond" pitchFamily="18" charset="0"/>
                </a:endParaRPr>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l="-741" t="-2503" r="-6148"/>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smtClean="0"/>
              <a:t>时间复杂度</a:t>
            </a:r>
            <a:endParaRPr lang="zh-CN" altLang="en-US" dirty="0"/>
          </a:p>
        </p:txBody>
      </p:sp>
    </p:spTree>
    <p:extLst>
      <p:ext uri="{BB962C8B-B14F-4D97-AF65-F5344CB8AC3E}">
        <p14:creationId xmlns:p14="http://schemas.microsoft.com/office/powerpoint/2010/main" val="20329392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latin typeface="Garamond" pitchFamily="18" charset="0"/>
              </a:rPr>
              <a:t>给定</a:t>
            </a:r>
            <a:r>
              <a:rPr lang="en-US" altLang="zh-CN" i="1" dirty="0" smtClean="0">
                <a:latin typeface="Garamond" pitchFamily="18" charset="0"/>
              </a:rPr>
              <a:t>n</a:t>
            </a:r>
            <a:r>
              <a:rPr lang="zh-CN" altLang="en-US" dirty="0" smtClean="0">
                <a:latin typeface="Garamond" pitchFamily="18" charset="0"/>
              </a:rPr>
              <a:t>条竖直线段，问是否存在一条直线穿过所有的线段。</a:t>
            </a:r>
            <a:endParaRPr lang="zh-CN" altLang="en-US" dirty="0">
              <a:latin typeface="Garamond" pitchFamily="18" charset="0"/>
            </a:endParaRPr>
          </a:p>
        </p:txBody>
      </p:sp>
      <p:sp>
        <p:nvSpPr>
          <p:cNvPr id="3" name="标题 2"/>
          <p:cNvSpPr>
            <a:spLocks noGrp="1"/>
          </p:cNvSpPr>
          <p:nvPr>
            <p:ph type="title"/>
          </p:nvPr>
        </p:nvSpPr>
        <p:spPr/>
        <p:txBody>
          <a:bodyPr/>
          <a:lstStyle/>
          <a:p>
            <a:r>
              <a:rPr lang="zh-CN" altLang="en-US" dirty="0" smtClean="0"/>
              <a:t>平行线段</a:t>
            </a:r>
            <a:endParaRPr lang="zh-CN" altLang="en-US" dirty="0"/>
          </a:p>
        </p:txBody>
      </p:sp>
      <p:pic>
        <p:nvPicPr>
          <p:cNvPr id="6147"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347" t="24861" r="51652" b="34096"/>
          <a:stretch/>
        </p:blipFill>
        <p:spPr bwMode="auto">
          <a:xfrm>
            <a:off x="827584" y="2892174"/>
            <a:ext cx="4676478" cy="252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68007" y="3016230"/>
            <a:ext cx="1811925" cy="2277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连接符 4"/>
          <p:cNvCxnSpPr/>
          <p:nvPr/>
        </p:nvCxnSpPr>
        <p:spPr>
          <a:xfrm>
            <a:off x="5940152" y="2692533"/>
            <a:ext cx="0" cy="2924765"/>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028025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normAutofit/>
              </a:bodyPr>
              <a:lstStyle/>
              <a:p>
                <a:r>
                  <a:rPr lang="zh-CN" altLang="en-US" dirty="0" smtClean="0">
                    <a:latin typeface="Garamond" pitchFamily="18" charset="0"/>
                  </a:rPr>
                  <a:t>对于直线</a:t>
                </a:r>
                <a:r>
                  <a:rPr lang="en-US" altLang="zh-CN" i="1" dirty="0" smtClean="0">
                    <a:latin typeface="Garamond" pitchFamily="18" charset="0"/>
                  </a:rPr>
                  <a:t>ax </a:t>
                </a:r>
                <a:r>
                  <a:rPr lang="en-US" altLang="zh-CN" dirty="0" smtClean="0">
                    <a:latin typeface="Garamond" pitchFamily="18" charset="0"/>
                  </a:rPr>
                  <a:t>+ </a:t>
                </a:r>
                <a:r>
                  <a:rPr lang="en-US" altLang="zh-CN" i="1" dirty="0" smtClean="0">
                    <a:latin typeface="Garamond" pitchFamily="18" charset="0"/>
                  </a:rPr>
                  <a:t>by </a:t>
                </a:r>
                <a:r>
                  <a:rPr lang="en-US" altLang="zh-CN" dirty="0" smtClean="0">
                    <a:latin typeface="Garamond" pitchFamily="18" charset="0"/>
                  </a:rPr>
                  <a:t>= </a:t>
                </a:r>
                <a:r>
                  <a:rPr lang="en-US" altLang="zh-CN" i="1" dirty="0" smtClean="0">
                    <a:latin typeface="Garamond" pitchFamily="18" charset="0"/>
                  </a:rPr>
                  <a:t>c</a:t>
                </a:r>
                <a:r>
                  <a:rPr lang="zh-CN" altLang="en-US" dirty="0" smtClean="0">
                    <a:latin typeface="Garamond" pitchFamily="18" charset="0"/>
                  </a:rPr>
                  <a:t>，它穿过竖直线段</a:t>
                </a:r>
                <a:r>
                  <a:rPr lang="en-US" altLang="zh-CN" dirty="0" smtClean="0">
                    <a:latin typeface="Garamond" pitchFamily="18" charset="0"/>
                  </a:rPr>
                  <a:t>((</a:t>
                </a:r>
                <a:r>
                  <a:rPr lang="en-US" altLang="zh-CN" i="1" dirty="0" smtClean="0">
                    <a:latin typeface="Garamond" pitchFamily="18" charset="0"/>
                  </a:rPr>
                  <a:t>x</a:t>
                </a:r>
                <a:r>
                  <a:rPr lang="en-US" altLang="zh-CN" baseline="-25000" dirty="0" smtClean="0">
                    <a:latin typeface="Garamond" pitchFamily="18" charset="0"/>
                  </a:rPr>
                  <a:t>1</a:t>
                </a:r>
                <a:r>
                  <a:rPr lang="en-US" altLang="zh-CN" dirty="0" smtClean="0">
                    <a:latin typeface="Garamond" pitchFamily="18" charset="0"/>
                  </a:rPr>
                  <a:t>, </a:t>
                </a:r>
                <a:r>
                  <a:rPr lang="en-US" altLang="zh-CN" i="1" dirty="0" smtClean="0">
                    <a:latin typeface="Garamond" pitchFamily="18" charset="0"/>
                  </a:rPr>
                  <a:t>y</a:t>
                </a:r>
                <a:r>
                  <a:rPr lang="en-US" altLang="zh-CN" baseline="-25000" dirty="0" smtClean="0">
                    <a:latin typeface="Garamond" pitchFamily="18" charset="0"/>
                  </a:rPr>
                  <a:t>11</a:t>
                </a:r>
                <a:r>
                  <a:rPr lang="en-US" altLang="zh-CN" dirty="0" smtClean="0">
                    <a:latin typeface="Garamond" pitchFamily="18" charset="0"/>
                  </a:rPr>
                  <a:t>), (</a:t>
                </a:r>
                <a:r>
                  <a:rPr lang="en-US" altLang="zh-CN" i="1" dirty="0" smtClean="0">
                    <a:latin typeface="Garamond" pitchFamily="18" charset="0"/>
                  </a:rPr>
                  <a:t>x</a:t>
                </a:r>
                <a:r>
                  <a:rPr lang="en-US" altLang="zh-CN" baseline="-25000" dirty="0" smtClean="0">
                    <a:latin typeface="Garamond" pitchFamily="18" charset="0"/>
                  </a:rPr>
                  <a:t>1</a:t>
                </a:r>
                <a:r>
                  <a:rPr lang="en-US" altLang="zh-CN" dirty="0" smtClean="0">
                    <a:latin typeface="Garamond" pitchFamily="18" charset="0"/>
                  </a:rPr>
                  <a:t>, </a:t>
                </a:r>
                <a:r>
                  <a:rPr lang="en-US" altLang="zh-CN" i="1" dirty="0" smtClean="0">
                    <a:latin typeface="Garamond" pitchFamily="18" charset="0"/>
                  </a:rPr>
                  <a:t>y</a:t>
                </a:r>
                <a:r>
                  <a:rPr lang="en-US" altLang="zh-CN" baseline="-25000" dirty="0" smtClean="0">
                    <a:latin typeface="Garamond" pitchFamily="18" charset="0"/>
                  </a:rPr>
                  <a:t>12</a:t>
                </a:r>
                <a:r>
                  <a:rPr lang="en-US" altLang="zh-CN" dirty="0" smtClean="0">
                    <a:latin typeface="Garamond" pitchFamily="18" charset="0"/>
                  </a:rPr>
                  <a:t>))</a:t>
                </a:r>
                <a:r>
                  <a:rPr lang="zh-CN" altLang="en-US" dirty="0" smtClean="0">
                    <a:latin typeface="Garamond" pitchFamily="18" charset="0"/>
                  </a:rPr>
                  <a:t>的解析表达式为：</a:t>
                </a:r>
                <a:endParaRPr lang="en-US" altLang="zh-CN" dirty="0" smtClean="0">
                  <a:latin typeface="Garamond"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zh-CN" b="0" i="1" smtClean="0">
                              <a:latin typeface="Cambria Math"/>
                            </a:rPr>
                          </m:ctrlPr>
                        </m:dPr>
                        <m:e>
                          <m:eqArr>
                            <m:eqArrPr>
                              <m:ctrlPr>
                                <a:rPr lang="en-US" altLang="zh-CN" b="0" i="1" smtClean="0">
                                  <a:latin typeface="Cambria Math"/>
                                </a:rPr>
                              </m:ctrlPr>
                            </m:eqArrPr>
                            <m:e>
                              <m:r>
                                <a:rPr lang="en-US" altLang="zh-CN" i="1">
                                  <a:latin typeface="Cambria Math"/>
                                </a:rPr>
                                <m:t>𝑎</m:t>
                              </m:r>
                              <m:sSub>
                                <m:sSubPr>
                                  <m:ctrlPr>
                                    <a:rPr lang="en-US" altLang="zh-CN" i="1">
                                      <a:latin typeface="Cambria Math"/>
                                    </a:rPr>
                                  </m:ctrlPr>
                                </m:sSubPr>
                                <m:e>
                                  <m:r>
                                    <a:rPr lang="en-US" altLang="zh-CN" i="1">
                                      <a:latin typeface="Cambria Math"/>
                                    </a:rPr>
                                    <m:t>𝑥</m:t>
                                  </m:r>
                                </m:e>
                                <m:sub>
                                  <m:r>
                                    <a:rPr lang="en-US" altLang="zh-CN" i="1">
                                      <a:latin typeface="Cambria Math"/>
                                    </a:rPr>
                                    <m:t>1</m:t>
                                  </m:r>
                                </m:sub>
                              </m:sSub>
                              <m:r>
                                <a:rPr lang="en-US" altLang="zh-CN" i="1">
                                  <a:latin typeface="Cambria Math"/>
                                </a:rPr>
                                <m:t>+</m:t>
                              </m:r>
                              <m:r>
                                <a:rPr lang="en-US" altLang="zh-CN" i="1">
                                  <a:latin typeface="Cambria Math"/>
                                </a:rPr>
                                <m:t>𝑏</m:t>
                              </m:r>
                              <m:sSub>
                                <m:sSubPr>
                                  <m:ctrlPr>
                                    <a:rPr lang="en-US" altLang="zh-CN" i="1">
                                      <a:latin typeface="Cambria Math"/>
                                    </a:rPr>
                                  </m:ctrlPr>
                                </m:sSubPr>
                                <m:e>
                                  <m:r>
                                    <a:rPr lang="en-US" altLang="zh-CN" i="1">
                                      <a:latin typeface="Cambria Math"/>
                                    </a:rPr>
                                    <m:t>𝑦</m:t>
                                  </m:r>
                                </m:e>
                                <m:sub>
                                  <m:r>
                                    <a:rPr lang="en-US" altLang="zh-CN" i="1">
                                      <a:latin typeface="Cambria Math"/>
                                    </a:rPr>
                                    <m:t>11</m:t>
                                  </m:r>
                                </m:sub>
                              </m:sSub>
                              <m:r>
                                <a:rPr lang="en-US" altLang="zh-CN" i="1">
                                  <a:latin typeface="Cambria Math"/>
                                  <a:ea typeface="Cambria Math"/>
                                </a:rPr>
                                <m:t>≤</m:t>
                              </m:r>
                              <m:r>
                                <a:rPr lang="en-US" altLang="zh-CN" i="1">
                                  <a:latin typeface="Cambria Math"/>
                                  <a:ea typeface="Cambria Math"/>
                                </a:rPr>
                                <m:t>𝑐</m:t>
                              </m:r>
                              <m:r>
                                <m:rPr>
                                  <m:nor/>
                                </m:rPr>
                                <a:rPr lang="en-US" altLang="zh-CN" dirty="0">
                                  <a:latin typeface="Garamond" pitchFamily="18" charset="0"/>
                                </a:rPr>
                                <m:t> </m:t>
                              </m:r>
                            </m:e>
                            <m:e>
                              <m:r>
                                <a:rPr lang="en-US" altLang="zh-CN" i="1">
                                  <a:latin typeface="Cambria Math"/>
                                </a:rPr>
                                <m:t>𝑎</m:t>
                              </m:r>
                              <m:sSub>
                                <m:sSubPr>
                                  <m:ctrlPr>
                                    <a:rPr lang="en-US" altLang="zh-CN" i="1">
                                      <a:latin typeface="Cambria Math"/>
                                    </a:rPr>
                                  </m:ctrlPr>
                                </m:sSubPr>
                                <m:e>
                                  <m:r>
                                    <a:rPr lang="en-US" altLang="zh-CN" i="1">
                                      <a:latin typeface="Cambria Math"/>
                                    </a:rPr>
                                    <m:t>𝑥</m:t>
                                  </m:r>
                                </m:e>
                                <m:sub>
                                  <m:r>
                                    <a:rPr lang="en-US" altLang="zh-CN" i="1">
                                      <a:latin typeface="Cambria Math"/>
                                    </a:rPr>
                                    <m:t>1</m:t>
                                  </m:r>
                                </m:sub>
                              </m:sSub>
                              <m:r>
                                <a:rPr lang="en-US" altLang="zh-CN" i="1">
                                  <a:latin typeface="Cambria Math"/>
                                </a:rPr>
                                <m:t>+</m:t>
                              </m:r>
                              <m:r>
                                <a:rPr lang="en-US" altLang="zh-CN" i="1">
                                  <a:latin typeface="Cambria Math"/>
                                </a:rPr>
                                <m:t>𝑏</m:t>
                              </m:r>
                              <m:sSub>
                                <m:sSubPr>
                                  <m:ctrlPr>
                                    <a:rPr lang="en-US" altLang="zh-CN" i="1">
                                      <a:latin typeface="Cambria Math"/>
                                    </a:rPr>
                                  </m:ctrlPr>
                                </m:sSubPr>
                                <m:e>
                                  <m:r>
                                    <a:rPr lang="en-US" altLang="zh-CN" i="1">
                                      <a:latin typeface="Cambria Math"/>
                                    </a:rPr>
                                    <m:t>𝑦</m:t>
                                  </m:r>
                                </m:e>
                                <m:sub>
                                  <m:r>
                                    <a:rPr lang="en-US" altLang="zh-CN" i="1">
                                      <a:latin typeface="Cambria Math"/>
                                    </a:rPr>
                                    <m:t>1</m:t>
                                  </m:r>
                                  <m:r>
                                    <a:rPr lang="en-US" altLang="zh-CN" b="0" i="1" smtClean="0">
                                      <a:latin typeface="Cambria Math"/>
                                    </a:rPr>
                                    <m:t>2</m:t>
                                  </m:r>
                                </m:sub>
                              </m:sSub>
                              <m:r>
                                <a:rPr lang="en-US" altLang="zh-CN" i="1" smtClean="0">
                                  <a:latin typeface="Cambria Math"/>
                                  <a:ea typeface="Cambria Math"/>
                                </a:rPr>
                                <m:t>≥</m:t>
                              </m:r>
                              <m:r>
                                <a:rPr lang="en-US" altLang="zh-CN" i="1">
                                  <a:latin typeface="Cambria Math"/>
                                  <a:ea typeface="Cambria Math"/>
                                </a:rPr>
                                <m:t>𝑐</m:t>
                              </m:r>
                            </m:e>
                          </m:eqArr>
                        </m:e>
                      </m:d>
                    </m:oMath>
                  </m:oMathPara>
                </a14:m>
                <a:endParaRPr lang="en-US" altLang="zh-CN" dirty="0" smtClean="0">
                  <a:latin typeface="Garamond" pitchFamily="18" charset="0"/>
                </a:endParaRPr>
              </a:p>
              <a:p>
                <a:r>
                  <a:rPr lang="zh-CN" altLang="en-US" dirty="0" smtClean="0">
                    <a:latin typeface="Garamond" pitchFamily="18" charset="0"/>
                  </a:rPr>
                  <a:t>我们可以把</a:t>
                </a:r>
                <a:r>
                  <a:rPr lang="en-US" altLang="zh-CN" dirty="0" smtClean="0">
                    <a:latin typeface="Garamond" pitchFamily="18" charset="0"/>
                  </a:rPr>
                  <a:t>(</a:t>
                </a:r>
                <a:r>
                  <a:rPr lang="en-US" altLang="zh-CN" i="1" dirty="0" smtClean="0">
                    <a:latin typeface="Garamond" pitchFamily="18" charset="0"/>
                  </a:rPr>
                  <a:t>a</a:t>
                </a:r>
                <a:r>
                  <a:rPr lang="en-US" altLang="zh-CN" dirty="0" smtClean="0">
                    <a:latin typeface="Garamond" pitchFamily="18" charset="0"/>
                  </a:rPr>
                  <a:t>, </a:t>
                </a:r>
                <a:r>
                  <a:rPr lang="en-US" altLang="zh-CN" i="1" dirty="0" smtClean="0">
                    <a:latin typeface="Garamond" pitchFamily="18" charset="0"/>
                  </a:rPr>
                  <a:t>b</a:t>
                </a:r>
                <a:r>
                  <a:rPr lang="en-US" altLang="zh-CN" dirty="0" smtClean="0">
                    <a:latin typeface="Garamond" pitchFamily="18" charset="0"/>
                  </a:rPr>
                  <a:t>)</a:t>
                </a:r>
                <a:r>
                  <a:rPr lang="zh-CN" altLang="en-US" dirty="0" smtClean="0">
                    <a:latin typeface="Garamond" pitchFamily="18" charset="0"/>
                  </a:rPr>
                  <a:t>看做一个点，而这</a:t>
                </a:r>
                <a:r>
                  <a:rPr lang="en-US" altLang="zh-CN" i="1" dirty="0" smtClean="0">
                    <a:latin typeface="Garamond" pitchFamily="18" charset="0"/>
                  </a:rPr>
                  <a:t>n</a:t>
                </a:r>
                <a:r>
                  <a:rPr lang="zh-CN" altLang="en-US" dirty="0" smtClean="0">
                    <a:latin typeface="Garamond" pitchFamily="18" charset="0"/>
                  </a:rPr>
                  <a:t>条竖直线段确定的</a:t>
                </a:r>
                <a:r>
                  <a:rPr lang="en-US" altLang="zh-CN" dirty="0" smtClean="0">
                    <a:latin typeface="Garamond" pitchFamily="18" charset="0"/>
                  </a:rPr>
                  <a:t>2</a:t>
                </a:r>
                <a:r>
                  <a:rPr lang="en-US" altLang="zh-CN" i="1" dirty="0" smtClean="0">
                    <a:latin typeface="Garamond" pitchFamily="18" charset="0"/>
                  </a:rPr>
                  <a:t>n</a:t>
                </a:r>
                <a:r>
                  <a:rPr lang="zh-CN" altLang="en-US" dirty="0" smtClean="0">
                    <a:latin typeface="Garamond" pitchFamily="18" charset="0"/>
                  </a:rPr>
                  <a:t>个不等式看做半平面。</a:t>
                </a:r>
                <a:endParaRPr lang="en-US" altLang="zh-CN" dirty="0" smtClean="0">
                  <a:latin typeface="Garamond" pitchFamily="18" charset="0"/>
                </a:endParaRPr>
              </a:p>
              <a:p>
                <a:r>
                  <a:rPr lang="zh-CN" altLang="en-US" dirty="0" smtClean="0">
                    <a:latin typeface="Garamond" pitchFamily="18" charset="0"/>
                  </a:rPr>
                  <a:t>于是，只要求这</a:t>
                </a:r>
                <a:r>
                  <a:rPr lang="en-US" altLang="zh-CN" dirty="0" smtClean="0">
                    <a:latin typeface="Garamond" pitchFamily="18" charset="0"/>
                  </a:rPr>
                  <a:t>2</a:t>
                </a:r>
                <a:r>
                  <a:rPr lang="en-US" altLang="zh-CN" i="1" dirty="0" smtClean="0">
                    <a:latin typeface="Garamond" pitchFamily="18" charset="0"/>
                  </a:rPr>
                  <a:t>n</a:t>
                </a:r>
                <a:r>
                  <a:rPr lang="zh-CN" altLang="en-US" dirty="0" smtClean="0">
                    <a:latin typeface="Garamond" pitchFamily="18" charset="0"/>
                  </a:rPr>
                  <a:t>个半平面的交是否为空即可。问题转化为了上一题。</a:t>
                </a:r>
                <a:endParaRPr lang="zh-CN" altLang="en-US" dirty="0">
                  <a:latin typeface="Garamond" pitchFamily="18" charset="0"/>
                </a:endParaRPr>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l="-741" t="-2503" r="-1778"/>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smtClean="0"/>
              <a:t>问题转化</a:t>
            </a:r>
            <a:endParaRPr lang="zh-CN" altLang="en-US" dirty="0"/>
          </a:p>
        </p:txBody>
      </p:sp>
    </p:spTree>
    <p:extLst>
      <p:ext uri="{BB962C8B-B14F-4D97-AF65-F5344CB8AC3E}">
        <p14:creationId xmlns:p14="http://schemas.microsoft.com/office/powerpoint/2010/main" val="5402354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latin typeface="Garamond" pitchFamily="18" charset="0"/>
              </a:rPr>
              <a:t>给定</a:t>
            </a:r>
            <a:r>
              <a:rPr lang="en-US" altLang="zh-CN" i="1" dirty="0" smtClean="0">
                <a:latin typeface="Garamond" pitchFamily="18" charset="0"/>
              </a:rPr>
              <a:t>n</a:t>
            </a:r>
            <a:r>
              <a:rPr lang="en-US" altLang="zh-CN" dirty="0" smtClean="0">
                <a:latin typeface="Garamond" pitchFamily="18" charset="0"/>
              </a:rPr>
              <a:t>*</a:t>
            </a:r>
            <a:r>
              <a:rPr lang="en-US" altLang="zh-CN" i="1" dirty="0" smtClean="0">
                <a:latin typeface="Garamond" pitchFamily="18" charset="0"/>
              </a:rPr>
              <a:t>n</a:t>
            </a:r>
            <a:r>
              <a:rPr lang="zh-CN" altLang="en-US" dirty="0" smtClean="0">
                <a:latin typeface="Garamond" pitchFamily="18" charset="0"/>
              </a:rPr>
              <a:t>的矩阵</a:t>
            </a:r>
            <a:r>
              <a:rPr lang="en-US" altLang="zh-CN" i="1" dirty="0" smtClean="0">
                <a:latin typeface="Garamond" pitchFamily="18" charset="0"/>
              </a:rPr>
              <a:t>A</a:t>
            </a:r>
            <a:r>
              <a:rPr lang="en-US" altLang="zh-CN" dirty="0" smtClean="0">
                <a:latin typeface="Garamond" pitchFamily="18" charset="0"/>
              </a:rPr>
              <a:t>,</a:t>
            </a:r>
            <a:r>
              <a:rPr lang="en-US" altLang="zh-CN" i="1" dirty="0" smtClean="0">
                <a:latin typeface="Garamond" pitchFamily="18" charset="0"/>
              </a:rPr>
              <a:t>B</a:t>
            </a:r>
            <a:r>
              <a:rPr lang="en-US" altLang="zh-CN" dirty="0" smtClean="0">
                <a:latin typeface="Garamond" pitchFamily="18" charset="0"/>
              </a:rPr>
              <a:t>,</a:t>
            </a:r>
            <a:r>
              <a:rPr lang="en-US" altLang="zh-CN" i="1" dirty="0" smtClean="0">
                <a:latin typeface="Garamond" pitchFamily="18" charset="0"/>
              </a:rPr>
              <a:t>C</a:t>
            </a:r>
            <a:r>
              <a:rPr lang="zh-CN" altLang="en-US" dirty="0" smtClean="0">
                <a:latin typeface="Garamond" pitchFamily="18" charset="0"/>
              </a:rPr>
              <a:t>，问</a:t>
            </a:r>
            <a:r>
              <a:rPr lang="en-US" altLang="zh-CN" i="1" dirty="0" smtClean="0">
                <a:latin typeface="Garamond" pitchFamily="18" charset="0"/>
              </a:rPr>
              <a:t>A</a:t>
            </a:r>
            <a:r>
              <a:rPr lang="en-US" altLang="zh-CN" dirty="0" smtClean="0">
                <a:latin typeface="Garamond" pitchFamily="18" charset="0"/>
              </a:rPr>
              <a:t>*</a:t>
            </a:r>
            <a:r>
              <a:rPr lang="en-US" altLang="zh-CN" i="1" dirty="0" smtClean="0">
                <a:latin typeface="Garamond" pitchFamily="18" charset="0"/>
              </a:rPr>
              <a:t>B</a:t>
            </a:r>
            <a:r>
              <a:rPr lang="en-US" altLang="zh-CN" dirty="0" smtClean="0">
                <a:latin typeface="Garamond" pitchFamily="18" charset="0"/>
              </a:rPr>
              <a:t>=</a:t>
            </a:r>
            <a:r>
              <a:rPr lang="en-US" altLang="zh-CN" i="1" dirty="0" smtClean="0">
                <a:latin typeface="Garamond" pitchFamily="18" charset="0"/>
              </a:rPr>
              <a:t>C</a:t>
            </a:r>
            <a:r>
              <a:rPr lang="zh-CN" altLang="en-US" dirty="0" smtClean="0">
                <a:latin typeface="Garamond" pitchFamily="18" charset="0"/>
              </a:rPr>
              <a:t>是否成立？</a:t>
            </a:r>
            <a:endParaRPr lang="en-US" altLang="zh-CN" dirty="0" smtClean="0">
              <a:latin typeface="Garamond" pitchFamily="18" charset="0"/>
            </a:endParaRPr>
          </a:p>
          <a:p>
            <a:endParaRPr lang="en-US" altLang="zh-CN" dirty="0" smtClean="0">
              <a:latin typeface="Garamond" pitchFamily="18" charset="0"/>
            </a:endParaRPr>
          </a:p>
          <a:p>
            <a:r>
              <a:rPr lang="zh-CN" altLang="zh-CN" dirty="0" smtClean="0">
                <a:latin typeface="Garamond" pitchFamily="18" charset="0"/>
              </a:rPr>
              <a:t>试</a:t>
            </a:r>
            <a:r>
              <a:rPr lang="zh-CN" altLang="zh-CN" dirty="0">
                <a:latin typeface="Garamond" pitchFamily="18" charset="0"/>
              </a:rPr>
              <a:t>设计一种时间复杂度低于</a:t>
            </a:r>
            <a:r>
              <a:rPr lang="en-US" altLang="zh-CN" dirty="0">
                <a:latin typeface="Garamond" pitchFamily="18" charset="0"/>
              </a:rPr>
              <a:t>O(</a:t>
            </a:r>
            <a:r>
              <a:rPr lang="en-US" altLang="zh-CN" i="1" dirty="0">
                <a:latin typeface="Garamond" pitchFamily="18" charset="0"/>
              </a:rPr>
              <a:t>n</a:t>
            </a:r>
            <a:r>
              <a:rPr lang="en-US" altLang="zh-CN" baseline="30000" dirty="0">
                <a:latin typeface="Garamond" pitchFamily="18" charset="0"/>
              </a:rPr>
              <a:t>3</a:t>
            </a:r>
            <a:r>
              <a:rPr lang="en-US" altLang="zh-CN" dirty="0">
                <a:latin typeface="Garamond" pitchFamily="18" charset="0"/>
              </a:rPr>
              <a:t>)</a:t>
            </a:r>
            <a:r>
              <a:rPr lang="zh-CN" altLang="zh-CN" dirty="0">
                <a:latin typeface="Garamond" pitchFamily="18" charset="0"/>
              </a:rPr>
              <a:t>的算法。本题允许一定的错误率。</a:t>
            </a:r>
          </a:p>
          <a:p>
            <a:endParaRPr lang="zh-CN" altLang="en-US" dirty="0">
              <a:latin typeface="Garamond" pitchFamily="18" charset="0"/>
            </a:endParaRPr>
          </a:p>
        </p:txBody>
      </p:sp>
      <p:sp>
        <p:nvSpPr>
          <p:cNvPr id="3" name="标题 2"/>
          <p:cNvSpPr>
            <a:spLocks noGrp="1"/>
          </p:cNvSpPr>
          <p:nvPr>
            <p:ph type="title"/>
          </p:nvPr>
        </p:nvSpPr>
        <p:spPr/>
        <p:txBody>
          <a:bodyPr/>
          <a:lstStyle/>
          <a:p>
            <a:r>
              <a:rPr lang="zh-CN" altLang="en-US" dirty="0" smtClean="0"/>
              <a:t>矩阵乘法验证</a:t>
            </a:r>
            <a:endParaRPr lang="zh-CN" altLang="en-US" dirty="0"/>
          </a:p>
        </p:txBody>
      </p:sp>
    </p:spTree>
    <p:extLst>
      <p:ext uri="{BB962C8B-B14F-4D97-AF65-F5344CB8AC3E}">
        <p14:creationId xmlns:p14="http://schemas.microsoft.com/office/powerpoint/2010/main" val="148259754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latin typeface="Garamond" pitchFamily="18" charset="0"/>
              </a:rPr>
              <a:t>首先，我们会想到把</a:t>
            </a:r>
            <a:r>
              <a:rPr lang="en-US" altLang="zh-CN" i="1" dirty="0" smtClean="0">
                <a:latin typeface="Garamond" pitchFamily="18" charset="0"/>
              </a:rPr>
              <a:t>A</a:t>
            </a:r>
            <a:r>
              <a:rPr lang="zh-CN" altLang="en-US" dirty="0" smtClean="0">
                <a:latin typeface="Garamond" pitchFamily="18" charset="0"/>
              </a:rPr>
              <a:t>和</a:t>
            </a:r>
            <a:r>
              <a:rPr lang="en-US" altLang="zh-CN" i="1" dirty="0" smtClean="0">
                <a:latin typeface="Garamond" pitchFamily="18" charset="0"/>
              </a:rPr>
              <a:t>B</a:t>
            </a:r>
            <a:r>
              <a:rPr lang="zh-CN" altLang="en-US" dirty="0" smtClean="0">
                <a:latin typeface="Garamond" pitchFamily="18" charset="0"/>
              </a:rPr>
              <a:t>两个矩阵乘起来，看结果是不是</a:t>
            </a:r>
            <a:r>
              <a:rPr lang="en-US" altLang="zh-CN" i="1" dirty="0" smtClean="0">
                <a:latin typeface="Garamond" pitchFamily="18" charset="0"/>
              </a:rPr>
              <a:t>C</a:t>
            </a:r>
            <a:r>
              <a:rPr lang="zh-CN" altLang="en-US" dirty="0" smtClean="0">
                <a:latin typeface="Garamond" pitchFamily="18" charset="0"/>
              </a:rPr>
              <a:t>。</a:t>
            </a:r>
            <a:endParaRPr lang="en-US" altLang="zh-CN" dirty="0" smtClean="0">
              <a:latin typeface="Garamond" pitchFamily="18" charset="0"/>
            </a:endParaRPr>
          </a:p>
          <a:p>
            <a:r>
              <a:rPr lang="zh-CN" altLang="en-US" dirty="0" smtClean="0">
                <a:latin typeface="Garamond" pitchFamily="18" charset="0"/>
              </a:rPr>
              <a:t>但是，直接乘的时间复杂度为</a:t>
            </a:r>
            <a:r>
              <a:rPr lang="en-US" altLang="zh-CN" dirty="0" smtClean="0">
                <a:latin typeface="Garamond" pitchFamily="18" charset="0"/>
              </a:rPr>
              <a:t>O(</a:t>
            </a:r>
            <a:r>
              <a:rPr lang="en-US" altLang="zh-CN" i="1" dirty="0" smtClean="0">
                <a:latin typeface="Garamond" pitchFamily="18" charset="0"/>
              </a:rPr>
              <a:t>n</a:t>
            </a:r>
            <a:r>
              <a:rPr lang="en-US" altLang="zh-CN" baseline="30000" dirty="0" smtClean="0">
                <a:latin typeface="Garamond" pitchFamily="18" charset="0"/>
              </a:rPr>
              <a:t>3</a:t>
            </a:r>
            <a:r>
              <a:rPr lang="en-US" altLang="zh-CN" dirty="0" smtClean="0">
                <a:latin typeface="Garamond" pitchFamily="18" charset="0"/>
              </a:rPr>
              <a:t>)</a:t>
            </a:r>
            <a:r>
              <a:rPr lang="zh-CN" altLang="en-US" dirty="0" smtClean="0">
                <a:latin typeface="Garamond" pitchFamily="18" charset="0"/>
              </a:rPr>
              <a:t>，不符合题述要求。</a:t>
            </a:r>
            <a:endParaRPr lang="en-US" altLang="zh-CN" dirty="0" smtClean="0">
              <a:latin typeface="Garamond" pitchFamily="18" charset="0"/>
            </a:endParaRPr>
          </a:p>
          <a:p>
            <a:r>
              <a:rPr lang="zh-CN" altLang="en-US" dirty="0" smtClean="0">
                <a:latin typeface="Garamond" pitchFamily="18" charset="0"/>
              </a:rPr>
              <a:t>其实，矩阵的乘法目前有一些古怪的算法，能把时间复杂度降低到约</a:t>
            </a:r>
            <a:r>
              <a:rPr lang="el-GR" altLang="zh-CN" dirty="0" smtClean="0">
                <a:latin typeface="Garamond" pitchFamily="18" charset="0"/>
              </a:rPr>
              <a:t>Θ</a:t>
            </a:r>
            <a:r>
              <a:rPr lang="en-US" altLang="zh-CN" dirty="0" smtClean="0">
                <a:latin typeface="Garamond" pitchFamily="18" charset="0"/>
              </a:rPr>
              <a:t>(</a:t>
            </a:r>
            <a:r>
              <a:rPr lang="en-US" altLang="zh-CN" i="1" dirty="0" smtClean="0">
                <a:latin typeface="Garamond" pitchFamily="18" charset="0"/>
              </a:rPr>
              <a:t>n</a:t>
            </a:r>
            <a:r>
              <a:rPr lang="en-US" altLang="zh-CN" baseline="30000" dirty="0" smtClean="0">
                <a:latin typeface="Garamond" pitchFamily="18" charset="0"/>
              </a:rPr>
              <a:t>2.4</a:t>
            </a:r>
            <a:r>
              <a:rPr lang="en-US" altLang="zh-CN" dirty="0" smtClean="0">
                <a:latin typeface="Garamond" pitchFamily="18" charset="0"/>
              </a:rPr>
              <a:t>)</a:t>
            </a:r>
            <a:r>
              <a:rPr lang="zh-CN" altLang="en-US" dirty="0" smtClean="0">
                <a:latin typeface="Garamond" pitchFamily="18" charset="0"/>
              </a:rPr>
              <a:t>，在此不详细介绍。</a:t>
            </a:r>
            <a:endParaRPr lang="zh-CN" altLang="en-US" dirty="0">
              <a:latin typeface="Garamond" pitchFamily="18" charset="0"/>
            </a:endParaRPr>
          </a:p>
        </p:txBody>
      </p:sp>
      <p:sp>
        <p:nvSpPr>
          <p:cNvPr id="3" name="标题 2"/>
          <p:cNvSpPr>
            <a:spLocks noGrp="1"/>
          </p:cNvSpPr>
          <p:nvPr>
            <p:ph type="title"/>
          </p:nvPr>
        </p:nvSpPr>
        <p:spPr/>
        <p:txBody>
          <a:bodyPr/>
          <a:lstStyle/>
          <a:p>
            <a:r>
              <a:rPr lang="zh-CN" altLang="en-US" dirty="0" smtClean="0"/>
              <a:t>初步思路</a:t>
            </a:r>
            <a:endParaRPr lang="zh-CN" altLang="en-US" dirty="0"/>
          </a:p>
        </p:txBody>
      </p:sp>
    </p:spTree>
    <p:extLst>
      <p:ext uri="{BB962C8B-B14F-4D97-AF65-F5344CB8AC3E}">
        <p14:creationId xmlns:p14="http://schemas.microsoft.com/office/powerpoint/2010/main" val="69914899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latin typeface="Garamond" pitchFamily="18" charset="0"/>
              </a:rPr>
              <a:t>考虑到两个</a:t>
            </a:r>
            <a:r>
              <a:rPr lang="en-US" altLang="zh-CN" i="1" dirty="0" smtClean="0">
                <a:latin typeface="Garamond" pitchFamily="18" charset="0"/>
              </a:rPr>
              <a:t>n</a:t>
            </a:r>
            <a:r>
              <a:rPr lang="en-US" altLang="zh-CN" dirty="0" smtClean="0">
                <a:latin typeface="Garamond" pitchFamily="18" charset="0"/>
              </a:rPr>
              <a:t>*</a:t>
            </a:r>
            <a:r>
              <a:rPr lang="en-US" altLang="zh-CN" i="1" dirty="0" smtClean="0">
                <a:latin typeface="Garamond" pitchFamily="18" charset="0"/>
              </a:rPr>
              <a:t>n</a:t>
            </a:r>
            <a:r>
              <a:rPr lang="zh-CN" altLang="en-US" dirty="0" smtClean="0">
                <a:latin typeface="Garamond" pitchFamily="18" charset="0"/>
              </a:rPr>
              <a:t>的矩阵相乘，复杂度为</a:t>
            </a:r>
            <a:r>
              <a:rPr lang="en-US" altLang="zh-CN" dirty="0" smtClean="0">
                <a:latin typeface="Garamond" pitchFamily="18" charset="0"/>
              </a:rPr>
              <a:t>O(</a:t>
            </a:r>
            <a:r>
              <a:rPr lang="en-US" altLang="zh-CN" i="1" dirty="0" smtClean="0">
                <a:latin typeface="Garamond" pitchFamily="18" charset="0"/>
              </a:rPr>
              <a:t>n</a:t>
            </a:r>
            <a:r>
              <a:rPr lang="en-US" altLang="zh-CN" baseline="30000" dirty="0" smtClean="0">
                <a:latin typeface="Garamond" pitchFamily="18" charset="0"/>
              </a:rPr>
              <a:t>3</a:t>
            </a:r>
            <a:r>
              <a:rPr lang="en-US" altLang="zh-CN" dirty="0" smtClean="0">
                <a:latin typeface="Garamond" pitchFamily="18" charset="0"/>
              </a:rPr>
              <a:t>)</a:t>
            </a:r>
            <a:r>
              <a:rPr lang="zh-CN" altLang="en-US" dirty="0" smtClean="0">
                <a:latin typeface="Garamond" pitchFamily="18" charset="0"/>
              </a:rPr>
              <a:t>，但</a:t>
            </a:r>
            <a:r>
              <a:rPr lang="en-US" altLang="zh-CN" i="1" dirty="0" smtClean="0">
                <a:latin typeface="Garamond" pitchFamily="18" charset="0"/>
              </a:rPr>
              <a:t>n</a:t>
            </a:r>
            <a:r>
              <a:rPr lang="en-US" altLang="zh-CN" dirty="0" smtClean="0">
                <a:latin typeface="Garamond" pitchFamily="18" charset="0"/>
              </a:rPr>
              <a:t>*</a:t>
            </a:r>
            <a:r>
              <a:rPr lang="en-US" altLang="zh-CN" i="1" dirty="0" smtClean="0">
                <a:latin typeface="Garamond" pitchFamily="18" charset="0"/>
              </a:rPr>
              <a:t>n</a:t>
            </a:r>
            <a:r>
              <a:rPr lang="zh-CN" altLang="en-US" dirty="0" smtClean="0">
                <a:latin typeface="Garamond" pitchFamily="18" charset="0"/>
              </a:rPr>
              <a:t>的矩阵与</a:t>
            </a:r>
            <a:r>
              <a:rPr lang="en-US" altLang="zh-CN" i="1" dirty="0" smtClean="0">
                <a:latin typeface="Garamond" pitchFamily="18" charset="0"/>
              </a:rPr>
              <a:t>n</a:t>
            </a:r>
            <a:r>
              <a:rPr lang="en-US" altLang="zh-CN" dirty="0" smtClean="0">
                <a:latin typeface="Garamond" pitchFamily="18" charset="0"/>
              </a:rPr>
              <a:t>*1</a:t>
            </a:r>
            <a:r>
              <a:rPr lang="zh-CN" altLang="en-US" dirty="0" smtClean="0">
                <a:latin typeface="Garamond" pitchFamily="18" charset="0"/>
              </a:rPr>
              <a:t>的矩阵相乘，复杂度仅为</a:t>
            </a:r>
            <a:r>
              <a:rPr lang="en-US" altLang="zh-CN" dirty="0" smtClean="0">
                <a:latin typeface="Garamond" pitchFamily="18" charset="0"/>
              </a:rPr>
              <a:t>O(</a:t>
            </a:r>
            <a:r>
              <a:rPr lang="en-US" altLang="zh-CN" i="1" dirty="0" smtClean="0">
                <a:latin typeface="Garamond" pitchFamily="18" charset="0"/>
              </a:rPr>
              <a:t>n</a:t>
            </a:r>
            <a:r>
              <a:rPr lang="en-US" altLang="zh-CN" baseline="30000" dirty="0" smtClean="0">
                <a:latin typeface="Garamond" pitchFamily="18" charset="0"/>
              </a:rPr>
              <a:t>2</a:t>
            </a:r>
            <a:r>
              <a:rPr lang="en-US" altLang="zh-CN" dirty="0" smtClean="0">
                <a:latin typeface="Garamond" pitchFamily="18" charset="0"/>
              </a:rPr>
              <a:t>)</a:t>
            </a:r>
            <a:r>
              <a:rPr lang="zh-CN" altLang="en-US" dirty="0" smtClean="0">
                <a:latin typeface="Garamond" pitchFamily="18" charset="0"/>
              </a:rPr>
              <a:t>，因此我们考虑是否可以避免前者。</a:t>
            </a:r>
            <a:endParaRPr lang="en-US" altLang="zh-CN" dirty="0" smtClean="0">
              <a:latin typeface="Garamond" pitchFamily="18" charset="0"/>
            </a:endParaRPr>
          </a:p>
          <a:p>
            <a:endParaRPr lang="en-US" altLang="zh-CN" dirty="0" smtClean="0">
              <a:latin typeface="Garamond" pitchFamily="18" charset="0"/>
            </a:endParaRPr>
          </a:p>
          <a:p>
            <a:r>
              <a:rPr lang="zh-CN" altLang="en-US" dirty="0">
                <a:latin typeface="Garamond" pitchFamily="18" charset="0"/>
              </a:rPr>
              <a:t>设</a:t>
            </a:r>
            <a:r>
              <a:rPr lang="en-US" altLang="zh-CN" i="1" dirty="0" smtClean="0">
                <a:latin typeface="Garamond" pitchFamily="18" charset="0"/>
              </a:rPr>
              <a:t>v</a:t>
            </a:r>
            <a:r>
              <a:rPr lang="zh-CN" altLang="en-US" dirty="0" smtClean="0">
                <a:latin typeface="Garamond" pitchFamily="18" charset="0"/>
              </a:rPr>
              <a:t>为一个随机生成的</a:t>
            </a:r>
            <a:r>
              <a:rPr lang="en-US" altLang="zh-CN" i="1" dirty="0" smtClean="0">
                <a:latin typeface="Garamond" pitchFamily="18" charset="0"/>
              </a:rPr>
              <a:t>n</a:t>
            </a:r>
            <a:r>
              <a:rPr lang="zh-CN" altLang="en-US" dirty="0" smtClean="0">
                <a:latin typeface="Garamond" pitchFamily="18" charset="0"/>
              </a:rPr>
              <a:t>维列向量，其每个元素均独立且等概率地选自</a:t>
            </a:r>
            <a:r>
              <a:rPr lang="en-US" altLang="zh-CN" dirty="0" smtClean="0">
                <a:latin typeface="Garamond" pitchFamily="18" charset="0"/>
              </a:rPr>
              <a:t>0</a:t>
            </a:r>
            <a:r>
              <a:rPr lang="zh-CN" altLang="en-US" dirty="0" smtClean="0">
                <a:latin typeface="Garamond" pitchFamily="18" charset="0"/>
              </a:rPr>
              <a:t>或</a:t>
            </a:r>
            <a:r>
              <a:rPr lang="en-US" altLang="zh-CN" dirty="0" smtClean="0">
                <a:latin typeface="Garamond" pitchFamily="18" charset="0"/>
              </a:rPr>
              <a:t>1</a:t>
            </a:r>
            <a:r>
              <a:rPr lang="zh-CN" altLang="en-US" dirty="0" smtClean="0">
                <a:latin typeface="Garamond" pitchFamily="18" charset="0"/>
              </a:rPr>
              <a:t>。</a:t>
            </a:r>
            <a:endParaRPr lang="en-US" altLang="zh-CN" dirty="0" smtClean="0">
              <a:latin typeface="Garamond" pitchFamily="18" charset="0"/>
            </a:endParaRPr>
          </a:p>
        </p:txBody>
      </p:sp>
      <p:sp>
        <p:nvSpPr>
          <p:cNvPr id="3" name="标题 2"/>
          <p:cNvSpPr>
            <a:spLocks noGrp="1"/>
          </p:cNvSpPr>
          <p:nvPr>
            <p:ph type="title"/>
          </p:nvPr>
        </p:nvSpPr>
        <p:spPr/>
        <p:txBody>
          <a:bodyPr/>
          <a:lstStyle/>
          <a:p>
            <a:r>
              <a:rPr lang="zh-CN" altLang="en-US" dirty="0" smtClean="0"/>
              <a:t>随机化算法</a:t>
            </a:r>
            <a:endParaRPr lang="zh-CN" altLang="en-US" dirty="0"/>
          </a:p>
        </p:txBody>
      </p:sp>
    </p:spTree>
    <p:extLst>
      <p:ext uri="{BB962C8B-B14F-4D97-AF65-F5344CB8AC3E}">
        <p14:creationId xmlns:p14="http://schemas.microsoft.com/office/powerpoint/2010/main" val="199974442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latin typeface="Garamond" pitchFamily="18" charset="0"/>
              </a:rPr>
              <a:t>考察</a:t>
            </a:r>
            <a:r>
              <a:rPr lang="en-US" altLang="zh-CN" i="1" dirty="0">
                <a:latin typeface="Garamond" pitchFamily="18" charset="0"/>
              </a:rPr>
              <a:t>A</a:t>
            </a:r>
            <a:r>
              <a:rPr lang="en-US" altLang="zh-CN" dirty="0">
                <a:latin typeface="Garamond" pitchFamily="18" charset="0"/>
              </a:rPr>
              <a:t>*(</a:t>
            </a:r>
            <a:r>
              <a:rPr lang="en-US" altLang="zh-CN" i="1" dirty="0">
                <a:latin typeface="Garamond" pitchFamily="18" charset="0"/>
              </a:rPr>
              <a:t>B</a:t>
            </a:r>
            <a:r>
              <a:rPr lang="en-US" altLang="zh-CN" dirty="0">
                <a:latin typeface="Garamond" pitchFamily="18" charset="0"/>
              </a:rPr>
              <a:t>*</a:t>
            </a:r>
            <a:r>
              <a:rPr lang="en-US" altLang="zh-CN" i="1" dirty="0">
                <a:latin typeface="Garamond" pitchFamily="18" charset="0"/>
              </a:rPr>
              <a:t>v</a:t>
            </a:r>
            <a:r>
              <a:rPr lang="en-US" altLang="zh-CN" dirty="0">
                <a:latin typeface="Garamond" pitchFamily="18" charset="0"/>
              </a:rPr>
              <a:t>)</a:t>
            </a:r>
            <a:r>
              <a:rPr lang="zh-CN" altLang="en-US" dirty="0">
                <a:latin typeface="Garamond" pitchFamily="18" charset="0"/>
              </a:rPr>
              <a:t>和</a:t>
            </a:r>
            <a:r>
              <a:rPr lang="en-US" altLang="zh-CN" i="1" dirty="0">
                <a:latin typeface="Garamond" pitchFamily="18" charset="0"/>
              </a:rPr>
              <a:t>C</a:t>
            </a:r>
            <a:r>
              <a:rPr lang="en-US" altLang="zh-CN" dirty="0">
                <a:latin typeface="Garamond" pitchFamily="18" charset="0"/>
              </a:rPr>
              <a:t>*</a:t>
            </a:r>
            <a:r>
              <a:rPr lang="en-US" altLang="zh-CN" i="1" dirty="0">
                <a:latin typeface="Garamond" pitchFamily="18" charset="0"/>
              </a:rPr>
              <a:t>v</a:t>
            </a:r>
            <a:r>
              <a:rPr lang="zh-CN" altLang="en-US" dirty="0">
                <a:latin typeface="Garamond" pitchFamily="18" charset="0"/>
              </a:rPr>
              <a:t>是否相等</a:t>
            </a:r>
            <a:r>
              <a:rPr lang="zh-CN" altLang="en-US" dirty="0" smtClean="0">
                <a:latin typeface="Garamond" pitchFamily="18" charset="0"/>
              </a:rPr>
              <a:t>。</a:t>
            </a:r>
            <a:endParaRPr lang="en-US" altLang="zh-CN" dirty="0" smtClean="0">
              <a:latin typeface="Garamond" pitchFamily="18" charset="0"/>
            </a:endParaRPr>
          </a:p>
          <a:p>
            <a:r>
              <a:rPr lang="zh-CN" altLang="en-US" dirty="0" smtClean="0">
                <a:latin typeface="Garamond" pitchFamily="18" charset="0"/>
              </a:rPr>
              <a:t>如果</a:t>
            </a:r>
            <a:r>
              <a:rPr lang="en-US" altLang="zh-CN" i="1" dirty="0">
                <a:latin typeface="Garamond" pitchFamily="18" charset="0"/>
              </a:rPr>
              <a:t>A</a:t>
            </a:r>
            <a:r>
              <a:rPr lang="en-US" altLang="zh-CN" dirty="0">
                <a:latin typeface="Garamond" pitchFamily="18" charset="0"/>
              </a:rPr>
              <a:t>*</a:t>
            </a:r>
            <a:r>
              <a:rPr lang="en-US" altLang="zh-CN" i="1" dirty="0">
                <a:latin typeface="Garamond" pitchFamily="18" charset="0"/>
              </a:rPr>
              <a:t>B</a:t>
            </a:r>
            <a:r>
              <a:rPr lang="en-US" altLang="zh-CN" dirty="0">
                <a:latin typeface="Garamond" pitchFamily="18" charset="0"/>
              </a:rPr>
              <a:t>=</a:t>
            </a:r>
            <a:r>
              <a:rPr lang="en-US" altLang="zh-CN" i="1" dirty="0">
                <a:latin typeface="Garamond" pitchFamily="18" charset="0"/>
              </a:rPr>
              <a:t>C</a:t>
            </a:r>
            <a:r>
              <a:rPr lang="zh-CN" altLang="en-US" dirty="0">
                <a:latin typeface="Garamond" pitchFamily="18" charset="0"/>
              </a:rPr>
              <a:t>成立，则它们必然相等</a:t>
            </a:r>
            <a:r>
              <a:rPr lang="zh-CN" altLang="en-US" dirty="0" smtClean="0">
                <a:latin typeface="Garamond" pitchFamily="18" charset="0"/>
              </a:rPr>
              <a:t>。</a:t>
            </a:r>
            <a:endParaRPr lang="en-US" altLang="zh-CN" dirty="0" smtClean="0">
              <a:latin typeface="Garamond" pitchFamily="18" charset="0"/>
            </a:endParaRPr>
          </a:p>
          <a:p>
            <a:r>
              <a:rPr lang="zh-CN" altLang="en-US" dirty="0" smtClean="0">
                <a:latin typeface="Garamond" pitchFamily="18" charset="0"/>
              </a:rPr>
              <a:t>如果</a:t>
            </a:r>
            <a:r>
              <a:rPr lang="en-US" altLang="zh-CN" i="1" dirty="0" smtClean="0">
                <a:latin typeface="Garamond" pitchFamily="18" charset="0"/>
              </a:rPr>
              <a:t>A</a:t>
            </a:r>
            <a:r>
              <a:rPr lang="en-US" altLang="zh-CN" dirty="0" smtClean="0">
                <a:latin typeface="Garamond" pitchFamily="18" charset="0"/>
              </a:rPr>
              <a:t>*</a:t>
            </a:r>
            <a:r>
              <a:rPr lang="en-US" altLang="zh-CN" i="1" dirty="0" smtClean="0">
                <a:latin typeface="Garamond" pitchFamily="18" charset="0"/>
              </a:rPr>
              <a:t>B</a:t>
            </a:r>
            <a:r>
              <a:rPr lang="en-US" altLang="zh-CN" dirty="0" smtClean="0">
                <a:latin typeface="Garamond" pitchFamily="18" charset="0"/>
              </a:rPr>
              <a:t>=</a:t>
            </a:r>
            <a:r>
              <a:rPr lang="en-US" altLang="zh-CN" i="1" dirty="0" smtClean="0">
                <a:latin typeface="Garamond" pitchFamily="18" charset="0"/>
              </a:rPr>
              <a:t>C</a:t>
            </a:r>
            <a:r>
              <a:rPr lang="zh-CN" altLang="en-US" dirty="0" smtClean="0">
                <a:latin typeface="Garamond" pitchFamily="18" charset="0"/>
              </a:rPr>
              <a:t>不成立，那它们相等的概率有多高呢？</a:t>
            </a:r>
            <a:endParaRPr lang="en-US" altLang="zh-CN" dirty="0" smtClean="0">
              <a:latin typeface="Garamond" pitchFamily="18" charset="0"/>
            </a:endParaRPr>
          </a:p>
          <a:p>
            <a:r>
              <a:rPr lang="zh-CN" altLang="en-US" dirty="0" smtClean="0">
                <a:latin typeface="Garamond" pitchFamily="18" charset="0"/>
              </a:rPr>
              <a:t>既然</a:t>
            </a:r>
            <a:r>
              <a:rPr lang="en-US" altLang="zh-CN" i="1" dirty="0" smtClean="0">
                <a:latin typeface="Garamond" pitchFamily="18" charset="0"/>
              </a:rPr>
              <a:t>A</a:t>
            </a:r>
            <a:r>
              <a:rPr lang="en-US" altLang="zh-CN" dirty="0" smtClean="0">
                <a:latin typeface="Garamond" pitchFamily="18" charset="0"/>
              </a:rPr>
              <a:t>*</a:t>
            </a:r>
            <a:r>
              <a:rPr lang="en-US" altLang="zh-CN" i="1" dirty="0" smtClean="0">
                <a:latin typeface="Garamond" pitchFamily="18" charset="0"/>
              </a:rPr>
              <a:t>B</a:t>
            </a:r>
            <a:r>
              <a:rPr lang="en-US" altLang="zh-CN" dirty="0" smtClean="0">
                <a:latin typeface="Garamond" pitchFamily="18" charset="0"/>
              </a:rPr>
              <a:t>≠</a:t>
            </a:r>
            <a:r>
              <a:rPr lang="en-US" altLang="zh-CN" i="1" dirty="0" smtClean="0">
                <a:latin typeface="Garamond" pitchFamily="18" charset="0"/>
              </a:rPr>
              <a:t>C</a:t>
            </a:r>
            <a:r>
              <a:rPr lang="zh-CN" altLang="en-US" dirty="0" smtClean="0">
                <a:latin typeface="Garamond" pitchFamily="18" charset="0"/>
              </a:rPr>
              <a:t>，也就是</a:t>
            </a:r>
            <a:r>
              <a:rPr lang="en-US" altLang="zh-CN" i="1" dirty="0" smtClean="0">
                <a:latin typeface="Garamond" pitchFamily="18" charset="0"/>
              </a:rPr>
              <a:t>A*B </a:t>
            </a:r>
            <a:r>
              <a:rPr lang="en-US" altLang="zh-CN" dirty="0" smtClean="0">
                <a:latin typeface="Garamond" pitchFamily="18" charset="0"/>
              </a:rPr>
              <a:t>– </a:t>
            </a:r>
            <a:r>
              <a:rPr lang="en-US" altLang="zh-CN" i="1" dirty="0" smtClean="0">
                <a:latin typeface="Garamond" pitchFamily="18" charset="0"/>
              </a:rPr>
              <a:t>C</a:t>
            </a:r>
            <a:r>
              <a:rPr lang="en-US" altLang="zh-CN" dirty="0" smtClean="0">
                <a:latin typeface="Garamond" pitchFamily="18" charset="0"/>
              </a:rPr>
              <a:t>≠</a:t>
            </a:r>
            <a:r>
              <a:rPr lang="en-US" altLang="zh-CN" i="1" dirty="0" smtClean="0">
                <a:latin typeface="Garamond" pitchFamily="18" charset="0"/>
              </a:rPr>
              <a:t>O</a:t>
            </a:r>
            <a:r>
              <a:rPr lang="zh-CN" altLang="en-US" dirty="0" smtClean="0">
                <a:latin typeface="Garamond" pitchFamily="18" charset="0"/>
              </a:rPr>
              <a:t>，我们知道矩阵</a:t>
            </a:r>
            <a:r>
              <a:rPr lang="en-US" altLang="zh-CN" i="1" dirty="0">
                <a:latin typeface="Garamond" pitchFamily="18" charset="0"/>
              </a:rPr>
              <a:t>A*B </a:t>
            </a:r>
            <a:r>
              <a:rPr lang="en-US" altLang="zh-CN" dirty="0">
                <a:latin typeface="Garamond" pitchFamily="18" charset="0"/>
              </a:rPr>
              <a:t>– </a:t>
            </a:r>
            <a:r>
              <a:rPr lang="en-US" altLang="zh-CN" i="1" dirty="0" smtClean="0">
                <a:latin typeface="Garamond" pitchFamily="18" charset="0"/>
              </a:rPr>
              <a:t>C</a:t>
            </a:r>
            <a:r>
              <a:rPr lang="zh-CN" altLang="en-US" dirty="0" smtClean="0">
                <a:latin typeface="Garamond" pitchFamily="18" charset="0"/>
              </a:rPr>
              <a:t>一定有一个元素非零，设它在第 </a:t>
            </a:r>
            <a:r>
              <a:rPr lang="en-US" altLang="zh-CN" i="1" dirty="0" err="1" smtClean="0">
                <a:latin typeface="Garamond" pitchFamily="18" charset="0"/>
              </a:rPr>
              <a:t>i</a:t>
            </a:r>
            <a:r>
              <a:rPr lang="en-US" altLang="zh-CN" i="1" dirty="0" smtClean="0">
                <a:latin typeface="Garamond" pitchFamily="18" charset="0"/>
              </a:rPr>
              <a:t> </a:t>
            </a:r>
            <a:r>
              <a:rPr lang="zh-CN" altLang="en-US" dirty="0" smtClean="0">
                <a:latin typeface="Garamond" pitchFamily="18" charset="0"/>
              </a:rPr>
              <a:t>行第 </a:t>
            </a:r>
            <a:r>
              <a:rPr lang="en-US" altLang="zh-CN" i="1" dirty="0" smtClean="0">
                <a:latin typeface="Garamond" pitchFamily="18" charset="0"/>
              </a:rPr>
              <a:t>j </a:t>
            </a:r>
            <a:r>
              <a:rPr lang="zh-CN" altLang="en-US" dirty="0" smtClean="0">
                <a:latin typeface="Garamond" pitchFamily="18" charset="0"/>
              </a:rPr>
              <a:t>列。</a:t>
            </a:r>
            <a:endParaRPr lang="zh-CN" altLang="en-US" dirty="0">
              <a:latin typeface="Garamond" pitchFamily="18" charset="0"/>
            </a:endParaRPr>
          </a:p>
        </p:txBody>
      </p:sp>
      <p:sp>
        <p:nvSpPr>
          <p:cNvPr id="3" name="标题 2"/>
          <p:cNvSpPr>
            <a:spLocks noGrp="1"/>
          </p:cNvSpPr>
          <p:nvPr>
            <p:ph type="title"/>
          </p:nvPr>
        </p:nvSpPr>
        <p:spPr/>
        <p:txBody>
          <a:bodyPr/>
          <a:lstStyle/>
          <a:p>
            <a:r>
              <a:rPr lang="zh-CN" altLang="en-US" dirty="0"/>
              <a:t>随机化算法</a:t>
            </a:r>
          </a:p>
        </p:txBody>
      </p:sp>
    </p:spTree>
    <p:extLst>
      <p:ext uri="{BB962C8B-B14F-4D97-AF65-F5344CB8AC3E}">
        <p14:creationId xmlns:p14="http://schemas.microsoft.com/office/powerpoint/2010/main" val="367774528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latin typeface="Garamond" pitchFamily="18" charset="0"/>
              </a:rPr>
              <a:t>那么</a:t>
            </a:r>
            <a:r>
              <a:rPr lang="zh-CN" altLang="en-US" dirty="0" smtClean="0">
                <a:latin typeface="Garamond" pitchFamily="18" charset="0"/>
              </a:rPr>
              <a:t>第 </a:t>
            </a:r>
            <a:r>
              <a:rPr lang="en-US" altLang="zh-CN" i="1" dirty="0" err="1">
                <a:latin typeface="Garamond" pitchFamily="18" charset="0"/>
              </a:rPr>
              <a:t>i</a:t>
            </a:r>
            <a:r>
              <a:rPr lang="en-US" altLang="zh-CN" i="1" dirty="0" smtClean="0">
                <a:latin typeface="Garamond" pitchFamily="18" charset="0"/>
              </a:rPr>
              <a:t> </a:t>
            </a:r>
            <a:r>
              <a:rPr lang="zh-CN" altLang="en-US" dirty="0" smtClean="0">
                <a:latin typeface="Garamond" pitchFamily="18" charset="0"/>
              </a:rPr>
              <a:t>行</a:t>
            </a:r>
            <a:r>
              <a:rPr lang="zh-CN" altLang="en-US" dirty="0">
                <a:latin typeface="Garamond" pitchFamily="18" charset="0"/>
              </a:rPr>
              <a:t>与列向量相乘时</a:t>
            </a:r>
            <a:r>
              <a:rPr lang="zh-CN" altLang="en-US" dirty="0" smtClean="0">
                <a:latin typeface="Garamond" pitchFamily="18" charset="0"/>
              </a:rPr>
              <a:t>，</a:t>
            </a:r>
            <a:r>
              <a:rPr lang="en-US" altLang="zh-CN" i="1" dirty="0" err="1" smtClean="0">
                <a:latin typeface="Garamond" pitchFamily="18" charset="0"/>
              </a:rPr>
              <a:t>v</a:t>
            </a:r>
            <a:r>
              <a:rPr lang="en-US" altLang="zh-CN" i="1" baseline="-25000" dirty="0" err="1" smtClean="0">
                <a:latin typeface="Garamond" pitchFamily="18" charset="0"/>
              </a:rPr>
              <a:t>j</a:t>
            </a:r>
            <a:r>
              <a:rPr lang="en-US" altLang="zh-CN" i="1" dirty="0" smtClean="0">
                <a:latin typeface="Garamond" pitchFamily="18" charset="0"/>
              </a:rPr>
              <a:t> </a:t>
            </a:r>
            <a:r>
              <a:rPr lang="zh-CN" altLang="en-US" dirty="0" smtClean="0">
                <a:latin typeface="Garamond" pitchFamily="18" charset="0"/>
              </a:rPr>
              <a:t>取</a:t>
            </a:r>
            <a:r>
              <a:rPr lang="en-US" altLang="zh-CN" dirty="0" smtClean="0">
                <a:latin typeface="Garamond" pitchFamily="18" charset="0"/>
              </a:rPr>
              <a:t>0</a:t>
            </a:r>
            <a:r>
              <a:rPr lang="zh-CN" altLang="en-US" dirty="0" smtClean="0">
                <a:latin typeface="Garamond" pitchFamily="18" charset="0"/>
              </a:rPr>
              <a:t>或取</a:t>
            </a:r>
            <a:r>
              <a:rPr lang="en-US" altLang="zh-CN" dirty="0" smtClean="0">
                <a:latin typeface="Garamond" pitchFamily="18" charset="0"/>
              </a:rPr>
              <a:t>1</a:t>
            </a:r>
            <a:r>
              <a:rPr lang="zh-CN" altLang="en-US" dirty="0" smtClean="0">
                <a:latin typeface="Garamond" pitchFamily="18" charset="0"/>
              </a:rPr>
              <a:t>一定至少有其一使得</a:t>
            </a:r>
            <a:r>
              <a:rPr lang="en-US" altLang="zh-CN" dirty="0" smtClean="0">
                <a:latin typeface="Garamond" pitchFamily="18" charset="0"/>
              </a:rPr>
              <a:t>(</a:t>
            </a:r>
            <a:r>
              <a:rPr lang="en-US" altLang="zh-CN" i="1" dirty="0" smtClean="0">
                <a:latin typeface="Garamond" pitchFamily="18" charset="0"/>
              </a:rPr>
              <a:t>A*B </a:t>
            </a:r>
            <a:r>
              <a:rPr lang="en-US" altLang="zh-CN" dirty="0">
                <a:latin typeface="Garamond" pitchFamily="18" charset="0"/>
              </a:rPr>
              <a:t>– </a:t>
            </a:r>
            <a:r>
              <a:rPr lang="en-US" altLang="zh-CN" i="1" dirty="0" smtClean="0">
                <a:latin typeface="Garamond" pitchFamily="18" charset="0"/>
              </a:rPr>
              <a:t>C</a:t>
            </a:r>
            <a:r>
              <a:rPr lang="en-US" altLang="zh-CN" dirty="0" smtClean="0">
                <a:latin typeface="Garamond" pitchFamily="18" charset="0"/>
              </a:rPr>
              <a:t>)* </a:t>
            </a:r>
            <a:r>
              <a:rPr lang="en-US" altLang="zh-CN" i="1" dirty="0" err="1" smtClean="0">
                <a:latin typeface="Garamond" pitchFamily="18" charset="0"/>
              </a:rPr>
              <a:t>v</a:t>
            </a:r>
            <a:r>
              <a:rPr lang="en-US" altLang="zh-CN" i="1" baseline="-25000" dirty="0" err="1" smtClean="0">
                <a:latin typeface="Garamond" pitchFamily="18" charset="0"/>
              </a:rPr>
              <a:t>j</a:t>
            </a:r>
            <a:r>
              <a:rPr lang="en-US" altLang="zh-CN" i="1" dirty="0" smtClean="0">
                <a:latin typeface="Garamond" pitchFamily="18" charset="0"/>
              </a:rPr>
              <a:t> </a:t>
            </a:r>
            <a:r>
              <a:rPr lang="zh-CN" altLang="en-US" dirty="0" smtClean="0">
                <a:latin typeface="Garamond" pitchFamily="18" charset="0"/>
              </a:rPr>
              <a:t>的第 </a:t>
            </a:r>
            <a:r>
              <a:rPr lang="en-US" altLang="zh-CN" i="1" dirty="0" err="1">
                <a:latin typeface="Garamond" pitchFamily="18" charset="0"/>
              </a:rPr>
              <a:t>i</a:t>
            </a:r>
            <a:r>
              <a:rPr lang="en-US" altLang="zh-CN" i="1" dirty="0" smtClean="0">
                <a:latin typeface="Garamond" pitchFamily="18" charset="0"/>
              </a:rPr>
              <a:t> </a:t>
            </a:r>
            <a:r>
              <a:rPr lang="zh-CN" altLang="en-US" dirty="0" smtClean="0">
                <a:latin typeface="Garamond" pitchFamily="18" charset="0"/>
              </a:rPr>
              <a:t>行的元素非零，也就使得最终结果非零。</a:t>
            </a:r>
            <a:endParaRPr lang="en-US" altLang="zh-CN" dirty="0" smtClean="0">
              <a:latin typeface="Garamond" pitchFamily="18" charset="0"/>
            </a:endParaRPr>
          </a:p>
          <a:p>
            <a:r>
              <a:rPr lang="zh-CN" altLang="en-US" dirty="0" smtClean="0">
                <a:latin typeface="Garamond" pitchFamily="18" charset="0"/>
              </a:rPr>
              <a:t>因此，当</a:t>
            </a:r>
            <a:r>
              <a:rPr lang="en-US" altLang="zh-CN" i="1" dirty="0">
                <a:latin typeface="Garamond" pitchFamily="18" charset="0"/>
              </a:rPr>
              <a:t>A</a:t>
            </a:r>
            <a:r>
              <a:rPr lang="en-US" altLang="zh-CN" dirty="0">
                <a:latin typeface="Garamond" pitchFamily="18" charset="0"/>
              </a:rPr>
              <a:t>*</a:t>
            </a:r>
            <a:r>
              <a:rPr lang="en-US" altLang="zh-CN" i="1" dirty="0">
                <a:latin typeface="Garamond" pitchFamily="18" charset="0"/>
              </a:rPr>
              <a:t>B</a:t>
            </a:r>
            <a:r>
              <a:rPr lang="en-US" altLang="zh-CN" dirty="0">
                <a:latin typeface="Garamond" pitchFamily="18" charset="0"/>
              </a:rPr>
              <a:t>=</a:t>
            </a:r>
            <a:r>
              <a:rPr lang="en-US" altLang="zh-CN" i="1" dirty="0">
                <a:latin typeface="Garamond" pitchFamily="18" charset="0"/>
              </a:rPr>
              <a:t>C</a:t>
            </a:r>
            <a:r>
              <a:rPr lang="zh-CN" altLang="en-US" dirty="0">
                <a:latin typeface="Garamond" pitchFamily="18" charset="0"/>
              </a:rPr>
              <a:t>不成</a:t>
            </a:r>
            <a:r>
              <a:rPr lang="zh-CN" altLang="en-US" dirty="0" smtClean="0">
                <a:latin typeface="Garamond" pitchFamily="18" charset="0"/>
              </a:rPr>
              <a:t>立时，我们至少有</a:t>
            </a:r>
            <a:r>
              <a:rPr lang="en-US" altLang="zh-CN" dirty="0" smtClean="0">
                <a:latin typeface="Garamond" pitchFamily="18" charset="0"/>
              </a:rPr>
              <a:t>1/2</a:t>
            </a:r>
            <a:r>
              <a:rPr lang="zh-CN" altLang="en-US" dirty="0" smtClean="0">
                <a:latin typeface="Garamond" pitchFamily="18" charset="0"/>
              </a:rPr>
              <a:t>的概率验出“不成立”。</a:t>
            </a:r>
            <a:endParaRPr lang="en-US" altLang="zh-CN" dirty="0" smtClean="0">
              <a:latin typeface="Garamond" pitchFamily="18" charset="0"/>
            </a:endParaRPr>
          </a:p>
          <a:p>
            <a:r>
              <a:rPr lang="zh-CN" altLang="en-US" dirty="0" smtClean="0">
                <a:latin typeface="Garamond" pitchFamily="18" charset="0"/>
              </a:rPr>
              <a:t>如果多试几次，或加大</a:t>
            </a:r>
            <a:r>
              <a:rPr lang="en-US" altLang="zh-CN" i="1" dirty="0" smtClean="0">
                <a:latin typeface="Garamond" pitchFamily="18" charset="0"/>
              </a:rPr>
              <a:t>v</a:t>
            </a:r>
            <a:r>
              <a:rPr lang="zh-CN" altLang="en-US" dirty="0" smtClean="0">
                <a:latin typeface="Garamond" pitchFamily="18" charset="0"/>
              </a:rPr>
              <a:t>中元素的取值范围，将迅速提高正确率。事实上，如果试</a:t>
            </a:r>
            <a:r>
              <a:rPr lang="en-US" altLang="zh-CN" dirty="0" smtClean="0">
                <a:latin typeface="Garamond" pitchFamily="18" charset="0"/>
              </a:rPr>
              <a:t>60</a:t>
            </a:r>
            <a:r>
              <a:rPr lang="zh-CN" altLang="en-US" dirty="0" smtClean="0">
                <a:latin typeface="Garamond" pitchFamily="18" charset="0"/>
              </a:rPr>
              <a:t>次，即</a:t>
            </a:r>
            <a:r>
              <a:rPr lang="zh-CN" altLang="en-US" dirty="0">
                <a:latin typeface="Garamond" pitchFamily="18" charset="0"/>
              </a:rPr>
              <a:t>可</a:t>
            </a:r>
            <a:r>
              <a:rPr lang="zh-CN" altLang="en-US" dirty="0" smtClean="0">
                <a:latin typeface="Garamond" pitchFamily="18" charset="0"/>
              </a:rPr>
              <a:t>将错误率降低到</a:t>
            </a:r>
            <a:r>
              <a:rPr lang="en-US" altLang="zh-CN" dirty="0" smtClean="0">
                <a:latin typeface="Garamond" pitchFamily="18" charset="0"/>
              </a:rPr>
              <a:t>2</a:t>
            </a:r>
            <a:r>
              <a:rPr lang="en-US" altLang="zh-CN" baseline="30000" dirty="0" smtClean="0">
                <a:latin typeface="Garamond" pitchFamily="18" charset="0"/>
              </a:rPr>
              <a:t>-60</a:t>
            </a:r>
            <a:r>
              <a:rPr lang="en-US" altLang="zh-CN" dirty="0" smtClean="0">
                <a:latin typeface="Garamond" pitchFamily="18" charset="0"/>
              </a:rPr>
              <a:t>≈10</a:t>
            </a:r>
            <a:r>
              <a:rPr lang="en-US" altLang="zh-CN" baseline="30000" dirty="0" smtClean="0">
                <a:latin typeface="Garamond" pitchFamily="18" charset="0"/>
              </a:rPr>
              <a:t>-20</a:t>
            </a:r>
            <a:r>
              <a:rPr lang="zh-CN" altLang="en-US" dirty="0" smtClean="0">
                <a:latin typeface="Garamond" pitchFamily="18" charset="0"/>
              </a:rPr>
              <a:t>。</a:t>
            </a:r>
            <a:endParaRPr lang="en-US" altLang="zh-CN" dirty="0" smtClean="0">
              <a:latin typeface="Garamond" pitchFamily="18" charset="0"/>
            </a:endParaRPr>
          </a:p>
          <a:p>
            <a:endParaRPr lang="zh-CN" altLang="en-US" dirty="0">
              <a:latin typeface="Garamond" pitchFamily="18" charset="0"/>
            </a:endParaRPr>
          </a:p>
          <a:p>
            <a:endParaRPr lang="zh-CN" altLang="en-US" dirty="0"/>
          </a:p>
        </p:txBody>
      </p:sp>
      <p:sp>
        <p:nvSpPr>
          <p:cNvPr id="3" name="标题 2"/>
          <p:cNvSpPr>
            <a:spLocks noGrp="1"/>
          </p:cNvSpPr>
          <p:nvPr>
            <p:ph type="title"/>
          </p:nvPr>
        </p:nvSpPr>
        <p:spPr/>
        <p:txBody>
          <a:bodyPr/>
          <a:lstStyle/>
          <a:p>
            <a:r>
              <a:rPr lang="zh-CN" altLang="en-US" dirty="0"/>
              <a:t>随机化算法</a:t>
            </a:r>
          </a:p>
        </p:txBody>
      </p:sp>
    </p:spTree>
    <p:extLst>
      <p:ext uri="{BB962C8B-B14F-4D97-AF65-F5344CB8AC3E}">
        <p14:creationId xmlns:p14="http://schemas.microsoft.com/office/powerpoint/2010/main" val="334499919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latin typeface="Garamond" pitchFamily="18" charset="0"/>
              </a:rPr>
              <a:t>有</a:t>
            </a:r>
            <a:r>
              <a:rPr lang="en-US" altLang="zh-CN" i="1" dirty="0" smtClean="0">
                <a:latin typeface="Garamond" pitchFamily="18" charset="0"/>
              </a:rPr>
              <a:t>t</a:t>
            </a:r>
            <a:r>
              <a:rPr lang="zh-CN" altLang="en-US" dirty="0" smtClean="0">
                <a:latin typeface="Garamond" pitchFamily="18" charset="0"/>
              </a:rPr>
              <a:t>种不同</a:t>
            </a:r>
            <a:r>
              <a:rPr lang="zh-CN" altLang="en-US" dirty="0">
                <a:latin typeface="Garamond" pitchFamily="18" charset="0"/>
              </a:rPr>
              <a:t>颜色的球，第</a:t>
            </a:r>
            <a:r>
              <a:rPr lang="en-US" altLang="zh-CN" i="1" dirty="0" err="1">
                <a:latin typeface="Garamond" pitchFamily="18" charset="0"/>
              </a:rPr>
              <a:t>i</a:t>
            </a:r>
            <a:r>
              <a:rPr lang="zh-CN" altLang="en-US" dirty="0" smtClean="0">
                <a:latin typeface="Garamond" pitchFamily="18" charset="0"/>
              </a:rPr>
              <a:t>种初始时有</a:t>
            </a:r>
            <a:r>
              <a:rPr lang="en-US" altLang="zh-CN" i="1" dirty="0" err="1" smtClean="0">
                <a:latin typeface="Garamond" pitchFamily="18" charset="0"/>
              </a:rPr>
              <a:t>a</a:t>
            </a:r>
            <a:r>
              <a:rPr lang="en-US" altLang="zh-CN" i="1" baseline="-25000" dirty="0" err="1" smtClean="0">
                <a:latin typeface="Garamond" pitchFamily="18" charset="0"/>
              </a:rPr>
              <a:t>i</a:t>
            </a:r>
            <a:r>
              <a:rPr lang="zh-CN" altLang="en-US" dirty="0" smtClean="0">
                <a:latin typeface="Garamond" pitchFamily="18" charset="0"/>
              </a:rPr>
              <a:t>个。每次随机抽出</a:t>
            </a:r>
            <a:r>
              <a:rPr lang="zh-CN" altLang="en-US" dirty="0">
                <a:latin typeface="Garamond" pitchFamily="18" charset="0"/>
              </a:rPr>
              <a:t>一</a:t>
            </a:r>
            <a:r>
              <a:rPr lang="zh-CN" altLang="en-US" dirty="0" smtClean="0">
                <a:latin typeface="Garamond" pitchFamily="18" charset="0"/>
              </a:rPr>
              <a:t>个</a:t>
            </a:r>
            <a:r>
              <a:rPr lang="zh-CN" altLang="en-US" dirty="0">
                <a:latin typeface="Garamond" pitchFamily="18" charset="0"/>
              </a:rPr>
              <a:t>并</a:t>
            </a:r>
            <a:r>
              <a:rPr lang="zh-CN" altLang="en-US" dirty="0" smtClean="0">
                <a:latin typeface="Garamond" pitchFamily="18" charset="0"/>
              </a:rPr>
              <a:t>放回</a:t>
            </a:r>
            <a:r>
              <a:rPr lang="zh-CN" altLang="en-US" dirty="0">
                <a:latin typeface="Garamond" pitchFamily="18" charset="0"/>
              </a:rPr>
              <a:t>，然后再</a:t>
            </a:r>
            <a:r>
              <a:rPr lang="zh-CN" altLang="en-US" dirty="0" smtClean="0">
                <a:latin typeface="Garamond" pitchFamily="18" charset="0"/>
              </a:rPr>
              <a:t>加入</a:t>
            </a:r>
            <a:r>
              <a:rPr lang="en-US" altLang="zh-CN" i="1" dirty="0">
                <a:latin typeface="Garamond" pitchFamily="18" charset="0"/>
              </a:rPr>
              <a:t>d</a:t>
            </a:r>
            <a:r>
              <a:rPr lang="zh-CN" altLang="en-US" dirty="0">
                <a:latin typeface="Garamond" pitchFamily="18" charset="0"/>
              </a:rPr>
              <a:t>个</a:t>
            </a:r>
            <a:r>
              <a:rPr lang="zh-CN" altLang="en-US" dirty="0" smtClean="0">
                <a:latin typeface="Garamond" pitchFamily="18" charset="0"/>
              </a:rPr>
              <a:t>该</a:t>
            </a:r>
            <a:r>
              <a:rPr lang="zh-CN" altLang="en-US" dirty="0">
                <a:latin typeface="Garamond" pitchFamily="18" charset="0"/>
              </a:rPr>
              <a:t>种颜色的</a:t>
            </a:r>
            <a:r>
              <a:rPr lang="zh-CN" altLang="en-US" dirty="0" smtClean="0">
                <a:latin typeface="Garamond" pitchFamily="18" charset="0"/>
              </a:rPr>
              <a:t>球。</a:t>
            </a:r>
            <a:endParaRPr lang="en-US" altLang="zh-CN" dirty="0" smtClean="0">
              <a:latin typeface="Garamond" pitchFamily="18" charset="0"/>
            </a:endParaRPr>
          </a:p>
          <a:p>
            <a:r>
              <a:rPr lang="zh-CN" altLang="en-US" dirty="0" smtClean="0">
                <a:latin typeface="Garamond" pitchFamily="18" charset="0"/>
              </a:rPr>
              <a:t>问“对所有</a:t>
            </a:r>
            <a:r>
              <a:rPr lang="en-US" altLang="zh-CN" dirty="0" smtClean="0">
                <a:latin typeface="Garamond" pitchFamily="18" charset="0"/>
              </a:rPr>
              <a:t>1</a:t>
            </a:r>
            <a:r>
              <a:rPr lang="zh-CN" altLang="en-US" dirty="0" smtClean="0">
                <a:latin typeface="Garamond" pitchFamily="18" charset="0"/>
              </a:rPr>
              <a:t>≤</a:t>
            </a:r>
            <a:r>
              <a:rPr lang="en-US" altLang="zh-CN" i="1" dirty="0" smtClean="0">
                <a:latin typeface="Garamond" pitchFamily="18" charset="0"/>
              </a:rPr>
              <a:t>k</a:t>
            </a:r>
            <a:r>
              <a:rPr lang="zh-CN" altLang="en-US" dirty="0" smtClean="0">
                <a:latin typeface="Garamond" pitchFamily="18" charset="0"/>
              </a:rPr>
              <a:t>≤</a:t>
            </a:r>
            <a:r>
              <a:rPr lang="en-US" altLang="zh-CN" i="1" dirty="0" smtClean="0">
                <a:latin typeface="Garamond" pitchFamily="18" charset="0"/>
              </a:rPr>
              <a:t>n</a:t>
            </a:r>
            <a:r>
              <a:rPr lang="zh-CN" altLang="en-US" dirty="0" smtClean="0">
                <a:latin typeface="Garamond" pitchFamily="18" charset="0"/>
              </a:rPr>
              <a:t>，第</a:t>
            </a:r>
            <a:r>
              <a:rPr lang="en-US" altLang="zh-CN" i="1" dirty="0" err="1" smtClean="0">
                <a:latin typeface="Garamond" pitchFamily="18" charset="0"/>
              </a:rPr>
              <a:t>x</a:t>
            </a:r>
            <a:r>
              <a:rPr lang="en-US" altLang="zh-CN" i="1" baseline="-25000" dirty="0" err="1" smtClean="0">
                <a:latin typeface="Garamond" pitchFamily="18" charset="0"/>
              </a:rPr>
              <a:t>k</a:t>
            </a:r>
            <a:r>
              <a:rPr lang="zh-CN" altLang="en-US" dirty="0" smtClean="0">
                <a:latin typeface="Garamond" pitchFamily="18" charset="0"/>
              </a:rPr>
              <a:t>次取出的球的颜色恰为</a:t>
            </a:r>
            <a:r>
              <a:rPr lang="en-US" altLang="zh-CN" i="1" dirty="0" err="1" smtClean="0">
                <a:latin typeface="Garamond" pitchFamily="18" charset="0"/>
              </a:rPr>
              <a:t>y</a:t>
            </a:r>
            <a:r>
              <a:rPr lang="en-US" altLang="zh-CN" i="1" baseline="-25000" dirty="0" err="1" smtClean="0">
                <a:latin typeface="Garamond" pitchFamily="18" charset="0"/>
              </a:rPr>
              <a:t>k</a:t>
            </a:r>
            <a:r>
              <a:rPr lang="zh-CN" altLang="en-US" dirty="0" smtClean="0">
                <a:latin typeface="Garamond" pitchFamily="18" charset="0"/>
              </a:rPr>
              <a:t>”发生的概率。</a:t>
            </a:r>
            <a:endParaRPr lang="zh-CN" altLang="en-US" dirty="0">
              <a:latin typeface="Garamond" pitchFamily="18" charset="0"/>
            </a:endParaRPr>
          </a:p>
        </p:txBody>
      </p:sp>
      <p:sp>
        <p:nvSpPr>
          <p:cNvPr id="3" name="标题 2"/>
          <p:cNvSpPr>
            <a:spLocks noGrp="1"/>
          </p:cNvSpPr>
          <p:nvPr>
            <p:ph type="title"/>
          </p:nvPr>
        </p:nvSpPr>
        <p:spPr/>
        <p:txBody>
          <a:bodyPr/>
          <a:lstStyle/>
          <a:p>
            <a:r>
              <a:rPr lang="zh-CN" altLang="en-US" dirty="0" smtClean="0"/>
              <a:t>神奇口袋（</a:t>
            </a:r>
            <a:r>
              <a:rPr lang="en-US" altLang="zh-CN" dirty="0" smtClean="0"/>
              <a:t>NOI 2006</a:t>
            </a:r>
            <a:r>
              <a:rPr lang="zh-CN" altLang="en-US" dirty="0" smtClean="0"/>
              <a:t>）</a:t>
            </a:r>
            <a:endParaRPr lang="zh-CN" altLang="en-US" dirty="0"/>
          </a:p>
        </p:txBody>
      </p:sp>
    </p:spTree>
    <p:extLst>
      <p:ext uri="{BB962C8B-B14F-4D97-AF65-F5344CB8AC3E}">
        <p14:creationId xmlns:p14="http://schemas.microsoft.com/office/powerpoint/2010/main" val="2185703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normAutofit/>
              </a:bodyPr>
              <a:lstStyle/>
              <a:p>
                <a:r>
                  <a:rPr lang="zh-CN" altLang="en-US" dirty="0" smtClean="0">
                    <a:latin typeface="Garamond" pitchFamily="18" charset="0"/>
                  </a:rPr>
                  <a:t>考虑相反的情况，如果没有任何两人生日相同，其概率为：</a:t>
                </a:r>
                <a:endParaRPr lang="en-US" altLang="zh-CN" dirty="0" smtClean="0">
                  <a:latin typeface="Garamond"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altLang="zh-CN" i="1" smtClean="0">
                              <a:latin typeface="Cambria Math"/>
                            </a:rPr>
                          </m:ctrlPr>
                        </m:fPr>
                        <m:num>
                          <m:r>
                            <a:rPr lang="en-US" altLang="zh-CN" b="0" i="1" smtClean="0">
                              <a:latin typeface="Cambria Math"/>
                            </a:rPr>
                            <m:t>365</m:t>
                          </m:r>
                        </m:num>
                        <m:den>
                          <m:r>
                            <a:rPr lang="en-US" altLang="zh-CN" b="0" i="1" smtClean="0">
                              <a:latin typeface="Cambria Math"/>
                            </a:rPr>
                            <m:t>365</m:t>
                          </m:r>
                        </m:den>
                      </m:f>
                      <m:r>
                        <a:rPr lang="zh-CN" altLang="en-US" i="1">
                          <a:latin typeface="Cambria Math"/>
                        </a:rPr>
                        <m:t>×</m:t>
                      </m:r>
                      <m:f>
                        <m:fPr>
                          <m:ctrlPr>
                            <a:rPr lang="en-US" altLang="zh-CN" i="1" smtClean="0">
                              <a:latin typeface="Cambria Math"/>
                            </a:rPr>
                          </m:ctrlPr>
                        </m:fPr>
                        <m:num>
                          <m:r>
                            <a:rPr lang="en-US" altLang="zh-CN" b="0" i="1" smtClean="0">
                              <a:latin typeface="Cambria Math"/>
                            </a:rPr>
                            <m:t>364</m:t>
                          </m:r>
                        </m:num>
                        <m:den>
                          <m:r>
                            <a:rPr lang="en-US" altLang="zh-CN" b="0" i="1" smtClean="0">
                              <a:latin typeface="Cambria Math"/>
                            </a:rPr>
                            <m:t>365</m:t>
                          </m:r>
                        </m:den>
                      </m:f>
                      <m:r>
                        <a:rPr lang="en-US" altLang="zh-CN" i="1" smtClean="0">
                          <a:latin typeface="Cambria Math"/>
                          <a:ea typeface="Cambria Math"/>
                        </a:rPr>
                        <m:t>×</m:t>
                      </m:r>
                      <m:f>
                        <m:fPr>
                          <m:ctrlPr>
                            <a:rPr lang="en-US" altLang="zh-CN" b="0" i="1" smtClean="0">
                              <a:latin typeface="Cambria Math"/>
                              <a:ea typeface="Cambria Math"/>
                            </a:rPr>
                          </m:ctrlPr>
                        </m:fPr>
                        <m:num>
                          <m:r>
                            <a:rPr lang="en-US" altLang="zh-CN" b="0" i="1" smtClean="0">
                              <a:latin typeface="Cambria Math"/>
                              <a:ea typeface="Cambria Math"/>
                            </a:rPr>
                            <m:t>363</m:t>
                          </m:r>
                        </m:num>
                        <m:den>
                          <m:r>
                            <a:rPr lang="en-US" altLang="zh-CN" b="0" i="1" smtClean="0">
                              <a:latin typeface="Cambria Math"/>
                              <a:ea typeface="Cambria Math"/>
                            </a:rPr>
                            <m:t>365</m:t>
                          </m:r>
                        </m:den>
                      </m:f>
                      <m:r>
                        <a:rPr lang="en-US" altLang="zh-CN" b="0" i="1" smtClean="0">
                          <a:latin typeface="Cambria Math"/>
                          <a:ea typeface="Cambria Math"/>
                        </a:rPr>
                        <m:t>×…×</m:t>
                      </m:r>
                      <m:f>
                        <m:fPr>
                          <m:ctrlPr>
                            <a:rPr lang="en-US" altLang="zh-CN" b="0" i="1" smtClean="0">
                              <a:latin typeface="Cambria Math"/>
                              <a:ea typeface="Cambria Math"/>
                            </a:rPr>
                          </m:ctrlPr>
                        </m:fPr>
                        <m:num>
                          <m:r>
                            <a:rPr lang="en-US" altLang="zh-CN" i="1">
                              <a:latin typeface="Cambria Math"/>
                              <a:ea typeface="Cambria Math"/>
                            </a:rPr>
                            <m:t>365−23</m:t>
                          </m:r>
                          <m:r>
                            <a:rPr lang="en-US" altLang="zh-CN" b="0" i="1" smtClean="0">
                              <a:latin typeface="Cambria Math"/>
                              <a:ea typeface="Cambria Math"/>
                            </a:rPr>
                            <m:t>+1</m:t>
                          </m:r>
                        </m:num>
                        <m:den>
                          <m:r>
                            <a:rPr lang="en-US" altLang="zh-CN" b="0" i="1" smtClean="0">
                              <a:latin typeface="Cambria Math"/>
                              <a:ea typeface="Cambria Math"/>
                            </a:rPr>
                            <m:t>365</m:t>
                          </m:r>
                        </m:den>
                      </m:f>
                    </m:oMath>
                  </m:oMathPara>
                </a14:m>
                <a:endParaRPr lang="en-US" altLang="zh-CN" dirty="0" smtClean="0">
                  <a:latin typeface="Garamond" pitchFamily="18" charset="0"/>
                </a:endParaRPr>
              </a:p>
              <a:p>
                <a:pPr marL="0" indent="0">
                  <a:buNone/>
                </a:pPr>
                <a14:m>
                  <m:oMathPara xmlns:m="http://schemas.openxmlformats.org/officeDocument/2006/math">
                    <m:oMathParaPr>
                      <m:jc m:val="centerGroup"/>
                    </m:oMathParaPr>
                    <m:oMath xmlns:m="http://schemas.openxmlformats.org/officeDocument/2006/math">
                      <m:r>
                        <a:rPr lang="zh-CN" altLang="en-US" i="1" smtClean="0">
                          <a:latin typeface="Cambria Math"/>
                        </a:rPr>
                        <m:t>≈</m:t>
                      </m:r>
                      <m:r>
                        <a:rPr lang="en-US" altLang="zh-CN" i="1">
                          <a:latin typeface="Cambria Math"/>
                        </a:rPr>
                        <m:t>0.492702766</m:t>
                      </m:r>
                    </m:oMath>
                  </m:oMathPara>
                </a14:m>
                <a:endParaRPr lang="en-US" altLang="zh-CN" dirty="0" smtClean="0">
                  <a:latin typeface="Garamond" pitchFamily="18" charset="0"/>
                </a:endParaRPr>
              </a:p>
              <a:p>
                <a:r>
                  <a:rPr lang="zh-CN" altLang="en-US" b="0" dirty="0" smtClean="0">
                    <a:latin typeface="Garamond" pitchFamily="18" charset="0"/>
                  </a:rPr>
                  <a:t>所以当至少有</a:t>
                </a:r>
                <a:r>
                  <a:rPr lang="en-US" altLang="zh-CN" b="0" dirty="0" smtClean="0">
                    <a:latin typeface="Garamond" pitchFamily="18" charset="0"/>
                  </a:rPr>
                  <a:t>23</a:t>
                </a:r>
                <a:r>
                  <a:rPr lang="zh-CN" altLang="en-US" dirty="0" smtClean="0">
                    <a:latin typeface="Garamond" pitchFamily="18" charset="0"/>
                  </a:rPr>
                  <a:t>人时，</a:t>
                </a:r>
                <a:r>
                  <a:rPr lang="zh-CN" altLang="en-US" dirty="0">
                    <a:latin typeface="Garamond" pitchFamily="18" charset="0"/>
                  </a:rPr>
                  <a:t>至少有两个人的生日相同的概率要大于</a:t>
                </a:r>
                <a:r>
                  <a:rPr lang="en-US" altLang="zh-CN" dirty="0">
                    <a:latin typeface="Garamond" pitchFamily="18" charset="0"/>
                  </a:rPr>
                  <a:t>50</a:t>
                </a:r>
                <a:r>
                  <a:rPr lang="en-US" altLang="zh-CN" dirty="0" smtClean="0">
                    <a:latin typeface="Garamond" pitchFamily="18" charset="0"/>
                  </a:rPr>
                  <a:t>%</a:t>
                </a:r>
                <a:r>
                  <a:rPr lang="zh-CN" altLang="en-US" dirty="0">
                    <a:latin typeface="Garamond" pitchFamily="18" charset="0"/>
                  </a:rPr>
                  <a:t>；</a:t>
                </a:r>
                <a:r>
                  <a:rPr lang="zh-CN" altLang="en-US" dirty="0" smtClean="0">
                    <a:latin typeface="Garamond" pitchFamily="18" charset="0"/>
                  </a:rPr>
                  <a:t>经计算，至少有</a:t>
                </a:r>
                <a:r>
                  <a:rPr lang="en-US" altLang="zh-CN" dirty="0" smtClean="0">
                    <a:latin typeface="Garamond" pitchFamily="18" charset="0"/>
                  </a:rPr>
                  <a:t>52</a:t>
                </a:r>
                <a:r>
                  <a:rPr lang="zh-CN" altLang="en-US" dirty="0" smtClean="0">
                    <a:latin typeface="Garamond" pitchFamily="18" charset="0"/>
                  </a:rPr>
                  <a:t>人时的概率超过</a:t>
                </a:r>
                <a:r>
                  <a:rPr lang="en-US" altLang="zh-CN" dirty="0" smtClean="0">
                    <a:latin typeface="Garamond" pitchFamily="18" charset="0"/>
                  </a:rPr>
                  <a:t>98%</a:t>
                </a:r>
                <a:r>
                  <a:rPr lang="zh-CN" altLang="en-US" dirty="0" smtClean="0">
                    <a:latin typeface="Garamond" pitchFamily="18" charset="0"/>
                  </a:rPr>
                  <a:t>！</a:t>
                </a:r>
                <a:endParaRPr lang="zh-CN" altLang="en-US" dirty="0">
                  <a:latin typeface="Garamond" pitchFamily="18" charset="0"/>
                </a:endParaRPr>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l="-741" t="-1713" r="-1852"/>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smtClean="0"/>
              <a:t>生日悖论</a:t>
            </a:r>
            <a:endParaRPr lang="zh-CN" altLang="en-US" dirty="0"/>
          </a:p>
        </p:txBody>
      </p:sp>
    </p:spTree>
    <p:extLst>
      <p:ext uri="{BB962C8B-B14F-4D97-AF65-F5344CB8AC3E}">
        <p14:creationId xmlns:p14="http://schemas.microsoft.com/office/powerpoint/2010/main" val="369321738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zh-CN" altLang="en-US" dirty="0" smtClean="0"/>
                  <a:t>如果所有的</a:t>
                </a:r>
                <a:r>
                  <a:rPr lang="en-US" altLang="zh-CN" i="1" dirty="0" err="1" smtClean="0">
                    <a:latin typeface="Garamond" pitchFamily="18" charset="0"/>
                  </a:rPr>
                  <a:t>x</a:t>
                </a:r>
                <a:r>
                  <a:rPr lang="en-US" altLang="zh-CN" i="1" baseline="-25000" dirty="0" err="1" smtClean="0">
                    <a:latin typeface="Garamond" pitchFamily="18" charset="0"/>
                  </a:rPr>
                  <a:t>k</a:t>
                </a:r>
                <a:r>
                  <a:rPr lang="en-US" altLang="zh-CN" dirty="0" smtClean="0">
                    <a:latin typeface="Garamond" pitchFamily="18" charset="0"/>
                  </a:rPr>
                  <a:t>=</a:t>
                </a:r>
                <a:r>
                  <a:rPr lang="en-US" altLang="zh-CN" i="1" dirty="0" smtClean="0">
                    <a:latin typeface="Garamond" pitchFamily="18" charset="0"/>
                  </a:rPr>
                  <a:t>k</a:t>
                </a:r>
                <a:r>
                  <a:rPr lang="zh-CN" altLang="en-US" dirty="0" smtClean="0">
                    <a:latin typeface="Garamond" pitchFamily="18" charset="0"/>
                  </a:rPr>
                  <a:t>，相当于知道了每次取出球的所有情况，可以直接计算概率。</a:t>
                </a:r>
                <a:endParaRPr lang="en-US" altLang="zh-CN" dirty="0" smtClean="0">
                  <a:latin typeface="Garamond" pitchFamily="18" charset="0"/>
                </a:endParaRPr>
              </a:p>
              <a:p>
                <a:r>
                  <a:rPr lang="zh-CN" altLang="en-US" dirty="0" smtClean="0">
                    <a:latin typeface="Garamond" pitchFamily="18" charset="0"/>
                  </a:rPr>
                  <a:t>例如，开始时</a:t>
                </a:r>
                <a:r>
                  <a:rPr lang="en-US" altLang="zh-CN" dirty="0" smtClean="0">
                    <a:latin typeface="Garamond" pitchFamily="18" charset="0"/>
                  </a:rPr>
                  <a:t>2</a:t>
                </a:r>
                <a:r>
                  <a:rPr lang="zh-CN" altLang="en-US" dirty="0" smtClean="0">
                    <a:latin typeface="Garamond" pitchFamily="18" charset="0"/>
                  </a:rPr>
                  <a:t>种球的个数分别为</a:t>
                </a:r>
                <a:r>
                  <a:rPr lang="en-US" altLang="zh-CN" dirty="0" smtClean="0">
                    <a:latin typeface="Garamond" pitchFamily="18" charset="0"/>
                  </a:rPr>
                  <a:t>1</a:t>
                </a:r>
                <a:r>
                  <a:rPr lang="zh-CN" altLang="en-US" dirty="0" smtClean="0">
                    <a:latin typeface="Garamond" pitchFamily="18" charset="0"/>
                  </a:rPr>
                  <a:t>、</a:t>
                </a:r>
                <a:r>
                  <a:rPr lang="en-US" altLang="zh-CN" dirty="0" smtClean="0">
                    <a:latin typeface="Garamond" pitchFamily="18" charset="0"/>
                  </a:rPr>
                  <a:t>1</a:t>
                </a:r>
                <a:r>
                  <a:rPr lang="zh-CN" altLang="en-US" dirty="0" smtClean="0">
                    <a:latin typeface="Garamond" pitchFamily="18" charset="0"/>
                  </a:rPr>
                  <a:t>，且第</a:t>
                </a:r>
                <a:r>
                  <a:rPr lang="en-US" altLang="zh-CN" dirty="0" smtClean="0">
                    <a:latin typeface="Garamond" pitchFamily="18" charset="0"/>
                  </a:rPr>
                  <a:t>1</a:t>
                </a:r>
                <a:r>
                  <a:rPr lang="zh-CN" altLang="en-US" dirty="0" smtClean="0">
                    <a:latin typeface="Garamond" pitchFamily="18" charset="0"/>
                  </a:rPr>
                  <a:t>、</a:t>
                </a:r>
                <a:r>
                  <a:rPr lang="en-US" altLang="zh-CN" dirty="0" smtClean="0">
                    <a:latin typeface="Garamond" pitchFamily="18" charset="0"/>
                  </a:rPr>
                  <a:t>2</a:t>
                </a:r>
                <a:r>
                  <a:rPr lang="zh-CN" altLang="en-US" dirty="0" smtClean="0">
                    <a:latin typeface="Garamond" pitchFamily="18" charset="0"/>
                  </a:rPr>
                  <a:t>、</a:t>
                </a:r>
                <a:r>
                  <a:rPr lang="en-US" altLang="zh-CN" dirty="0" smtClean="0">
                    <a:latin typeface="Garamond" pitchFamily="18" charset="0"/>
                  </a:rPr>
                  <a:t>3</a:t>
                </a:r>
                <a:r>
                  <a:rPr lang="zh-CN" altLang="en-US" dirty="0" smtClean="0">
                    <a:latin typeface="Garamond" pitchFamily="18" charset="0"/>
                  </a:rPr>
                  <a:t>次分别取到颜色为</a:t>
                </a:r>
                <a:r>
                  <a:rPr lang="en-US" altLang="zh-CN" dirty="0" smtClean="0">
                    <a:latin typeface="Garamond" pitchFamily="18" charset="0"/>
                  </a:rPr>
                  <a:t>1</a:t>
                </a:r>
                <a:r>
                  <a:rPr lang="zh-CN" altLang="en-US" dirty="0" smtClean="0">
                    <a:latin typeface="Garamond" pitchFamily="18" charset="0"/>
                  </a:rPr>
                  <a:t>、</a:t>
                </a:r>
                <a:r>
                  <a:rPr lang="en-US" altLang="zh-CN" dirty="0" smtClean="0">
                    <a:latin typeface="Garamond" pitchFamily="18" charset="0"/>
                  </a:rPr>
                  <a:t>2</a:t>
                </a:r>
                <a:r>
                  <a:rPr lang="zh-CN" altLang="en-US" dirty="0" smtClean="0">
                    <a:latin typeface="Garamond" pitchFamily="18" charset="0"/>
                  </a:rPr>
                  <a:t>、</a:t>
                </a:r>
                <a:r>
                  <a:rPr lang="en-US" altLang="zh-CN" dirty="0" smtClean="0">
                    <a:latin typeface="Garamond" pitchFamily="18" charset="0"/>
                  </a:rPr>
                  <a:t>1</a:t>
                </a:r>
                <a:r>
                  <a:rPr lang="zh-CN" altLang="en-US" dirty="0" smtClean="0">
                    <a:latin typeface="Garamond" pitchFamily="18" charset="0"/>
                  </a:rPr>
                  <a:t>的球，则概率为</a:t>
                </a:r>
                <a:endParaRPr lang="en-US" altLang="zh-CN" dirty="0" smtClean="0">
                  <a:latin typeface="Garamond"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a:rPr>
                          </m:ctrlPr>
                        </m:fPr>
                        <m:num>
                          <m:r>
                            <a:rPr lang="en-US" altLang="zh-CN" b="0" i="1" smtClean="0">
                              <a:latin typeface="Cambria Math"/>
                            </a:rPr>
                            <m:t>1</m:t>
                          </m:r>
                        </m:num>
                        <m:den>
                          <m:r>
                            <a:rPr lang="en-US" altLang="zh-CN" b="0" i="1" smtClean="0">
                              <a:latin typeface="Cambria Math"/>
                            </a:rPr>
                            <m:t>2</m:t>
                          </m:r>
                        </m:den>
                      </m:f>
                      <m:r>
                        <a:rPr lang="en-US" altLang="zh-CN" i="1">
                          <a:latin typeface="Cambria Math"/>
                          <a:ea typeface="Cambria Math"/>
                        </a:rPr>
                        <m:t>×</m:t>
                      </m:r>
                      <m:f>
                        <m:fPr>
                          <m:ctrlPr>
                            <a:rPr lang="en-US" altLang="zh-CN" b="0" i="1" smtClean="0">
                              <a:latin typeface="Cambria Math"/>
                              <a:ea typeface="Cambria Math"/>
                            </a:rPr>
                          </m:ctrlPr>
                        </m:fPr>
                        <m:num>
                          <m:r>
                            <a:rPr lang="en-US" altLang="zh-CN" b="0" i="1" smtClean="0">
                              <a:latin typeface="Cambria Math"/>
                              <a:ea typeface="Cambria Math"/>
                            </a:rPr>
                            <m:t>1</m:t>
                          </m:r>
                        </m:num>
                        <m:den>
                          <m:r>
                            <a:rPr lang="en-US" altLang="zh-CN" b="0" i="1" smtClean="0">
                              <a:latin typeface="Cambria Math"/>
                              <a:ea typeface="Cambria Math"/>
                            </a:rPr>
                            <m:t>2+</m:t>
                          </m:r>
                          <m:r>
                            <a:rPr lang="en-US" altLang="zh-CN" b="0" i="1" smtClean="0">
                              <a:latin typeface="Cambria Math"/>
                              <a:ea typeface="Cambria Math"/>
                            </a:rPr>
                            <m:t>𝑑</m:t>
                          </m:r>
                        </m:den>
                      </m:f>
                      <m:r>
                        <a:rPr lang="en-US" altLang="zh-CN" b="0" i="1" smtClean="0">
                          <a:latin typeface="Cambria Math"/>
                          <a:ea typeface="Cambria Math"/>
                        </a:rPr>
                        <m:t>×</m:t>
                      </m:r>
                      <m:f>
                        <m:fPr>
                          <m:ctrlPr>
                            <a:rPr lang="en-US" altLang="zh-CN" b="0" i="1" smtClean="0">
                              <a:latin typeface="Cambria Math"/>
                              <a:ea typeface="Cambria Math"/>
                            </a:rPr>
                          </m:ctrlPr>
                        </m:fPr>
                        <m:num>
                          <m:r>
                            <a:rPr lang="en-US" altLang="zh-CN" b="0" i="1" smtClean="0">
                              <a:latin typeface="Cambria Math"/>
                              <a:ea typeface="Cambria Math"/>
                            </a:rPr>
                            <m:t>1+</m:t>
                          </m:r>
                          <m:r>
                            <a:rPr lang="en-US" altLang="zh-CN" b="0" i="1" smtClean="0">
                              <a:latin typeface="Cambria Math"/>
                              <a:ea typeface="Cambria Math"/>
                            </a:rPr>
                            <m:t>𝑑</m:t>
                          </m:r>
                        </m:num>
                        <m:den>
                          <m:r>
                            <a:rPr lang="en-US" altLang="zh-CN" b="0" i="1" smtClean="0">
                              <a:latin typeface="Cambria Math"/>
                              <a:ea typeface="Cambria Math"/>
                            </a:rPr>
                            <m:t>2+2</m:t>
                          </m:r>
                          <m:r>
                            <a:rPr lang="en-US" altLang="zh-CN" b="0" i="1" smtClean="0">
                              <a:latin typeface="Cambria Math"/>
                              <a:ea typeface="Cambria Math"/>
                            </a:rPr>
                            <m:t>𝑑</m:t>
                          </m:r>
                        </m:den>
                      </m:f>
                    </m:oMath>
                  </m:oMathPara>
                </a14:m>
                <a:endParaRPr lang="en-US" altLang="zh-CN" dirty="0" smtClean="0">
                  <a:latin typeface="Garamond" pitchFamily="18" charset="0"/>
                </a:endParaRPr>
              </a:p>
              <a:p>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l="-741" t="-2503" r="-1333"/>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smtClean="0"/>
              <a:t>初步思路</a:t>
            </a:r>
            <a:endParaRPr lang="zh-CN" altLang="en-US" dirty="0"/>
          </a:p>
        </p:txBody>
      </p:sp>
    </p:spTree>
    <p:extLst>
      <p:ext uri="{BB962C8B-B14F-4D97-AF65-F5344CB8AC3E}">
        <p14:creationId xmlns:p14="http://schemas.microsoft.com/office/powerpoint/2010/main" val="352627605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normAutofit/>
              </a:bodyPr>
              <a:lstStyle/>
              <a:p>
                <a:r>
                  <a:rPr lang="zh-CN" altLang="en-US" dirty="0" smtClean="0">
                    <a:latin typeface="Garamond" pitchFamily="18" charset="0"/>
                  </a:rPr>
                  <a:t>观察上述表达式可知，该概率的分母总是</a:t>
                </a:r>
                <a:endParaRPr lang="en-US" altLang="zh-CN" dirty="0" smtClean="0">
                  <a:latin typeface="Garamond"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a:rPr>
                        <m:t>𝑠</m:t>
                      </m:r>
                      <m:r>
                        <a:rPr lang="en-US" altLang="zh-CN" b="0" i="1" smtClean="0">
                          <a:latin typeface="Cambria Math"/>
                          <a:ea typeface="Cambria Math"/>
                        </a:rPr>
                        <m:t>×</m:t>
                      </m:r>
                      <m:d>
                        <m:dPr>
                          <m:ctrlPr>
                            <a:rPr lang="en-US" altLang="zh-CN" b="0" i="1" smtClean="0">
                              <a:latin typeface="Cambria Math"/>
                            </a:rPr>
                          </m:ctrlPr>
                        </m:dPr>
                        <m:e>
                          <m:r>
                            <a:rPr lang="en-US" altLang="zh-CN" b="0" i="1" smtClean="0">
                              <a:latin typeface="Cambria Math"/>
                            </a:rPr>
                            <m:t>𝑠</m:t>
                          </m:r>
                          <m:r>
                            <a:rPr lang="en-US" altLang="zh-CN" b="0" i="1" smtClean="0">
                              <a:latin typeface="Cambria Math"/>
                            </a:rPr>
                            <m:t>+</m:t>
                          </m:r>
                          <m:r>
                            <a:rPr lang="en-US" altLang="zh-CN" b="0" i="1" smtClean="0">
                              <a:latin typeface="Cambria Math"/>
                            </a:rPr>
                            <m:t>𝑑</m:t>
                          </m:r>
                        </m:e>
                      </m:d>
                      <m:r>
                        <a:rPr lang="en-US" altLang="zh-CN" b="0" i="1" smtClean="0">
                          <a:latin typeface="Cambria Math"/>
                          <a:ea typeface="Cambria Math"/>
                        </a:rPr>
                        <m:t>×</m:t>
                      </m:r>
                      <m:r>
                        <a:rPr lang="en-US" altLang="zh-CN" b="0" i="1" smtClean="0">
                          <a:latin typeface="Cambria Math"/>
                        </a:rPr>
                        <m:t>…</m:t>
                      </m:r>
                      <m:r>
                        <a:rPr lang="en-US" altLang="zh-CN" b="0" i="1" smtClean="0">
                          <a:latin typeface="Cambria Math"/>
                          <a:ea typeface="Cambria Math"/>
                        </a:rPr>
                        <m:t>×</m:t>
                      </m:r>
                      <m:r>
                        <a:rPr lang="en-US" altLang="zh-CN" b="0" i="1" smtClean="0">
                          <a:latin typeface="Cambria Math"/>
                        </a:rPr>
                        <m:t>(</m:t>
                      </m:r>
                      <m:r>
                        <a:rPr lang="en-US" altLang="zh-CN" b="0" i="1" smtClean="0">
                          <a:latin typeface="Cambria Math"/>
                        </a:rPr>
                        <m:t>𝑠</m:t>
                      </m:r>
                      <m:r>
                        <a:rPr lang="en-US" altLang="zh-CN" b="0" i="1" smtClean="0">
                          <a:latin typeface="Cambria Math"/>
                        </a:rPr>
                        <m:t>+(</m:t>
                      </m:r>
                      <m:r>
                        <a:rPr lang="en-US" altLang="zh-CN" b="0" i="1" smtClean="0">
                          <a:latin typeface="Cambria Math"/>
                        </a:rPr>
                        <m:t>𝑢</m:t>
                      </m:r>
                      <m:r>
                        <a:rPr lang="en-US" altLang="zh-CN" b="0" i="1" smtClean="0">
                          <a:latin typeface="Cambria Math"/>
                        </a:rPr>
                        <m:t>−1)</m:t>
                      </m:r>
                      <m:r>
                        <a:rPr lang="en-US" altLang="zh-CN" b="0" i="1" smtClean="0">
                          <a:latin typeface="Cambria Math"/>
                        </a:rPr>
                        <m:t>𝑑</m:t>
                      </m:r>
                      <m:r>
                        <a:rPr lang="en-US" altLang="zh-CN" b="0" i="1" smtClean="0">
                          <a:latin typeface="Cambria Math"/>
                        </a:rPr>
                        <m:t>)</m:t>
                      </m:r>
                    </m:oMath>
                  </m:oMathPara>
                </a14:m>
                <a:endParaRPr lang="en-US" altLang="zh-CN" dirty="0" smtClean="0">
                  <a:latin typeface="Garamond" pitchFamily="18" charset="0"/>
                </a:endParaRPr>
              </a:p>
              <a:p>
                <a:pPr marL="0" indent="0">
                  <a:buNone/>
                </a:pPr>
                <a:r>
                  <a:rPr lang="zh-CN" altLang="en-US" dirty="0" smtClean="0">
                    <a:latin typeface="Garamond" pitchFamily="18" charset="0"/>
                  </a:rPr>
                  <a:t>的形式，其中</a:t>
                </a:r>
                <a:r>
                  <a:rPr lang="en-US" altLang="zh-CN" i="1" dirty="0" smtClean="0">
                    <a:latin typeface="Garamond" pitchFamily="18" charset="0"/>
                  </a:rPr>
                  <a:t>s</a:t>
                </a:r>
                <a:r>
                  <a:rPr lang="zh-CN" altLang="en-US" dirty="0" smtClean="0">
                    <a:latin typeface="Garamond" pitchFamily="18" charset="0"/>
                  </a:rPr>
                  <a:t>表示初始时的球数之和。而在分子中，如果颜色为</a:t>
                </a:r>
                <a:r>
                  <a:rPr lang="en-US" altLang="zh-CN" i="1" dirty="0" err="1" smtClean="0">
                    <a:latin typeface="Garamond" pitchFamily="18" charset="0"/>
                  </a:rPr>
                  <a:t>i</a:t>
                </a:r>
                <a:r>
                  <a:rPr lang="zh-CN" altLang="en-US" dirty="0" smtClean="0">
                    <a:latin typeface="Garamond" pitchFamily="18" charset="0"/>
                  </a:rPr>
                  <a:t>的球取了</a:t>
                </a:r>
                <a:r>
                  <a:rPr lang="en-US" altLang="zh-CN" i="1" dirty="0" smtClean="0">
                    <a:latin typeface="Garamond" pitchFamily="18" charset="0"/>
                  </a:rPr>
                  <a:t>v</a:t>
                </a:r>
                <a:r>
                  <a:rPr lang="zh-CN" altLang="en-US" dirty="0" smtClean="0">
                    <a:latin typeface="Garamond" pitchFamily="18" charset="0"/>
                  </a:rPr>
                  <a:t>次，则将包含</a:t>
                </a:r>
                <a:endParaRPr lang="en-US" altLang="zh-CN" dirty="0" smtClean="0">
                  <a:latin typeface="Garamond"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𝑎</m:t>
                          </m:r>
                        </m:e>
                        <m:sub>
                          <m:r>
                            <a:rPr lang="en-US" altLang="zh-CN" b="0" i="1" smtClean="0">
                              <a:latin typeface="Cambria Math"/>
                            </a:rPr>
                            <m:t>𝑖</m:t>
                          </m:r>
                        </m:sub>
                      </m:sSub>
                      <m:r>
                        <a:rPr lang="en-US" altLang="zh-CN" b="0" i="1" smtClean="0">
                          <a:latin typeface="Cambria Math"/>
                          <a:ea typeface="Cambria Math"/>
                        </a:rPr>
                        <m:t>×</m:t>
                      </m:r>
                      <m:d>
                        <m:dPr>
                          <m:ctrlPr>
                            <a:rPr lang="en-US" altLang="zh-CN" b="0" i="1" smtClean="0">
                              <a:latin typeface="Cambria Math"/>
                            </a:rPr>
                          </m:ctrlPr>
                        </m:dPr>
                        <m:e>
                          <m:sSub>
                            <m:sSubPr>
                              <m:ctrlPr>
                                <a:rPr lang="en-US" altLang="zh-CN" i="1">
                                  <a:latin typeface="Cambria Math"/>
                                </a:rPr>
                              </m:ctrlPr>
                            </m:sSubPr>
                            <m:e>
                              <m:r>
                                <a:rPr lang="en-US" altLang="zh-CN" i="1">
                                  <a:latin typeface="Cambria Math"/>
                                </a:rPr>
                                <m:t>𝑎</m:t>
                              </m:r>
                            </m:e>
                            <m:sub>
                              <m:r>
                                <a:rPr lang="en-US" altLang="zh-CN" i="1">
                                  <a:latin typeface="Cambria Math"/>
                                </a:rPr>
                                <m:t>𝑖</m:t>
                              </m:r>
                            </m:sub>
                          </m:sSub>
                          <m:r>
                            <a:rPr lang="en-US" altLang="zh-CN" b="0" i="1" smtClean="0">
                              <a:latin typeface="Cambria Math"/>
                            </a:rPr>
                            <m:t>+</m:t>
                          </m:r>
                          <m:r>
                            <a:rPr lang="en-US" altLang="zh-CN" b="0" i="1" smtClean="0">
                              <a:latin typeface="Cambria Math"/>
                            </a:rPr>
                            <m:t>𝑑</m:t>
                          </m:r>
                        </m:e>
                      </m:d>
                      <m:r>
                        <a:rPr lang="en-US" altLang="zh-CN" b="0" i="1" smtClean="0">
                          <a:latin typeface="Cambria Math"/>
                          <a:ea typeface="Cambria Math"/>
                        </a:rPr>
                        <m:t>×</m:t>
                      </m:r>
                      <m:r>
                        <a:rPr lang="en-US" altLang="zh-CN" b="0" i="1" smtClean="0">
                          <a:latin typeface="Cambria Math"/>
                        </a:rPr>
                        <m:t>…</m:t>
                      </m:r>
                      <m:r>
                        <a:rPr lang="en-US" altLang="zh-CN" b="0" i="1" smtClean="0">
                          <a:latin typeface="Cambria Math"/>
                          <a:ea typeface="Cambria Math"/>
                        </a:rPr>
                        <m:t>×</m:t>
                      </m:r>
                      <m:d>
                        <m:dPr>
                          <m:ctrlPr>
                            <a:rPr lang="en-US" altLang="zh-CN" i="1">
                              <a:latin typeface="Cambria Math"/>
                            </a:rPr>
                          </m:ctrlPr>
                        </m:dPr>
                        <m:e>
                          <m:sSub>
                            <m:sSubPr>
                              <m:ctrlPr>
                                <a:rPr lang="en-US" altLang="zh-CN" i="1">
                                  <a:latin typeface="Cambria Math"/>
                                </a:rPr>
                              </m:ctrlPr>
                            </m:sSubPr>
                            <m:e>
                              <m:r>
                                <a:rPr lang="en-US" altLang="zh-CN" i="1">
                                  <a:latin typeface="Cambria Math"/>
                                </a:rPr>
                                <m:t>𝑎</m:t>
                              </m:r>
                            </m:e>
                            <m:sub>
                              <m:r>
                                <a:rPr lang="en-US" altLang="zh-CN" i="1">
                                  <a:latin typeface="Cambria Math"/>
                                </a:rPr>
                                <m:t>𝑖</m:t>
                              </m:r>
                            </m:sub>
                          </m:sSub>
                          <m:r>
                            <a:rPr lang="en-US" altLang="zh-CN" i="1">
                              <a:latin typeface="Cambria Math"/>
                            </a:rPr>
                            <m:t>+</m:t>
                          </m:r>
                          <m:d>
                            <m:dPr>
                              <m:ctrlPr>
                                <a:rPr lang="en-US" altLang="zh-CN" b="0" i="1" smtClean="0">
                                  <a:latin typeface="Cambria Math"/>
                                </a:rPr>
                              </m:ctrlPr>
                            </m:dPr>
                            <m:e>
                              <m:r>
                                <a:rPr lang="en-US" altLang="zh-CN" i="1">
                                  <a:latin typeface="Cambria Math"/>
                                </a:rPr>
                                <m:t>𝑣</m:t>
                              </m:r>
                              <m:r>
                                <a:rPr lang="en-US" altLang="zh-CN" b="0" i="1" smtClean="0">
                                  <a:latin typeface="Cambria Math"/>
                                </a:rPr>
                                <m:t>−1</m:t>
                              </m:r>
                            </m:e>
                          </m:d>
                          <m:r>
                            <a:rPr lang="en-US" altLang="zh-CN" b="0" i="1" smtClean="0">
                              <a:latin typeface="Cambria Math"/>
                            </a:rPr>
                            <m:t>𝑑</m:t>
                          </m:r>
                        </m:e>
                      </m:d>
                    </m:oMath>
                  </m:oMathPara>
                </a14:m>
                <a:endParaRPr lang="en-US" altLang="zh-CN" dirty="0" smtClean="0">
                  <a:latin typeface="Garamond" pitchFamily="18" charset="0"/>
                </a:endParaRPr>
              </a:p>
              <a:p>
                <a:r>
                  <a:rPr lang="zh-CN" altLang="en-US" dirty="0" smtClean="0">
                    <a:latin typeface="Garamond" pitchFamily="18" charset="0"/>
                  </a:rPr>
                  <a:t>因此，我们发现这个概率与取球的顺序其实无关，只与取球的个数有关。故只要将所有已知的情况平移到前</a:t>
                </a:r>
                <a:r>
                  <a:rPr lang="en-US" altLang="zh-CN" i="1" dirty="0" smtClean="0">
                    <a:latin typeface="Garamond" pitchFamily="18" charset="0"/>
                  </a:rPr>
                  <a:t>n</a:t>
                </a:r>
                <a:r>
                  <a:rPr lang="zh-CN" altLang="en-US" dirty="0" smtClean="0">
                    <a:latin typeface="Garamond" pitchFamily="18" charset="0"/>
                  </a:rPr>
                  <a:t>次即可。</a:t>
                </a:r>
                <a:endParaRPr lang="zh-CN" altLang="en-US" dirty="0">
                  <a:latin typeface="Garamond" pitchFamily="18" charset="0"/>
                </a:endParaRPr>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l="-1852" t="-2503" r="-963"/>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smtClean="0"/>
              <a:t>观察表达式</a:t>
            </a:r>
            <a:endParaRPr lang="zh-CN" altLang="en-US" dirty="0"/>
          </a:p>
        </p:txBody>
      </p:sp>
    </p:spTree>
    <p:extLst>
      <p:ext uri="{BB962C8B-B14F-4D97-AF65-F5344CB8AC3E}">
        <p14:creationId xmlns:p14="http://schemas.microsoft.com/office/powerpoint/2010/main" val="219451149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latin typeface="Garamond" pitchFamily="18" charset="0"/>
              </a:rPr>
              <a:t>得分：对方没回过球来，得</a:t>
            </a:r>
            <a:r>
              <a:rPr lang="en-US" altLang="zh-CN" dirty="0" smtClean="0">
                <a:latin typeface="Garamond" pitchFamily="18" charset="0"/>
              </a:rPr>
              <a:t>1</a:t>
            </a:r>
            <a:r>
              <a:rPr lang="zh-CN" altLang="en-US" dirty="0" smtClean="0">
                <a:latin typeface="Garamond" pitchFamily="18" charset="0"/>
              </a:rPr>
              <a:t>分；</a:t>
            </a:r>
            <a:endParaRPr lang="en-US" altLang="zh-CN" dirty="0" smtClean="0">
              <a:latin typeface="Garamond" pitchFamily="18" charset="0"/>
            </a:endParaRPr>
          </a:p>
          <a:p>
            <a:r>
              <a:rPr lang="zh-CN" altLang="en-US" dirty="0" smtClean="0">
                <a:latin typeface="Garamond" pitchFamily="18" charset="0"/>
              </a:rPr>
              <a:t>局：率先</a:t>
            </a:r>
            <a:r>
              <a:rPr lang="zh-CN" altLang="en-US" dirty="0">
                <a:latin typeface="Garamond" pitchFamily="18" charset="0"/>
              </a:rPr>
              <a:t>赢得</a:t>
            </a:r>
            <a:r>
              <a:rPr lang="zh-CN" altLang="en-US" dirty="0" smtClean="0">
                <a:latin typeface="Garamond" pitchFamily="18" charset="0"/>
              </a:rPr>
              <a:t>至少</a:t>
            </a:r>
            <a:r>
              <a:rPr lang="en-US" altLang="zh-CN" dirty="0">
                <a:latin typeface="Garamond" pitchFamily="18" charset="0"/>
              </a:rPr>
              <a:t>4</a:t>
            </a:r>
            <a:r>
              <a:rPr lang="zh-CN" altLang="en-US" dirty="0" smtClean="0">
                <a:latin typeface="Garamond" pitchFamily="18" charset="0"/>
              </a:rPr>
              <a:t>分、并</a:t>
            </a:r>
            <a:r>
              <a:rPr lang="zh-CN" altLang="en-US" dirty="0">
                <a:latin typeface="Garamond" pitchFamily="18" charset="0"/>
              </a:rPr>
              <a:t>多出对手至少</a:t>
            </a:r>
            <a:r>
              <a:rPr lang="en-US" altLang="zh-CN" dirty="0" smtClean="0">
                <a:latin typeface="Garamond" pitchFamily="18" charset="0"/>
              </a:rPr>
              <a:t>2</a:t>
            </a:r>
            <a:r>
              <a:rPr lang="zh-CN" altLang="en-US" dirty="0" smtClean="0">
                <a:latin typeface="Garamond" pitchFamily="18" charset="0"/>
              </a:rPr>
              <a:t>分；</a:t>
            </a:r>
            <a:endParaRPr lang="en-US" altLang="zh-CN" dirty="0" smtClean="0">
              <a:latin typeface="Garamond" pitchFamily="18" charset="0"/>
            </a:endParaRPr>
          </a:p>
          <a:p>
            <a:r>
              <a:rPr lang="zh-CN" altLang="en-US" dirty="0" smtClean="0">
                <a:latin typeface="Garamond" pitchFamily="18" charset="0"/>
              </a:rPr>
              <a:t>盘：率先</a:t>
            </a:r>
            <a:r>
              <a:rPr lang="zh-CN" altLang="en-US" dirty="0">
                <a:latin typeface="Garamond" pitchFamily="18" charset="0"/>
              </a:rPr>
              <a:t>赢得</a:t>
            </a:r>
            <a:r>
              <a:rPr lang="zh-CN" altLang="en-US" dirty="0" smtClean="0">
                <a:latin typeface="Garamond" pitchFamily="18" charset="0"/>
              </a:rPr>
              <a:t>至少</a:t>
            </a:r>
            <a:r>
              <a:rPr lang="en-US" altLang="zh-CN" dirty="0" smtClean="0">
                <a:latin typeface="Garamond" pitchFamily="18" charset="0"/>
              </a:rPr>
              <a:t>6</a:t>
            </a:r>
            <a:r>
              <a:rPr lang="zh-CN" altLang="en-US" dirty="0" smtClean="0">
                <a:solidFill>
                  <a:srgbClr val="FF0000"/>
                </a:solidFill>
                <a:latin typeface="Garamond" pitchFamily="18" charset="0"/>
              </a:rPr>
              <a:t>局</a:t>
            </a:r>
            <a:r>
              <a:rPr lang="zh-CN" altLang="en-US" dirty="0" smtClean="0">
                <a:latin typeface="Garamond" pitchFamily="18" charset="0"/>
              </a:rPr>
              <a:t>、并</a:t>
            </a:r>
            <a:r>
              <a:rPr lang="zh-CN" altLang="en-US" dirty="0">
                <a:latin typeface="Garamond" pitchFamily="18" charset="0"/>
              </a:rPr>
              <a:t>多出对手至少</a:t>
            </a:r>
            <a:r>
              <a:rPr lang="en-US" altLang="zh-CN" dirty="0" smtClean="0">
                <a:latin typeface="Garamond" pitchFamily="18" charset="0"/>
              </a:rPr>
              <a:t>2</a:t>
            </a:r>
            <a:r>
              <a:rPr lang="zh-CN" altLang="en-US" dirty="0" smtClean="0">
                <a:solidFill>
                  <a:srgbClr val="FF0000"/>
                </a:solidFill>
                <a:latin typeface="Garamond" pitchFamily="18" charset="0"/>
              </a:rPr>
              <a:t>局</a:t>
            </a:r>
            <a:r>
              <a:rPr lang="zh-CN" altLang="en-US" dirty="0" smtClean="0">
                <a:latin typeface="Garamond" pitchFamily="18" charset="0"/>
              </a:rPr>
              <a:t>；如果遇到</a:t>
            </a:r>
            <a:r>
              <a:rPr lang="en-US" altLang="zh-CN" dirty="0" smtClean="0">
                <a:latin typeface="Garamond" pitchFamily="18" charset="0"/>
              </a:rPr>
              <a:t>6-6</a:t>
            </a:r>
            <a:r>
              <a:rPr lang="zh-CN" altLang="en-US" dirty="0" smtClean="0">
                <a:latin typeface="Garamond" pitchFamily="18" charset="0"/>
              </a:rPr>
              <a:t>，则进入决胜局。</a:t>
            </a:r>
            <a:endParaRPr lang="en-US" altLang="zh-CN" dirty="0" smtClean="0">
              <a:latin typeface="Garamond" pitchFamily="18" charset="0"/>
            </a:endParaRPr>
          </a:p>
          <a:p>
            <a:r>
              <a:rPr lang="zh-CN" altLang="en-US" dirty="0" smtClean="0">
                <a:latin typeface="Garamond" pitchFamily="18" charset="0"/>
              </a:rPr>
              <a:t>决胜局：</a:t>
            </a:r>
            <a:r>
              <a:rPr lang="zh-CN" altLang="en-US" dirty="0">
                <a:latin typeface="Garamond" pitchFamily="18" charset="0"/>
              </a:rPr>
              <a:t>率先赢得</a:t>
            </a:r>
            <a:r>
              <a:rPr lang="zh-CN" altLang="en-US" dirty="0" smtClean="0">
                <a:latin typeface="Garamond" pitchFamily="18" charset="0"/>
              </a:rPr>
              <a:t>至少</a:t>
            </a:r>
            <a:r>
              <a:rPr lang="en-US" altLang="zh-CN" dirty="0" smtClean="0">
                <a:latin typeface="Garamond" pitchFamily="18" charset="0"/>
              </a:rPr>
              <a:t>7</a:t>
            </a:r>
            <a:r>
              <a:rPr lang="zh-CN" altLang="en-US" dirty="0" smtClean="0">
                <a:latin typeface="Garamond" pitchFamily="18" charset="0"/>
              </a:rPr>
              <a:t>分</a:t>
            </a:r>
            <a:r>
              <a:rPr lang="zh-CN" altLang="en-US" dirty="0">
                <a:latin typeface="Garamond" pitchFamily="18" charset="0"/>
              </a:rPr>
              <a:t>、并多出对手至少</a:t>
            </a:r>
            <a:r>
              <a:rPr lang="en-US" altLang="zh-CN" dirty="0">
                <a:latin typeface="Garamond" pitchFamily="18" charset="0"/>
              </a:rPr>
              <a:t>2</a:t>
            </a:r>
            <a:r>
              <a:rPr lang="zh-CN" altLang="en-US" dirty="0" smtClean="0">
                <a:latin typeface="Garamond" pitchFamily="18" charset="0"/>
              </a:rPr>
              <a:t>分；</a:t>
            </a:r>
            <a:endParaRPr lang="en-US" altLang="zh-CN" dirty="0" smtClean="0">
              <a:latin typeface="Garamond" pitchFamily="18" charset="0"/>
            </a:endParaRPr>
          </a:p>
          <a:p>
            <a:r>
              <a:rPr lang="zh-CN" altLang="en-US" dirty="0" smtClean="0">
                <a:latin typeface="Garamond" pitchFamily="18" charset="0"/>
              </a:rPr>
              <a:t>比赛：</a:t>
            </a:r>
            <a:r>
              <a:rPr lang="zh-CN" altLang="en-US" dirty="0">
                <a:latin typeface="Garamond" pitchFamily="18" charset="0"/>
              </a:rPr>
              <a:t>率先赢得</a:t>
            </a:r>
            <a:r>
              <a:rPr lang="en-US" altLang="zh-CN" dirty="0">
                <a:latin typeface="Garamond" pitchFamily="18" charset="0"/>
              </a:rPr>
              <a:t>2</a:t>
            </a:r>
            <a:r>
              <a:rPr lang="zh-CN" altLang="en-US" dirty="0" smtClean="0">
                <a:latin typeface="Garamond" pitchFamily="18" charset="0"/>
              </a:rPr>
              <a:t>盘。</a:t>
            </a:r>
            <a:endParaRPr lang="en-US" altLang="zh-CN" dirty="0" smtClean="0">
              <a:latin typeface="Garamond" pitchFamily="18" charset="0"/>
            </a:endParaRPr>
          </a:p>
          <a:p>
            <a:r>
              <a:rPr lang="zh-CN" altLang="en-US" dirty="0" smtClean="0">
                <a:latin typeface="Garamond" pitchFamily="18" charset="0"/>
              </a:rPr>
              <a:t>已知得每</a:t>
            </a:r>
            <a:r>
              <a:rPr lang="en-US" altLang="zh-CN" dirty="0" smtClean="0">
                <a:latin typeface="Garamond" pitchFamily="18" charset="0"/>
              </a:rPr>
              <a:t>1</a:t>
            </a:r>
            <a:r>
              <a:rPr lang="zh-CN" altLang="en-US" dirty="0" smtClean="0">
                <a:latin typeface="Garamond" pitchFamily="18" charset="0"/>
              </a:rPr>
              <a:t>分的概率是</a:t>
            </a:r>
            <a:r>
              <a:rPr lang="en-US" altLang="zh-CN" i="1" dirty="0" smtClean="0">
                <a:latin typeface="Garamond" pitchFamily="18" charset="0"/>
              </a:rPr>
              <a:t>p</a:t>
            </a:r>
            <a:r>
              <a:rPr lang="zh-CN" altLang="en-US" dirty="0" smtClean="0">
                <a:latin typeface="Garamond" pitchFamily="18" charset="0"/>
              </a:rPr>
              <a:t>，求整场比赛的胜率。</a:t>
            </a:r>
            <a:endParaRPr lang="zh-CN" altLang="en-US" dirty="0">
              <a:latin typeface="Garamond" pitchFamily="18" charset="0"/>
            </a:endParaRPr>
          </a:p>
        </p:txBody>
      </p:sp>
      <p:sp>
        <p:nvSpPr>
          <p:cNvPr id="3" name="标题 2"/>
          <p:cNvSpPr>
            <a:spLocks noGrp="1"/>
          </p:cNvSpPr>
          <p:nvPr>
            <p:ph type="title"/>
          </p:nvPr>
        </p:nvSpPr>
        <p:spPr/>
        <p:txBody>
          <a:bodyPr/>
          <a:lstStyle/>
          <a:p>
            <a:r>
              <a:rPr lang="zh-CN" altLang="en-US" dirty="0" smtClean="0"/>
              <a:t>复杂的网球</a:t>
            </a:r>
            <a:endParaRPr lang="zh-CN" altLang="en-US" dirty="0"/>
          </a:p>
        </p:txBody>
      </p:sp>
    </p:spTree>
    <p:extLst>
      <p:ext uri="{BB962C8B-B14F-4D97-AF65-F5344CB8AC3E}">
        <p14:creationId xmlns:p14="http://schemas.microsoft.com/office/powerpoint/2010/main" val="309485667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latin typeface="Garamond" pitchFamily="18" charset="0"/>
              </a:rPr>
              <a:t>赛会官方</a:t>
            </a:r>
            <a:r>
              <a:rPr lang="en-US" altLang="zh-CN" dirty="0" err="1" smtClean="0">
                <a:latin typeface="Garamond" pitchFamily="18" charset="0"/>
              </a:rPr>
              <a:t>ppt</a:t>
            </a:r>
            <a:r>
              <a:rPr lang="zh-CN" altLang="en-US" dirty="0" smtClean="0">
                <a:latin typeface="Garamond" pitchFamily="18" charset="0"/>
              </a:rPr>
              <a:t>：</a:t>
            </a:r>
            <a:r>
              <a:rPr lang="en-US" altLang="zh-CN" dirty="0" smtClean="0">
                <a:latin typeface="Garamond" pitchFamily="18" charset="0"/>
                <a:hlinkClick r:id="rId2" action="ppaction://hlinkfile"/>
              </a:rPr>
              <a:t>SWERC-sols.pdf</a:t>
            </a:r>
            <a:endParaRPr lang="zh-CN" altLang="en-US" dirty="0">
              <a:latin typeface="Garamond" pitchFamily="18" charset="0"/>
            </a:endParaRPr>
          </a:p>
        </p:txBody>
      </p:sp>
      <p:sp>
        <p:nvSpPr>
          <p:cNvPr id="3" name="标题 2"/>
          <p:cNvSpPr>
            <a:spLocks noGrp="1"/>
          </p:cNvSpPr>
          <p:nvPr>
            <p:ph type="title"/>
          </p:nvPr>
        </p:nvSpPr>
        <p:spPr/>
        <p:txBody>
          <a:bodyPr/>
          <a:lstStyle/>
          <a:p>
            <a:r>
              <a:rPr lang="zh-CN" altLang="en-US" dirty="0"/>
              <a:t>复杂的网球</a:t>
            </a:r>
          </a:p>
        </p:txBody>
      </p:sp>
    </p:spTree>
    <p:extLst>
      <p:ext uri="{BB962C8B-B14F-4D97-AF65-F5344CB8AC3E}">
        <p14:creationId xmlns:p14="http://schemas.microsoft.com/office/powerpoint/2010/main" val="254010364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2442" r="12671"/>
          <a:stretch/>
        </p:blipFill>
        <p:spPr bwMode="auto">
          <a:xfrm>
            <a:off x="-60607" y="-27384"/>
            <a:ext cx="9204607" cy="6910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017971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zh-CN" altLang="en-US" dirty="0" smtClean="0">
                    <a:latin typeface="Garamond" pitchFamily="18" charset="0"/>
                  </a:rPr>
                  <a:t>考虑到一局获胜仅有以下可能：</a:t>
                </a:r>
                <a:endParaRPr lang="en-US" altLang="zh-CN" dirty="0" smtClean="0">
                  <a:latin typeface="Garamond" pitchFamily="18" charset="0"/>
                </a:endParaRPr>
              </a:p>
              <a:p>
                <a:pPr marL="0" indent="0" algn="ctr">
                  <a:buNone/>
                </a:pPr>
                <a:r>
                  <a:rPr lang="en-US" altLang="zh-CN" dirty="0" smtClean="0">
                    <a:latin typeface="Garamond" pitchFamily="18" charset="0"/>
                  </a:rPr>
                  <a:t>4-0</a:t>
                </a:r>
                <a:r>
                  <a:rPr lang="zh-CN" altLang="en-US" dirty="0">
                    <a:latin typeface="Garamond" pitchFamily="18" charset="0"/>
                  </a:rPr>
                  <a:t>、</a:t>
                </a:r>
                <a:r>
                  <a:rPr lang="en-US" altLang="zh-CN" dirty="0" smtClean="0">
                    <a:latin typeface="Garamond" pitchFamily="18" charset="0"/>
                  </a:rPr>
                  <a:t>4-1</a:t>
                </a:r>
                <a:r>
                  <a:rPr lang="zh-CN" altLang="en-US" dirty="0">
                    <a:latin typeface="Garamond" pitchFamily="18" charset="0"/>
                  </a:rPr>
                  <a:t>、</a:t>
                </a:r>
                <a:r>
                  <a:rPr lang="en-US" altLang="zh-CN" dirty="0" smtClean="0">
                    <a:latin typeface="Garamond" pitchFamily="18" charset="0"/>
                  </a:rPr>
                  <a:t>4-2</a:t>
                </a:r>
                <a:r>
                  <a:rPr lang="zh-CN" altLang="en-US" dirty="0" smtClean="0">
                    <a:latin typeface="Garamond" pitchFamily="18" charset="0"/>
                  </a:rPr>
                  <a:t>：必然获胜；</a:t>
                </a:r>
                <a:endParaRPr lang="en-US" altLang="zh-CN" dirty="0" smtClean="0">
                  <a:latin typeface="Garamond" pitchFamily="18" charset="0"/>
                </a:endParaRPr>
              </a:p>
              <a:p>
                <a:pPr marL="0" indent="0" algn="ctr">
                  <a:buNone/>
                </a:pPr>
                <a:r>
                  <a:rPr lang="en-US" altLang="zh-CN" dirty="0" smtClean="0">
                    <a:latin typeface="Garamond" pitchFamily="18" charset="0"/>
                  </a:rPr>
                  <a:t>3-3</a:t>
                </a:r>
                <a:r>
                  <a:rPr lang="zh-CN" altLang="en-US" dirty="0" smtClean="0">
                    <a:latin typeface="Garamond" pitchFamily="18" charset="0"/>
                  </a:rPr>
                  <a:t>之后以一定的概率获胜。</a:t>
                </a:r>
                <a:endParaRPr lang="en-US" altLang="zh-CN" dirty="0" smtClean="0">
                  <a:latin typeface="Garamond" pitchFamily="18" charset="0"/>
                </a:endParaRPr>
              </a:p>
              <a:p>
                <a:r>
                  <a:rPr lang="zh-CN" altLang="en-US" dirty="0" smtClean="0">
                    <a:latin typeface="Garamond" pitchFamily="18" charset="0"/>
                  </a:rPr>
                  <a:t>因此，总的获胜概率为：</a:t>
                </a:r>
                <a:endParaRPr lang="en-US" altLang="zh-CN" dirty="0">
                  <a:latin typeface="Garamond"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a:rPr>
                          </m:ctrlPr>
                        </m:sSubPr>
                        <m:e>
                          <m:r>
                            <a:rPr lang="en-US" altLang="zh-CN" i="1">
                              <a:latin typeface="Cambria Math"/>
                            </a:rPr>
                            <m:t>𝑝</m:t>
                          </m:r>
                        </m:e>
                        <m:sub>
                          <m:r>
                            <a:rPr lang="zh-CN" altLang="en-US" i="1">
                              <a:latin typeface="Cambria Math"/>
                            </a:rPr>
                            <m:t>局</m:t>
                          </m:r>
                        </m:sub>
                      </m:sSub>
                      <m:r>
                        <a:rPr lang="en-US" altLang="zh-CN" i="1">
                          <a:latin typeface="Cambria Math"/>
                        </a:rPr>
                        <m:t>=</m:t>
                      </m:r>
                      <m:sSup>
                        <m:sSupPr>
                          <m:ctrlPr>
                            <a:rPr lang="en-US" altLang="zh-CN" i="1">
                              <a:latin typeface="Cambria Math"/>
                            </a:rPr>
                          </m:ctrlPr>
                        </m:sSupPr>
                        <m:e>
                          <m:r>
                            <a:rPr lang="en-US" altLang="zh-CN" i="1">
                              <a:latin typeface="Cambria Math"/>
                            </a:rPr>
                            <m:t>𝑝</m:t>
                          </m:r>
                        </m:e>
                        <m:sup>
                          <m:r>
                            <a:rPr lang="en-US" altLang="zh-CN" i="1">
                              <a:latin typeface="Cambria Math"/>
                            </a:rPr>
                            <m:t>4</m:t>
                          </m:r>
                        </m:sup>
                      </m:sSup>
                      <m:r>
                        <a:rPr lang="en-US" altLang="zh-CN" i="1">
                          <a:latin typeface="Cambria Math"/>
                        </a:rPr>
                        <m:t>+4</m:t>
                      </m:r>
                      <m:sSup>
                        <m:sSupPr>
                          <m:ctrlPr>
                            <a:rPr lang="en-US" altLang="zh-CN" i="1">
                              <a:latin typeface="Cambria Math"/>
                            </a:rPr>
                          </m:ctrlPr>
                        </m:sSupPr>
                        <m:e>
                          <m:r>
                            <a:rPr lang="en-US" altLang="zh-CN" i="1">
                              <a:latin typeface="Cambria Math"/>
                            </a:rPr>
                            <m:t>𝑝</m:t>
                          </m:r>
                        </m:e>
                        <m:sup>
                          <m:r>
                            <a:rPr lang="en-US" altLang="zh-CN" i="1">
                              <a:latin typeface="Cambria Math"/>
                            </a:rPr>
                            <m:t>4</m:t>
                          </m:r>
                        </m:sup>
                      </m:sSup>
                      <m:d>
                        <m:dPr>
                          <m:ctrlPr>
                            <a:rPr lang="en-US" altLang="zh-CN" i="1">
                              <a:latin typeface="Cambria Math"/>
                            </a:rPr>
                          </m:ctrlPr>
                        </m:dPr>
                        <m:e>
                          <m:r>
                            <a:rPr lang="en-US" altLang="zh-CN" i="1">
                              <a:latin typeface="Cambria Math"/>
                            </a:rPr>
                            <m:t>1−</m:t>
                          </m:r>
                          <m:r>
                            <a:rPr lang="en-US" altLang="zh-CN" i="1">
                              <a:latin typeface="Cambria Math"/>
                            </a:rPr>
                            <m:t>𝑝</m:t>
                          </m:r>
                        </m:e>
                      </m:d>
                      <m:r>
                        <a:rPr lang="en-US" altLang="zh-CN" i="1">
                          <a:latin typeface="Cambria Math"/>
                        </a:rPr>
                        <m:t>+10</m:t>
                      </m:r>
                      <m:sSup>
                        <m:sSupPr>
                          <m:ctrlPr>
                            <a:rPr lang="en-US" altLang="zh-CN" i="1">
                              <a:latin typeface="Cambria Math"/>
                            </a:rPr>
                          </m:ctrlPr>
                        </m:sSupPr>
                        <m:e>
                          <m:r>
                            <a:rPr lang="en-US" altLang="zh-CN" i="1">
                              <a:latin typeface="Cambria Math"/>
                            </a:rPr>
                            <m:t>𝑝</m:t>
                          </m:r>
                        </m:e>
                        <m:sup>
                          <m:r>
                            <a:rPr lang="en-US" altLang="zh-CN" i="1">
                              <a:latin typeface="Cambria Math"/>
                            </a:rPr>
                            <m:t>4</m:t>
                          </m:r>
                        </m:sup>
                      </m:sSup>
                      <m:sSup>
                        <m:sSupPr>
                          <m:ctrlPr>
                            <a:rPr lang="en-US" altLang="zh-CN" i="1">
                              <a:latin typeface="Cambria Math"/>
                            </a:rPr>
                          </m:ctrlPr>
                        </m:sSupPr>
                        <m:e>
                          <m:r>
                            <a:rPr lang="en-US" altLang="zh-CN" i="1">
                              <a:latin typeface="Cambria Math"/>
                            </a:rPr>
                            <m:t>(1−</m:t>
                          </m:r>
                          <m:r>
                            <a:rPr lang="en-US" altLang="zh-CN" i="1">
                              <a:latin typeface="Cambria Math"/>
                            </a:rPr>
                            <m:t>𝑝</m:t>
                          </m:r>
                          <m:r>
                            <a:rPr lang="en-US" altLang="zh-CN" i="1">
                              <a:latin typeface="Cambria Math"/>
                            </a:rPr>
                            <m:t>)</m:t>
                          </m:r>
                        </m:e>
                        <m:sup>
                          <m:r>
                            <a:rPr lang="en-US" altLang="zh-CN" i="1">
                              <a:latin typeface="Cambria Math"/>
                            </a:rPr>
                            <m:t>2</m:t>
                          </m:r>
                        </m:sup>
                      </m:sSup>
                      <m:r>
                        <a:rPr lang="en-US" altLang="zh-CN" i="1">
                          <a:latin typeface="Cambria Math"/>
                        </a:rPr>
                        <m:t>+</m:t>
                      </m:r>
                    </m:oMath>
                  </m:oMathPara>
                </a14:m>
                <a:endParaRPr lang="en-US" altLang="zh-CN" dirty="0">
                  <a:latin typeface="Garamond"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a:rPr>
                        <m:t>20</m:t>
                      </m:r>
                      <m:sSup>
                        <m:sSupPr>
                          <m:ctrlPr>
                            <a:rPr lang="en-US" altLang="zh-CN" i="1">
                              <a:latin typeface="Cambria Math"/>
                            </a:rPr>
                          </m:ctrlPr>
                        </m:sSupPr>
                        <m:e>
                          <m:r>
                            <a:rPr lang="en-US" altLang="zh-CN" i="1">
                              <a:latin typeface="Cambria Math"/>
                            </a:rPr>
                            <m:t>𝑝</m:t>
                          </m:r>
                        </m:e>
                        <m:sup>
                          <m:r>
                            <a:rPr lang="en-US" altLang="zh-CN" i="1">
                              <a:latin typeface="Cambria Math"/>
                            </a:rPr>
                            <m:t>3</m:t>
                          </m:r>
                        </m:sup>
                      </m:sSup>
                      <m:sSup>
                        <m:sSupPr>
                          <m:ctrlPr>
                            <a:rPr lang="en-US" altLang="zh-CN" i="1">
                              <a:latin typeface="Cambria Math"/>
                            </a:rPr>
                          </m:ctrlPr>
                        </m:sSupPr>
                        <m:e>
                          <m:r>
                            <a:rPr lang="en-US" altLang="zh-CN" i="1">
                              <a:latin typeface="Cambria Math"/>
                            </a:rPr>
                            <m:t>(1−</m:t>
                          </m:r>
                          <m:r>
                            <a:rPr lang="en-US" altLang="zh-CN" i="1">
                              <a:latin typeface="Cambria Math"/>
                            </a:rPr>
                            <m:t>𝑝</m:t>
                          </m:r>
                          <m:r>
                            <a:rPr lang="en-US" altLang="zh-CN" i="1">
                              <a:latin typeface="Cambria Math"/>
                            </a:rPr>
                            <m:t>)</m:t>
                          </m:r>
                        </m:e>
                        <m:sup>
                          <m:r>
                            <a:rPr lang="en-US" altLang="zh-CN" i="1">
                              <a:latin typeface="Cambria Math"/>
                            </a:rPr>
                            <m:t>3</m:t>
                          </m:r>
                        </m:sup>
                      </m:sSup>
                      <m:r>
                        <a:rPr lang="en-US" altLang="zh-CN" i="1">
                          <a:latin typeface="Cambria Math"/>
                          <a:ea typeface="Cambria Math"/>
                        </a:rPr>
                        <m:t>×</m:t>
                      </m:r>
                      <m:r>
                        <a:rPr lang="en-US" altLang="zh-CN" b="0" i="1" smtClean="0">
                          <a:solidFill>
                            <a:srgbClr val="C00000"/>
                          </a:solidFill>
                          <a:latin typeface="Cambria Math"/>
                          <a:ea typeface="Cambria Math"/>
                        </a:rPr>
                        <m:t>?</m:t>
                      </m:r>
                    </m:oMath>
                  </m:oMathPara>
                </a14:m>
                <a:endParaRPr lang="zh-CN" altLang="en-US" dirty="0">
                  <a:latin typeface="Garamond" pitchFamily="18" charset="0"/>
                </a:endParaRPr>
              </a:p>
              <a:p>
                <a:endParaRPr lang="zh-CN" altLang="en-US" dirty="0">
                  <a:latin typeface="Garamond" pitchFamily="18" charset="0"/>
                </a:endParaRPr>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l="-741" t="-2503"/>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smtClean="0"/>
              <a:t>一局的胜率</a:t>
            </a:r>
            <a:endParaRPr lang="zh-CN" altLang="en-US" dirty="0"/>
          </a:p>
        </p:txBody>
      </p:sp>
    </p:spTree>
    <p:extLst>
      <p:ext uri="{BB962C8B-B14F-4D97-AF65-F5344CB8AC3E}">
        <p14:creationId xmlns:p14="http://schemas.microsoft.com/office/powerpoint/2010/main" val="138041157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latin typeface="Garamond" pitchFamily="18" charset="0"/>
              </a:rPr>
              <a:t>如果在一局当中出现了</a:t>
            </a:r>
            <a:r>
              <a:rPr lang="en-US" altLang="zh-CN" dirty="0" smtClean="0">
                <a:latin typeface="Garamond" pitchFamily="18" charset="0"/>
              </a:rPr>
              <a:t>3-3</a:t>
            </a:r>
            <a:r>
              <a:rPr lang="zh-CN" altLang="en-US" dirty="0" smtClean="0">
                <a:latin typeface="Garamond" pitchFamily="18" charset="0"/>
              </a:rPr>
              <a:t>的情况，接下来的胜率是多少呢？设此时胜率为</a:t>
            </a:r>
            <a:r>
              <a:rPr lang="en-US" altLang="zh-CN" i="1" dirty="0" smtClean="0">
                <a:latin typeface="Garamond" pitchFamily="18" charset="0"/>
              </a:rPr>
              <a:t>x</a:t>
            </a:r>
            <a:r>
              <a:rPr lang="zh-CN" altLang="en-US" dirty="0" smtClean="0">
                <a:latin typeface="Garamond" pitchFamily="18" charset="0"/>
              </a:rPr>
              <a:t>。</a:t>
            </a:r>
            <a:endParaRPr lang="en-US" altLang="zh-CN" dirty="0" smtClean="0">
              <a:latin typeface="Garamond" pitchFamily="18" charset="0"/>
            </a:endParaRPr>
          </a:p>
          <a:p>
            <a:r>
              <a:rPr lang="zh-CN" altLang="en-US" dirty="0">
                <a:latin typeface="Garamond" pitchFamily="18" charset="0"/>
              </a:rPr>
              <a:t>考虑</a:t>
            </a:r>
            <a:r>
              <a:rPr lang="zh-CN" altLang="en-US" dirty="0" smtClean="0">
                <a:latin typeface="Garamond" pitchFamily="18" charset="0"/>
              </a:rPr>
              <a:t>到接下来的</a:t>
            </a:r>
            <a:r>
              <a:rPr lang="en-US" altLang="zh-CN" dirty="0" smtClean="0">
                <a:latin typeface="Garamond" pitchFamily="18" charset="0"/>
              </a:rPr>
              <a:t>2</a:t>
            </a:r>
            <a:r>
              <a:rPr lang="zh-CN" altLang="en-US" dirty="0" smtClean="0">
                <a:latin typeface="Garamond" pitchFamily="18" charset="0"/>
              </a:rPr>
              <a:t>分的所有四种可能：</a:t>
            </a:r>
            <a:endParaRPr lang="en-US" altLang="zh-CN" dirty="0" smtClean="0">
              <a:latin typeface="Garamond" pitchFamily="18" charset="0"/>
            </a:endParaRPr>
          </a:p>
          <a:p>
            <a:endParaRPr lang="en-US" altLang="zh-CN" dirty="0" smtClean="0">
              <a:latin typeface="Garamond" pitchFamily="18" charset="0"/>
            </a:endParaRPr>
          </a:p>
          <a:p>
            <a:endParaRPr lang="en-US" altLang="zh-CN" dirty="0" smtClean="0">
              <a:latin typeface="Garamond" pitchFamily="18" charset="0"/>
            </a:endParaRPr>
          </a:p>
          <a:p>
            <a:endParaRPr lang="en-US" altLang="zh-CN" dirty="0">
              <a:latin typeface="Garamond" pitchFamily="18" charset="0"/>
            </a:endParaRPr>
          </a:p>
        </p:txBody>
      </p:sp>
      <p:sp>
        <p:nvSpPr>
          <p:cNvPr id="3" name="标题 2"/>
          <p:cNvSpPr>
            <a:spLocks noGrp="1"/>
          </p:cNvSpPr>
          <p:nvPr>
            <p:ph type="title"/>
          </p:nvPr>
        </p:nvSpPr>
        <p:spPr/>
        <p:txBody>
          <a:bodyPr/>
          <a:lstStyle/>
          <a:p>
            <a:r>
              <a:rPr lang="zh-CN" altLang="en-US" dirty="0" smtClean="0"/>
              <a:t>打平以后的胜率</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959381064"/>
              </p:ext>
            </p:extLst>
          </p:nvPr>
        </p:nvGraphicFramePr>
        <p:xfrm>
          <a:off x="971600" y="3356992"/>
          <a:ext cx="7144800" cy="2225040"/>
        </p:xfrm>
        <a:graphic>
          <a:graphicData uri="http://schemas.openxmlformats.org/drawingml/2006/table">
            <a:tbl>
              <a:tblPr firstRow="1" bandRow="1">
                <a:tableStyleId>{5C22544A-7EE6-4342-B048-85BDC9FD1C3A}</a:tableStyleId>
              </a:tblPr>
              <a:tblGrid>
                <a:gridCol w="2268000"/>
                <a:gridCol w="1219200"/>
                <a:gridCol w="1219200"/>
                <a:gridCol w="1219200"/>
                <a:gridCol w="1219200"/>
              </a:tblGrid>
              <a:tr h="370840">
                <a:tc>
                  <a:txBody>
                    <a:bodyPr/>
                    <a:lstStyle/>
                    <a:p>
                      <a:pPr algn="ctr"/>
                      <a:r>
                        <a:rPr lang="zh-CN" altLang="en-US" sz="3200" dirty="0" smtClean="0">
                          <a:latin typeface="Garamond" pitchFamily="18" charset="0"/>
                        </a:rPr>
                        <a:t>接下来的</a:t>
                      </a:r>
                      <a:endParaRPr lang="en-US" altLang="zh-CN" sz="3200" dirty="0" smtClean="0">
                        <a:latin typeface="Garamond" pitchFamily="18" charset="0"/>
                      </a:endParaRPr>
                    </a:p>
                    <a:p>
                      <a:pPr algn="ctr"/>
                      <a:r>
                        <a:rPr lang="en-US" altLang="zh-CN" sz="3200" dirty="0" smtClean="0">
                          <a:latin typeface="Garamond" pitchFamily="18" charset="0"/>
                        </a:rPr>
                        <a:t>2</a:t>
                      </a:r>
                      <a:r>
                        <a:rPr lang="zh-CN" altLang="en-US" sz="3200" dirty="0" smtClean="0">
                          <a:latin typeface="Garamond" pitchFamily="18" charset="0"/>
                        </a:rPr>
                        <a:t>分</a:t>
                      </a:r>
                      <a:endParaRPr lang="zh-CN" altLang="en-US" sz="3200" dirty="0">
                        <a:latin typeface="Garamond" pitchFamily="18" charset="0"/>
                      </a:endParaRPr>
                    </a:p>
                  </a:txBody>
                  <a:tcPr/>
                </a:tc>
                <a:tc>
                  <a:txBody>
                    <a:bodyPr/>
                    <a:lstStyle/>
                    <a:p>
                      <a:pPr algn="ctr"/>
                      <a:r>
                        <a:rPr lang="en-US" altLang="zh-CN" sz="3200" dirty="0" smtClean="0">
                          <a:latin typeface="Garamond" pitchFamily="18" charset="0"/>
                        </a:rPr>
                        <a:t>4-3</a:t>
                      </a:r>
                    </a:p>
                    <a:p>
                      <a:pPr algn="ctr"/>
                      <a:r>
                        <a:rPr lang="en-US" altLang="zh-CN" sz="3200" dirty="0" smtClean="0">
                          <a:latin typeface="Garamond" pitchFamily="18" charset="0"/>
                        </a:rPr>
                        <a:t>5-3</a:t>
                      </a:r>
                      <a:endParaRPr lang="zh-CN" altLang="en-US" sz="3200" dirty="0">
                        <a:latin typeface="Garamond" pitchFamily="18" charset="0"/>
                      </a:endParaRPr>
                    </a:p>
                  </a:txBody>
                  <a:tcPr/>
                </a:tc>
                <a:tc>
                  <a:txBody>
                    <a:bodyPr/>
                    <a:lstStyle/>
                    <a:p>
                      <a:pPr algn="ctr"/>
                      <a:r>
                        <a:rPr lang="en-US" altLang="zh-CN" sz="3200" dirty="0" smtClean="0">
                          <a:latin typeface="Garamond" pitchFamily="18" charset="0"/>
                        </a:rPr>
                        <a:t>4-3</a:t>
                      </a:r>
                    </a:p>
                    <a:p>
                      <a:pPr algn="ctr"/>
                      <a:r>
                        <a:rPr lang="en-US" altLang="zh-CN" sz="3200" dirty="0" smtClean="0">
                          <a:latin typeface="Garamond" pitchFamily="18" charset="0"/>
                        </a:rPr>
                        <a:t>4-4</a:t>
                      </a:r>
                      <a:endParaRPr lang="zh-CN" altLang="en-US" sz="3200" dirty="0">
                        <a:latin typeface="Garamond" pitchFamily="18" charset="0"/>
                      </a:endParaRPr>
                    </a:p>
                  </a:txBody>
                  <a:tcPr/>
                </a:tc>
                <a:tc>
                  <a:txBody>
                    <a:bodyPr/>
                    <a:lstStyle/>
                    <a:p>
                      <a:pPr algn="ctr"/>
                      <a:r>
                        <a:rPr lang="en-US" altLang="zh-CN" sz="3200" dirty="0" smtClean="0">
                          <a:latin typeface="Garamond" pitchFamily="18" charset="0"/>
                        </a:rPr>
                        <a:t>3-4</a:t>
                      </a:r>
                    </a:p>
                    <a:p>
                      <a:pPr algn="ctr"/>
                      <a:r>
                        <a:rPr lang="en-US" altLang="zh-CN" sz="3200" dirty="0" smtClean="0">
                          <a:latin typeface="Garamond" pitchFamily="18" charset="0"/>
                        </a:rPr>
                        <a:t>4-4</a:t>
                      </a:r>
                      <a:endParaRPr lang="zh-CN" altLang="en-US" sz="3200" dirty="0">
                        <a:latin typeface="Garamond" pitchFamily="18" charset="0"/>
                      </a:endParaRPr>
                    </a:p>
                  </a:txBody>
                  <a:tcPr/>
                </a:tc>
                <a:tc>
                  <a:txBody>
                    <a:bodyPr/>
                    <a:lstStyle/>
                    <a:p>
                      <a:pPr algn="ctr"/>
                      <a:r>
                        <a:rPr lang="en-US" altLang="zh-CN" sz="3200" dirty="0" smtClean="0">
                          <a:latin typeface="Garamond" pitchFamily="18" charset="0"/>
                        </a:rPr>
                        <a:t>3-4</a:t>
                      </a:r>
                    </a:p>
                    <a:p>
                      <a:pPr algn="ctr"/>
                      <a:r>
                        <a:rPr lang="en-US" altLang="zh-CN" sz="3200" dirty="0" smtClean="0">
                          <a:latin typeface="Garamond" pitchFamily="18" charset="0"/>
                        </a:rPr>
                        <a:t>3-5</a:t>
                      </a:r>
                      <a:endParaRPr lang="zh-CN" altLang="en-US" sz="3200" dirty="0">
                        <a:latin typeface="Garamond" pitchFamily="18" charset="0"/>
                      </a:endParaRPr>
                    </a:p>
                  </a:txBody>
                  <a:tcPr/>
                </a:tc>
              </a:tr>
              <a:tr h="370840">
                <a:tc>
                  <a:txBody>
                    <a:bodyPr/>
                    <a:lstStyle/>
                    <a:p>
                      <a:pPr algn="ctr"/>
                      <a:r>
                        <a:rPr lang="zh-CN" altLang="en-US" sz="3200" dirty="0" smtClean="0">
                          <a:latin typeface="Garamond" pitchFamily="18" charset="0"/>
                        </a:rPr>
                        <a:t>出现的概率</a:t>
                      </a:r>
                      <a:endParaRPr lang="zh-CN" altLang="en-US" sz="3200" dirty="0">
                        <a:latin typeface="Garamond" pitchFamily="18" charset="0"/>
                      </a:endParaRPr>
                    </a:p>
                  </a:txBody>
                  <a:tcPr/>
                </a:tc>
                <a:tc>
                  <a:txBody>
                    <a:bodyPr/>
                    <a:lstStyle/>
                    <a:p>
                      <a:pPr algn="ctr"/>
                      <a:r>
                        <a:rPr lang="en-US" altLang="zh-CN" sz="3200" i="1" dirty="0" smtClean="0">
                          <a:latin typeface="Garamond" pitchFamily="18" charset="0"/>
                        </a:rPr>
                        <a:t>p</a:t>
                      </a:r>
                      <a:r>
                        <a:rPr lang="en-US" altLang="zh-CN" sz="3200" baseline="30000" dirty="0" smtClean="0">
                          <a:latin typeface="Garamond" pitchFamily="18" charset="0"/>
                        </a:rPr>
                        <a:t>2</a:t>
                      </a:r>
                      <a:endParaRPr lang="zh-CN" altLang="en-US" sz="3200" baseline="30000" dirty="0">
                        <a:latin typeface="Garamond" pitchFamily="18" charset="0"/>
                      </a:endParaRPr>
                    </a:p>
                  </a:txBody>
                  <a:tcPr/>
                </a:tc>
                <a:tc>
                  <a:txBody>
                    <a:bodyPr/>
                    <a:lstStyle/>
                    <a:p>
                      <a:pPr algn="ctr"/>
                      <a:r>
                        <a:rPr lang="en-US" altLang="zh-CN" sz="3200" i="1" dirty="0" smtClean="0">
                          <a:latin typeface="Garamond" pitchFamily="18" charset="0"/>
                        </a:rPr>
                        <a:t>p</a:t>
                      </a:r>
                      <a:r>
                        <a:rPr lang="en-US" altLang="zh-CN" sz="3200" dirty="0" smtClean="0">
                          <a:latin typeface="Garamond" pitchFamily="18" charset="0"/>
                        </a:rPr>
                        <a:t>(1-</a:t>
                      </a:r>
                      <a:r>
                        <a:rPr lang="en-US" altLang="zh-CN" sz="3200" i="1" dirty="0" smtClean="0">
                          <a:latin typeface="Garamond" pitchFamily="18" charset="0"/>
                        </a:rPr>
                        <a:t>p</a:t>
                      </a:r>
                      <a:r>
                        <a:rPr lang="en-US" altLang="zh-CN" sz="3200" dirty="0" smtClean="0">
                          <a:latin typeface="Garamond" pitchFamily="18" charset="0"/>
                        </a:rPr>
                        <a:t>)</a:t>
                      </a:r>
                      <a:endParaRPr lang="zh-CN" altLang="en-US" sz="3200" dirty="0">
                        <a:latin typeface="Garamond"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i="1" dirty="0" smtClean="0">
                          <a:latin typeface="Garamond" pitchFamily="18" charset="0"/>
                        </a:rPr>
                        <a:t>p</a:t>
                      </a:r>
                      <a:r>
                        <a:rPr lang="en-US" altLang="zh-CN" sz="3200" dirty="0" smtClean="0">
                          <a:latin typeface="Garamond" pitchFamily="18" charset="0"/>
                        </a:rPr>
                        <a:t>(1-</a:t>
                      </a:r>
                      <a:r>
                        <a:rPr lang="en-US" altLang="zh-CN" sz="3200" i="1" dirty="0" smtClean="0">
                          <a:latin typeface="Garamond" pitchFamily="18" charset="0"/>
                        </a:rPr>
                        <a:t>p</a:t>
                      </a:r>
                      <a:r>
                        <a:rPr lang="en-US" altLang="zh-CN" sz="3200" dirty="0" smtClean="0">
                          <a:latin typeface="Garamond" pitchFamily="18" charset="0"/>
                        </a:rPr>
                        <a:t>)</a:t>
                      </a:r>
                      <a:endParaRPr lang="zh-CN" altLang="en-US" sz="3200" dirty="0">
                        <a:latin typeface="Garamond" pitchFamily="18" charset="0"/>
                      </a:endParaRPr>
                    </a:p>
                  </a:txBody>
                  <a:tcPr/>
                </a:tc>
                <a:tc>
                  <a:txBody>
                    <a:bodyPr/>
                    <a:lstStyle/>
                    <a:p>
                      <a:pPr algn="ctr"/>
                      <a:r>
                        <a:rPr lang="en-US" altLang="zh-CN" sz="3200" dirty="0" smtClean="0">
                          <a:latin typeface="Garamond" pitchFamily="18" charset="0"/>
                        </a:rPr>
                        <a:t>(1-</a:t>
                      </a:r>
                      <a:r>
                        <a:rPr lang="en-US" altLang="zh-CN" sz="3200" i="1" dirty="0" smtClean="0">
                          <a:latin typeface="Garamond" pitchFamily="18" charset="0"/>
                        </a:rPr>
                        <a:t>p</a:t>
                      </a:r>
                      <a:r>
                        <a:rPr lang="en-US" altLang="zh-CN" sz="3200" dirty="0" smtClean="0">
                          <a:latin typeface="Garamond" pitchFamily="18" charset="0"/>
                        </a:rPr>
                        <a:t>)</a:t>
                      </a:r>
                      <a:r>
                        <a:rPr lang="en-US" altLang="zh-CN" sz="3200" baseline="30000" dirty="0" smtClean="0">
                          <a:latin typeface="Garamond" pitchFamily="18" charset="0"/>
                        </a:rPr>
                        <a:t>2</a:t>
                      </a:r>
                    </a:p>
                  </a:txBody>
                  <a:tcPr/>
                </a:tc>
              </a:tr>
              <a:tr h="370840">
                <a:tc>
                  <a:txBody>
                    <a:bodyPr/>
                    <a:lstStyle/>
                    <a:p>
                      <a:pPr algn="ctr"/>
                      <a:r>
                        <a:rPr lang="zh-CN" altLang="en-US" sz="3200" dirty="0" smtClean="0">
                          <a:latin typeface="Garamond" pitchFamily="18" charset="0"/>
                        </a:rPr>
                        <a:t>胜率</a:t>
                      </a:r>
                      <a:endParaRPr lang="zh-CN" altLang="en-US" sz="3200" dirty="0">
                        <a:latin typeface="Garamond" pitchFamily="18" charset="0"/>
                      </a:endParaRPr>
                    </a:p>
                  </a:txBody>
                  <a:tcPr/>
                </a:tc>
                <a:tc>
                  <a:txBody>
                    <a:bodyPr/>
                    <a:lstStyle/>
                    <a:p>
                      <a:pPr algn="ctr"/>
                      <a:r>
                        <a:rPr lang="en-US" altLang="zh-CN" sz="3200" dirty="0" smtClean="0">
                          <a:latin typeface="Garamond" pitchFamily="18" charset="0"/>
                        </a:rPr>
                        <a:t>1</a:t>
                      </a:r>
                      <a:endParaRPr lang="zh-CN" altLang="en-US" sz="3200" dirty="0">
                        <a:latin typeface="Garamond" pitchFamily="18" charset="0"/>
                      </a:endParaRPr>
                    </a:p>
                  </a:txBody>
                  <a:tcPr/>
                </a:tc>
                <a:tc>
                  <a:txBody>
                    <a:bodyPr/>
                    <a:lstStyle/>
                    <a:p>
                      <a:pPr algn="ctr"/>
                      <a:r>
                        <a:rPr lang="en-US" altLang="zh-CN" sz="3200" i="1" dirty="0" smtClean="0">
                          <a:latin typeface="Garamond" pitchFamily="18" charset="0"/>
                        </a:rPr>
                        <a:t>x</a:t>
                      </a:r>
                      <a:endParaRPr lang="zh-CN" altLang="en-US" sz="3200" i="1" dirty="0">
                        <a:latin typeface="Garamond" pitchFamily="18" charset="0"/>
                      </a:endParaRPr>
                    </a:p>
                  </a:txBody>
                  <a:tcPr/>
                </a:tc>
                <a:tc>
                  <a:txBody>
                    <a:bodyPr/>
                    <a:lstStyle/>
                    <a:p>
                      <a:pPr algn="ctr"/>
                      <a:r>
                        <a:rPr lang="en-US" altLang="zh-CN" sz="3200" i="1" dirty="0" smtClean="0">
                          <a:latin typeface="Garamond" pitchFamily="18" charset="0"/>
                        </a:rPr>
                        <a:t>x</a:t>
                      </a:r>
                      <a:endParaRPr lang="zh-CN" altLang="en-US" sz="3200" i="1" dirty="0">
                        <a:latin typeface="Garamond" pitchFamily="18" charset="0"/>
                      </a:endParaRPr>
                    </a:p>
                  </a:txBody>
                  <a:tcPr/>
                </a:tc>
                <a:tc>
                  <a:txBody>
                    <a:bodyPr/>
                    <a:lstStyle/>
                    <a:p>
                      <a:pPr algn="ctr"/>
                      <a:r>
                        <a:rPr lang="en-US" altLang="zh-CN" sz="3200" dirty="0" smtClean="0">
                          <a:latin typeface="Garamond" pitchFamily="18" charset="0"/>
                        </a:rPr>
                        <a:t>0</a:t>
                      </a:r>
                      <a:endParaRPr lang="zh-CN" altLang="en-US" sz="3200" dirty="0">
                        <a:latin typeface="Garamond" pitchFamily="18" charset="0"/>
                      </a:endParaRPr>
                    </a:p>
                  </a:txBody>
                  <a:tcPr/>
                </a:tc>
              </a:tr>
            </a:tbl>
          </a:graphicData>
        </a:graphic>
      </p:graphicFrame>
    </p:spTree>
    <p:extLst>
      <p:ext uri="{BB962C8B-B14F-4D97-AF65-F5344CB8AC3E}">
        <p14:creationId xmlns:p14="http://schemas.microsoft.com/office/powerpoint/2010/main" val="228396954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endParaRPr lang="en-US" altLang="zh-CN" dirty="0" smtClean="0">
                  <a:latin typeface="Garamond" pitchFamily="18" charset="0"/>
                </a:endParaRPr>
              </a:p>
              <a:p>
                <a:endParaRPr lang="en-US" altLang="zh-CN" dirty="0">
                  <a:latin typeface="Garamond" pitchFamily="18" charset="0"/>
                </a:endParaRPr>
              </a:p>
              <a:p>
                <a:endParaRPr lang="en-US" altLang="zh-CN" dirty="0" smtClean="0">
                  <a:latin typeface="Garamond" pitchFamily="18" charset="0"/>
                </a:endParaRPr>
              </a:p>
              <a:p>
                <a:r>
                  <a:rPr lang="zh-CN" altLang="en-US" dirty="0" smtClean="0">
                    <a:latin typeface="Garamond" pitchFamily="18" charset="0"/>
                  </a:rPr>
                  <a:t>因此，</a:t>
                </a:r>
                <a:endParaRPr lang="en-US" altLang="zh-CN" dirty="0" smtClean="0">
                  <a:latin typeface="Garamond"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a:rPr>
                        <m:t>𝑥</m:t>
                      </m:r>
                      <m:r>
                        <a:rPr lang="en-US" altLang="zh-CN" i="1">
                          <a:latin typeface="Cambria Math"/>
                        </a:rPr>
                        <m:t>=</m:t>
                      </m:r>
                      <m:sSup>
                        <m:sSupPr>
                          <m:ctrlPr>
                            <a:rPr lang="en-US" altLang="zh-CN" i="1" smtClean="0">
                              <a:latin typeface="Cambria Math"/>
                            </a:rPr>
                          </m:ctrlPr>
                        </m:sSupPr>
                        <m:e>
                          <m:r>
                            <a:rPr lang="en-US" altLang="zh-CN" b="0" i="1" smtClean="0">
                              <a:latin typeface="Cambria Math"/>
                            </a:rPr>
                            <m:t>𝑝</m:t>
                          </m:r>
                        </m:e>
                        <m:sup>
                          <m:r>
                            <a:rPr lang="en-US" altLang="zh-CN" b="0" i="1" smtClean="0">
                              <a:latin typeface="Cambria Math"/>
                            </a:rPr>
                            <m:t>2</m:t>
                          </m:r>
                        </m:sup>
                      </m:sSup>
                      <m:r>
                        <a:rPr lang="en-US" altLang="zh-CN" i="1" smtClean="0">
                          <a:latin typeface="Cambria Math"/>
                          <a:ea typeface="Cambria Math"/>
                        </a:rPr>
                        <m:t>×</m:t>
                      </m:r>
                      <m:r>
                        <a:rPr lang="en-US" altLang="zh-CN" b="0" i="1" smtClean="0">
                          <a:latin typeface="Cambria Math"/>
                          <a:ea typeface="Cambria Math"/>
                        </a:rPr>
                        <m:t>1</m:t>
                      </m:r>
                      <m:r>
                        <a:rPr lang="en-US" altLang="zh-CN" i="1">
                          <a:latin typeface="Cambria Math"/>
                        </a:rPr>
                        <m:t>+</m:t>
                      </m:r>
                      <m:r>
                        <a:rPr lang="en-US" altLang="zh-CN" i="1">
                          <a:latin typeface="Cambria Math"/>
                        </a:rPr>
                        <m:t>𝑝</m:t>
                      </m:r>
                      <m:r>
                        <a:rPr lang="en-US" altLang="zh-CN" i="1">
                          <a:latin typeface="Cambria Math"/>
                        </a:rPr>
                        <m:t>(1−</m:t>
                      </m:r>
                      <m:r>
                        <a:rPr lang="en-US" altLang="zh-CN" i="1">
                          <a:latin typeface="Cambria Math"/>
                        </a:rPr>
                        <m:t>𝑝</m:t>
                      </m:r>
                      <m:r>
                        <a:rPr lang="en-US" altLang="zh-CN" i="1">
                          <a:latin typeface="Cambria Math"/>
                        </a:rPr>
                        <m:t>)×</m:t>
                      </m:r>
                      <m:r>
                        <a:rPr lang="en-US" altLang="zh-CN" i="1">
                          <a:latin typeface="Cambria Math"/>
                        </a:rPr>
                        <m:t>𝑥</m:t>
                      </m:r>
                      <m:r>
                        <a:rPr lang="en-US" altLang="zh-CN" i="1">
                          <a:latin typeface="Cambria Math"/>
                        </a:rPr>
                        <m:t>+</m:t>
                      </m:r>
                      <m:r>
                        <a:rPr lang="en-US" altLang="zh-CN" i="1">
                          <a:latin typeface="Cambria Math"/>
                        </a:rPr>
                        <m:t>𝑝</m:t>
                      </m:r>
                      <m:r>
                        <a:rPr lang="en-US" altLang="zh-CN" i="1">
                          <a:latin typeface="Cambria Math"/>
                        </a:rPr>
                        <m:t>(1−</m:t>
                      </m:r>
                      <m:r>
                        <a:rPr lang="en-US" altLang="zh-CN" b="0" i="1" smtClean="0">
                          <a:latin typeface="Cambria Math"/>
                        </a:rPr>
                        <m:t>𝑝</m:t>
                      </m:r>
                      <m:r>
                        <a:rPr lang="en-US" altLang="zh-CN" i="1">
                          <a:latin typeface="Cambria Math"/>
                        </a:rPr>
                        <m:t>)</m:t>
                      </m:r>
                      <m:r>
                        <a:rPr lang="en-US" altLang="zh-CN" i="1" smtClean="0">
                          <a:latin typeface="Cambria Math"/>
                          <a:ea typeface="Cambria Math"/>
                        </a:rPr>
                        <m:t>×</m:t>
                      </m:r>
                      <m:r>
                        <a:rPr lang="en-US" altLang="zh-CN" i="1">
                          <a:latin typeface="Cambria Math"/>
                        </a:rPr>
                        <m:t>𝑥</m:t>
                      </m:r>
                    </m:oMath>
                  </m:oMathPara>
                </a14:m>
                <a:endParaRPr lang="en-US" altLang="zh-CN" dirty="0" smtClean="0">
                  <a:latin typeface="Garamond" pitchFamily="18" charset="0"/>
                </a:endParaRPr>
              </a:p>
              <a:p>
                <a:r>
                  <a:rPr lang="zh-CN" altLang="en-US" dirty="0" smtClean="0">
                    <a:latin typeface="Garamond" pitchFamily="18" charset="0"/>
                  </a:rPr>
                  <a:t>移向化简得</a:t>
                </a:r>
                <a:endParaRPr lang="en-US" altLang="zh-CN" dirty="0" smtClean="0">
                  <a:latin typeface="Garamond"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a:rPr>
                        <m:t>𝑥</m:t>
                      </m:r>
                      <m:r>
                        <a:rPr lang="en-US" altLang="zh-CN" b="0" i="1" smtClean="0">
                          <a:latin typeface="Cambria Math"/>
                        </a:rPr>
                        <m:t>=</m:t>
                      </m:r>
                      <m:f>
                        <m:fPr>
                          <m:ctrlPr>
                            <a:rPr lang="en-US" altLang="zh-CN" b="0" i="1" smtClean="0">
                              <a:latin typeface="Cambria Math"/>
                            </a:rPr>
                          </m:ctrlPr>
                        </m:fPr>
                        <m:num>
                          <m:sSup>
                            <m:sSupPr>
                              <m:ctrlPr>
                                <a:rPr lang="en-US" altLang="zh-CN" b="0" i="1" smtClean="0">
                                  <a:latin typeface="Cambria Math"/>
                                </a:rPr>
                              </m:ctrlPr>
                            </m:sSupPr>
                            <m:e>
                              <m:r>
                                <a:rPr lang="en-US" altLang="zh-CN" b="0" i="1" smtClean="0">
                                  <a:latin typeface="Cambria Math"/>
                                </a:rPr>
                                <m:t>𝑝</m:t>
                              </m:r>
                            </m:e>
                            <m:sup>
                              <m:r>
                                <a:rPr lang="en-US" altLang="zh-CN" b="0" i="1" smtClean="0">
                                  <a:latin typeface="Cambria Math"/>
                                </a:rPr>
                                <m:t>2</m:t>
                              </m:r>
                            </m:sup>
                          </m:sSup>
                        </m:num>
                        <m:den>
                          <m:r>
                            <a:rPr lang="en-US" altLang="zh-CN" b="0" i="1" smtClean="0">
                              <a:latin typeface="Cambria Math"/>
                            </a:rPr>
                            <m:t>2</m:t>
                          </m:r>
                          <m:sSup>
                            <m:sSupPr>
                              <m:ctrlPr>
                                <a:rPr lang="en-US" altLang="zh-CN" b="0" i="1" smtClean="0">
                                  <a:latin typeface="Cambria Math"/>
                                </a:rPr>
                              </m:ctrlPr>
                            </m:sSupPr>
                            <m:e>
                              <m:r>
                                <a:rPr lang="en-US" altLang="zh-CN" b="0" i="1" smtClean="0">
                                  <a:latin typeface="Cambria Math"/>
                                </a:rPr>
                                <m:t>𝑝</m:t>
                              </m:r>
                            </m:e>
                            <m:sup>
                              <m:r>
                                <a:rPr lang="en-US" altLang="zh-CN" b="0" i="1" smtClean="0">
                                  <a:latin typeface="Cambria Math"/>
                                </a:rPr>
                                <m:t>2</m:t>
                              </m:r>
                            </m:sup>
                          </m:sSup>
                          <m:r>
                            <a:rPr lang="en-US" altLang="zh-CN" b="0" i="1" smtClean="0">
                              <a:latin typeface="Cambria Math"/>
                            </a:rPr>
                            <m:t>−2</m:t>
                          </m:r>
                          <m:r>
                            <a:rPr lang="en-US" altLang="zh-CN" b="0" i="1" smtClean="0">
                              <a:latin typeface="Cambria Math"/>
                            </a:rPr>
                            <m:t>𝑝</m:t>
                          </m:r>
                          <m:r>
                            <a:rPr lang="en-US" altLang="zh-CN" b="0" i="1" smtClean="0">
                              <a:latin typeface="Cambria Math"/>
                            </a:rPr>
                            <m:t>+1</m:t>
                          </m:r>
                        </m:den>
                      </m:f>
                    </m:oMath>
                  </m:oMathPara>
                </a14:m>
                <a:endParaRPr lang="zh-CN" altLang="en-US" dirty="0">
                  <a:latin typeface="Garamond" pitchFamily="18" charset="0"/>
                </a:endParaRPr>
              </a:p>
              <a:p>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l="-741"/>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打平以后的胜率</a:t>
            </a:r>
          </a:p>
        </p:txBody>
      </p:sp>
      <p:graphicFrame>
        <p:nvGraphicFramePr>
          <p:cNvPr id="5" name="表格 4"/>
          <p:cNvGraphicFramePr>
            <a:graphicFrameLocks noGrp="1"/>
          </p:cNvGraphicFramePr>
          <p:nvPr>
            <p:extLst>
              <p:ext uri="{D42A27DB-BD31-4B8C-83A1-F6EECF244321}">
                <p14:modId xmlns:p14="http://schemas.microsoft.com/office/powerpoint/2010/main" val="1560263605"/>
              </p:ext>
            </p:extLst>
          </p:nvPr>
        </p:nvGraphicFramePr>
        <p:xfrm>
          <a:off x="1331640" y="1556792"/>
          <a:ext cx="6456040" cy="1737360"/>
        </p:xfrm>
        <a:graphic>
          <a:graphicData uri="http://schemas.openxmlformats.org/drawingml/2006/table">
            <a:tbl>
              <a:tblPr firstRow="1" bandRow="1">
                <a:tableStyleId>{5C22544A-7EE6-4342-B048-85BDC9FD1C3A}</a:tableStyleId>
              </a:tblPr>
              <a:tblGrid>
                <a:gridCol w="1579240"/>
                <a:gridCol w="1219200"/>
                <a:gridCol w="1219200"/>
                <a:gridCol w="1219200"/>
                <a:gridCol w="1219200"/>
              </a:tblGrid>
              <a:tr h="822960">
                <a:tc>
                  <a:txBody>
                    <a:bodyPr/>
                    <a:lstStyle/>
                    <a:p>
                      <a:pPr algn="ctr"/>
                      <a:r>
                        <a:rPr lang="zh-CN" altLang="en-US" sz="2400" dirty="0" smtClean="0">
                          <a:latin typeface="Garamond" pitchFamily="18" charset="0"/>
                        </a:rPr>
                        <a:t>接下来的</a:t>
                      </a:r>
                      <a:r>
                        <a:rPr lang="en-US" altLang="zh-CN" sz="2400" dirty="0" smtClean="0">
                          <a:latin typeface="Garamond" pitchFamily="18" charset="0"/>
                        </a:rPr>
                        <a:t>2</a:t>
                      </a:r>
                      <a:r>
                        <a:rPr lang="zh-CN" altLang="en-US" sz="2400" dirty="0" smtClean="0">
                          <a:latin typeface="Garamond" pitchFamily="18" charset="0"/>
                        </a:rPr>
                        <a:t>分</a:t>
                      </a:r>
                      <a:endParaRPr lang="zh-CN" altLang="en-US" sz="2400" dirty="0">
                        <a:latin typeface="Garamond" pitchFamily="18" charset="0"/>
                      </a:endParaRPr>
                    </a:p>
                  </a:txBody>
                  <a:tcPr/>
                </a:tc>
                <a:tc>
                  <a:txBody>
                    <a:bodyPr/>
                    <a:lstStyle/>
                    <a:p>
                      <a:pPr algn="ctr"/>
                      <a:r>
                        <a:rPr lang="en-US" altLang="zh-CN" sz="2400" dirty="0" smtClean="0">
                          <a:latin typeface="Garamond" pitchFamily="18" charset="0"/>
                        </a:rPr>
                        <a:t>4-3</a:t>
                      </a:r>
                    </a:p>
                    <a:p>
                      <a:pPr algn="ctr"/>
                      <a:r>
                        <a:rPr lang="en-US" altLang="zh-CN" sz="2400" dirty="0" smtClean="0">
                          <a:latin typeface="Garamond" pitchFamily="18" charset="0"/>
                        </a:rPr>
                        <a:t>5-3</a:t>
                      </a:r>
                      <a:endParaRPr lang="zh-CN" altLang="en-US" sz="2400" dirty="0">
                        <a:latin typeface="Garamond" pitchFamily="18" charset="0"/>
                      </a:endParaRPr>
                    </a:p>
                  </a:txBody>
                  <a:tcPr/>
                </a:tc>
                <a:tc>
                  <a:txBody>
                    <a:bodyPr/>
                    <a:lstStyle/>
                    <a:p>
                      <a:pPr algn="ctr"/>
                      <a:r>
                        <a:rPr lang="en-US" altLang="zh-CN" sz="2400" dirty="0" smtClean="0">
                          <a:latin typeface="Garamond" pitchFamily="18" charset="0"/>
                        </a:rPr>
                        <a:t>4-3</a:t>
                      </a:r>
                    </a:p>
                    <a:p>
                      <a:pPr algn="ctr"/>
                      <a:r>
                        <a:rPr lang="en-US" altLang="zh-CN" sz="2400" dirty="0" smtClean="0">
                          <a:latin typeface="Garamond" pitchFamily="18" charset="0"/>
                        </a:rPr>
                        <a:t>4-4</a:t>
                      </a:r>
                      <a:endParaRPr lang="zh-CN" altLang="en-US" sz="2400" dirty="0">
                        <a:latin typeface="Garamond" pitchFamily="18" charset="0"/>
                      </a:endParaRPr>
                    </a:p>
                  </a:txBody>
                  <a:tcPr/>
                </a:tc>
                <a:tc>
                  <a:txBody>
                    <a:bodyPr/>
                    <a:lstStyle/>
                    <a:p>
                      <a:pPr algn="ctr"/>
                      <a:r>
                        <a:rPr lang="en-US" altLang="zh-CN" sz="2400" dirty="0" smtClean="0">
                          <a:latin typeface="Garamond" pitchFamily="18" charset="0"/>
                        </a:rPr>
                        <a:t>3-4</a:t>
                      </a:r>
                    </a:p>
                    <a:p>
                      <a:pPr algn="ctr"/>
                      <a:r>
                        <a:rPr lang="en-US" altLang="zh-CN" sz="2400" dirty="0" smtClean="0">
                          <a:latin typeface="Garamond" pitchFamily="18" charset="0"/>
                        </a:rPr>
                        <a:t>4-4</a:t>
                      </a:r>
                      <a:endParaRPr lang="zh-CN" altLang="en-US" sz="2400" dirty="0">
                        <a:latin typeface="Garamond" pitchFamily="18" charset="0"/>
                      </a:endParaRPr>
                    </a:p>
                  </a:txBody>
                  <a:tcPr/>
                </a:tc>
                <a:tc>
                  <a:txBody>
                    <a:bodyPr/>
                    <a:lstStyle/>
                    <a:p>
                      <a:pPr algn="ctr"/>
                      <a:r>
                        <a:rPr lang="en-US" altLang="zh-CN" sz="2400" dirty="0" smtClean="0">
                          <a:latin typeface="Garamond" pitchFamily="18" charset="0"/>
                        </a:rPr>
                        <a:t>3-4</a:t>
                      </a:r>
                    </a:p>
                    <a:p>
                      <a:pPr algn="ctr"/>
                      <a:r>
                        <a:rPr lang="en-US" altLang="zh-CN" sz="2400" dirty="0" smtClean="0">
                          <a:latin typeface="Garamond" pitchFamily="18" charset="0"/>
                        </a:rPr>
                        <a:t>3-5</a:t>
                      </a:r>
                      <a:endParaRPr lang="zh-CN" altLang="en-US" sz="2400" dirty="0">
                        <a:latin typeface="Garamond" pitchFamily="18" charset="0"/>
                      </a:endParaRPr>
                    </a:p>
                  </a:txBody>
                  <a:tcPr/>
                </a:tc>
              </a:tr>
              <a:tr h="370840">
                <a:tc>
                  <a:txBody>
                    <a:bodyPr/>
                    <a:lstStyle/>
                    <a:p>
                      <a:pPr algn="ctr"/>
                      <a:r>
                        <a:rPr lang="zh-CN" altLang="en-US" sz="2400" dirty="0" smtClean="0">
                          <a:latin typeface="Garamond" pitchFamily="18" charset="0"/>
                        </a:rPr>
                        <a:t>概率</a:t>
                      </a:r>
                      <a:endParaRPr lang="zh-CN" altLang="en-US" sz="2400" dirty="0">
                        <a:latin typeface="Garamond" pitchFamily="18" charset="0"/>
                      </a:endParaRPr>
                    </a:p>
                  </a:txBody>
                  <a:tcPr/>
                </a:tc>
                <a:tc>
                  <a:txBody>
                    <a:bodyPr/>
                    <a:lstStyle/>
                    <a:p>
                      <a:pPr algn="ctr"/>
                      <a:r>
                        <a:rPr lang="en-US" altLang="zh-CN" sz="2400" i="1" dirty="0" smtClean="0">
                          <a:latin typeface="Garamond" pitchFamily="18" charset="0"/>
                        </a:rPr>
                        <a:t>p</a:t>
                      </a:r>
                      <a:r>
                        <a:rPr lang="en-US" altLang="zh-CN" sz="2400" baseline="30000" dirty="0" smtClean="0">
                          <a:latin typeface="Garamond" pitchFamily="18" charset="0"/>
                        </a:rPr>
                        <a:t>2</a:t>
                      </a:r>
                      <a:endParaRPr lang="zh-CN" altLang="en-US" sz="2400" baseline="30000" dirty="0">
                        <a:latin typeface="Garamond" pitchFamily="18" charset="0"/>
                      </a:endParaRPr>
                    </a:p>
                  </a:txBody>
                  <a:tcPr/>
                </a:tc>
                <a:tc>
                  <a:txBody>
                    <a:bodyPr/>
                    <a:lstStyle/>
                    <a:p>
                      <a:pPr algn="ctr"/>
                      <a:r>
                        <a:rPr lang="en-US" altLang="zh-CN" sz="2400" i="1" dirty="0" smtClean="0">
                          <a:latin typeface="Garamond" pitchFamily="18" charset="0"/>
                        </a:rPr>
                        <a:t>p</a:t>
                      </a:r>
                      <a:r>
                        <a:rPr lang="en-US" altLang="zh-CN" sz="2400" dirty="0" smtClean="0">
                          <a:latin typeface="Garamond" pitchFamily="18" charset="0"/>
                        </a:rPr>
                        <a:t>(1-</a:t>
                      </a:r>
                      <a:r>
                        <a:rPr lang="en-US" altLang="zh-CN" sz="2400" i="1" dirty="0" smtClean="0">
                          <a:latin typeface="Garamond" pitchFamily="18" charset="0"/>
                        </a:rPr>
                        <a:t>p</a:t>
                      </a:r>
                      <a:r>
                        <a:rPr lang="en-US" altLang="zh-CN" sz="2400" dirty="0" smtClean="0">
                          <a:latin typeface="Garamond" pitchFamily="18" charset="0"/>
                        </a:rPr>
                        <a:t>)</a:t>
                      </a:r>
                      <a:endParaRPr lang="zh-CN" altLang="en-US" sz="2400" dirty="0">
                        <a:latin typeface="Garamond"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i="1" dirty="0" smtClean="0">
                          <a:latin typeface="Garamond" pitchFamily="18" charset="0"/>
                        </a:rPr>
                        <a:t>p</a:t>
                      </a:r>
                      <a:r>
                        <a:rPr lang="en-US" altLang="zh-CN" sz="2400" dirty="0" smtClean="0">
                          <a:latin typeface="Garamond" pitchFamily="18" charset="0"/>
                        </a:rPr>
                        <a:t>(1-</a:t>
                      </a:r>
                      <a:r>
                        <a:rPr lang="en-US" altLang="zh-CN" sz="2400" i="1" dirty="0" smtClean="0">
                          <a:latin typeface="Garamond" pitchFamily="18" charset="0"/>
                        </a:rPr>
                        <a:t>p</a:t>
                      </a:r>
                      <a:r>
                        <a:rPr lang="en-US" altLang="zh-CN" sz="2400" dirty="0" smtClean="0">
                          <a:latin typeface="Garamond" pitchFamily="18" charset="0"/>
                        </a:rPr>
                        <a:t>)</a:t>
                      </a:r>
                      <a:endParaRPr lang="zh-CN" altLang="en-US" sz="2400" dirty="0">
                        <a:latin typeface="Garamond" pitchFamily="18" charset="0"/>
                      </a:endParaRPr>
                    </a:p>
                  </a:txBody>
                  <a:tcPr/>
                </a:tc>
                <a:tc>
                  <a:txBody>
                    <a:bodyPr/>
                    <a:lstStyle/>
                    <a:p>
                      <a:pPr algn="ctr"/>
                      <a:r>
                        <a:rPr lang="en-US" altLang="zh-CN" sz="2400" dirty="0" smtClean="0">
                          <a:latin typeface="Garamond" pitchFamily="18" charset="0"/>
                        </a:rPr>
                        <a:t>(1-</a:t>
                      </a:r>
                      <a:r>
                        <a:rPr lang="en-US" altLang="zh-CN" sz="2400" i="1" dirty="0" smtClean="0">
                          <a:latin typeface="Garamond" pitchFamily="18" charset="0"/>
                        </a:rPr>
                        <a:t>p</a:t>
                      </a:r>
                      <a:r>
                        <a:rPr lang="en-US" altLang="zh-CN" sz="2400" dirty="0" smtClean="0">
                          <a:latin typeface="Garamond" pitchFamily="18" charset="0"/>
                        </a:rPr>
                        <a:t>)</a:t>
                      </a:r>
                      <a:r>
                        <a:rPr lang="en-US" altLang="zh-CN" sz="2400" baseline="30000" dirty="0" smtClean="0">
                          <a:latin typeface="Garamond" pitchFamily="18" charset="0"/>
                        </a:rPr>
                        <a:t>2</a:t>
                      </a:r>
                    </a:p>
                  </a:txBody>
                  <a:tcPr/>
                </a:tc>
              </a:tr>
              <a:tr h="370840">
                <a:tc>
                  <a:txBody>
                    <a:bodyPr/>
                    <a:lstStyle/>
                    <a:p>
                      <a:pPr algn="ctr"/>
                      <a:r>
                        <a:rPr lang="zh-CN" altLang="en-US" sz="2400" dirty="0" smtClean="0">
                          <a:latin typeface="Garamond" pitchFamily="18" charset="0"/>
                        </a:rPr>
                        <a:t>胜率</a:t>
                      </a:r>
                      <a:endParaRPr lang="zh-CN" altLang="en-US" sz="2400" dirty="0">
                        <a:latin typeface="Garamond" pitchFamily="18" charset="0"/>
                      </a:endParaRPr>
                    </a:p>
                  </a:txBody>
                  <a:tcPr/>
                </a:tc>
                <a:tc>
                  <a:txBody>
                    <a:bodyPr/>
                    <a:lstStyle/>
                    <a:p>
                      <a:pPr algn="ctr"/>
                      <a:r>
                        <a:rPr lang="en-US" altLang="zh-CN" sz="2400" dirty="0" smtClean="0">
                          <a:latin typeface="Garamond" pitchFamily="18" charset="0"/>
                        </a:rPr>
                        <a:t>1</a:t>
                      </a:r>
                      <a:endParaRPr lang="zh-CN" altLang="en-US" sz="2400" dirty="0">
                        <a:latin typeface="Garamond" pitchFamily="18" charset="0"/>
                      </a:endParaRPr>
                    </a:p>
                  </a:txBody>
                  <a:tcPr/>
                </a:tc>
                <a:tc>
                  <a:txBody>
                    <a:bodyPr/>
                    <a:lstStyle/>
                    <a:p>
                      <a:pPr algn="ctr"/>
                      <a:r>
                        <a:rPr lang="en-US" altLang="zh-CN" sz="2400" i="1" dirty="0" smtClean="0">
                          <a:latin typeface="Garamond" pitchFamily="18" charset="0"/>
                        </a:rPr>
                        <a:t>x</a:t>
                      </a:r>
                      <a:endParaRPr lang="zh-CN" altLang="en-US" sz="2400" i="1" dirty="0">
                        <a:latin typeface="Garamond" pitchFamily="18" charset="0"/>
                      </a:endParaRPr>
                    </a:p>
                  </a:txBody>
                  <a:tcPr/>
                </a:tc>
                <a:tc>
                  <a:txBody>
                    <a:bodyPr/>
                    <a:lstStyle/>
                    <a:p>
                      <a:pPr algn="ctr"/>
                      <a:r>
                        <a:rPr lang="en-US" altLang="zh-CN" sz="2400" i="1" dirty="0" smtClean="0">
                          <a:latin typeface="Garamond" pitchFamily="18" charset="0"/>
                        </a:rPr>
                        <a:t>x</a:t>
                      </a:r>
                      <a:endParaRPr lang="zh-CN" altLang="en-US" sz="2400" i="1" dirty="0">
                        <a:latin typeface="Garamond" pitchFamily="18" charset="0"/>
                      </a:endParaRPr>
                    </a:p>
                  </a:txBody>
                  <a:tcPr/>
                </a:tc>
                <a:tc>
                  <a:txBody>
                    <a:bodyPr/>
                    <a:lstStyle/>
                    <a:p>
                      <a:pPr algn="ctr"/>
                      <a:r>
                        <a:rPr lang="en-US" altLang="zh-CN" sz="2400" dirty="0" smtClean="0">
                          <a:latin typeface="Garamond" pitchFamily="18" charset="0"/>
                        </a:rPr>
                        <a:t>0</a:t>
                      </a:r>
                      <a:endParaRPr lang="zh-CN" altLang="en-US" sz="2400" dirty="0">
                        <a:latin typeface="Garamond" pitchFamily="18" charset="0"/>
                      </a:endParaRPr>
                    </a:p>
                  </a:txBody>
                  <a:tcPr/>
                </a:tc>
              </a:tr>
            </a:tbl>
          </a:graphicData>
        </a:graphic>
      </p:graphicFrame>
    </p:spTree>
    <p:extLst>
      <p:ext uri="{BB962C8B-B14F-4D97-AF65-F5344CB8AC3E}">
        <p14:creationId xmlns:p14="http://schemas.microsoft.com/office/powerpoint/2010/main" val="411207120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zh-CN" altLang="en-US" dirty="0" smtClean="0">
                    <a:latin typeface="Garamond" pitchFamily="18" charset="0"/>
                  </a:rPr>
                  <a:t>考虑到一局获胜仅有以下可能：</a:t>
                </a:r>
                <a:endParaRPr lang="en-US" altLang="zh-CN" dirty="0" smtClean="0">
                  <a:latin typeface="Garamond" pitchFamily="18" charset="0"/>
                </a:endParaRPr>
              </a:p>
              <a:p>
                <a:pPr marL="0" indent="0" algn="ctr">
                  <a:buNone/>
                </a:pPr>
                <a:r>
                  <a:rPr lang="en-US" altLang="zh-CN" dirty="0" smtClean="0">
                    <a:latin typeface="Garamond" pitchFamily="18" charset="0"/>
                  </a:rPr>
                  <a:t>4-0</a:t>
                </a:r>
                <a:r>
                  <a:rPr lang="zh-CN" altLang="en-US" dirty="0">
                    <a:latin typeface="Garamond" pitchFamily="18" charset="0"/>
                  </a:rPr>
                  <a:t>、</a:t>
                </a:r>
                <a:r>
                  <a:rPr lang="en-US" altLang="zh-CN" dirty="0" smtClean="0">
                    <a:latin typeface="Garamond" pitchFamily="18" charset="0"/>
                  </a:rPr>
                  <a:t>4-1</a:t>
                </a:r>
                <a:r>
                  <a:rPr lang="zh-CN" altLang="en-US" dirty="0">
                    <a:latin typeface="Garamond" pitchFamily="18" charset="0"/>
                  </a:rPr>
                  <a:t>、</a:t>
                </a:r>
                <a:r>
                  <a:rPr lang="en-US" altLang="zh-CN" dirty="0" smtClean="0">
                    <a:latin typeface="Garamond" pitchFamily="18" charset="0"/>
                  </a:rPr>
                  <a:t>4-2</a:t>
                </a:r>
                <a:r>
                  <a:rPr lang="zh-CN" altLang="en-US" dirty="0" smtClean="0">
                    <a:latin typeface="Garamond" pitchFamily="18" charset="0"/>
                  </a:rPr>
                  <a:t>：必然获胜</a:t>
                </a:r>
                <a:endParaRPr lang="en-US" altLang="zh-CN" dirty="0" smtClean="0">
                  <a:latin typeface="Garamond" pitchFamily="18" charset="0"/>
                </a:endParaRPr>
              </a:p>
              <a:p>
                <a:pPr marL="0" indent="0" algn="ctr">
                  <a:buNone/>
                </a:pPr>
                <a:r>
                  <a:rPr lang="en-US" altLang="zh-CN" dirty="0" smtClean="0">
                    <a:latin typeface="Garamond" pitchFamily="18" charset="0"/>
                  </a:rPr>
                  <a:t>3-3</a:t>
                </a:r>
                <a:r>
                  <a:rPr lang="zh-CN" altLang="en-US" dirty="0" smtClean="0">
                    <a:latin typeface="Garamond" pitchFamily="18" charset="0"/>
                  </a:rPr>
                  <a:t>之后以</a:t>
                </a:r>
                <a:r>
                  <a:rPr lang="en-US" altLang="zh-CN" i="1" dirty="0" smtClean="0">
                    <a:latin typeface="Garamond" pitchFamily="18" charset="0"/>
                  </a:rPr>
                  <a:t>x</a:t>
                </a:r>
                <a:r>
                  <a:rPr lang="zh-CN" altLang="en-US" dirty="0" smtClean="0">
                    <a:latin typeface="Garamond" pitchFamily="18" charset="0"/>
                  </a:rPr>
                  <a:t>的概率获胜</a:t>
                </a:r>
                <a:endParaRPr lang="en-US" altLang="zh-CN" dirty="0" smtClean="0">
                  <a:latin typeface="Garamond" pitchFamily="18" charset="0"/>
                </a:endParaRPr>
              </a:p>
              <a:p>
                <a:r>
                  <a:rPr lang="zh-CN" altLang="en-US" dirty="0" smtClean="0">
                    <a:latin typeface="Garamond" pitchFamily="18" charset="0"/>
                  </a:rPr>
                  <a:t>因此，总的获胜概率为：</a:t>
                </a:r>
                <a:endParaRPr lang="en-US" altLang="zh-CN" dirty="0">
                  <a:latin typeface="Garamond"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𝑝</m:t>
                          </m:r>
                        </m:e>
                        <m:sub>
                          <m:r>
                            <a:rPr lang="zh-CN" altLang="en-US" i="1">
                              <a:latin typeface="Cambria Math"/>
                            </a:rPr>
                            <m:t>局</m:t>
                          </m:r>
                        </m:sub>
                      </m:sSub>
                      <m:r>
                        <a:rPr lang="en-US" altLang="zh-CN" i="1">
                          <a:latin typeface="Cambria Math"/>
                        </a:rPr>
                        <m:t>=</m:t>
                      </m:r>
                      <m:sSup>
                        <m:sSupPr>
                          <m:ctrlPr>
                            <a:rPr lang="en-US" altLang="zh-CN" i="1">
                              <a:latin typeface="Cambria Math"/>
                            </a:rPr>
                          </m:ctrlPr>
                        </m:sSupPr>
                        <m:e>
                          <m:r>
                            <a:rPr lang="en-US" altLang="zh-CN" i="1">
                              <a:latin typeface="Cambria Math"/>
                            </a:rPr>
                            <m:t>𝑝</m:t>
                          </m:r>
                        </m:e>
                        <m:sup>
                          <m:r>
                            <a:rPr lang="en-US" altLang="zh-CN" i="1">
                              <a:latin typeface="Cambria Math"/>
                            </a:rPr>
                            <m:t>4</m:t>
                          </m:r>
                        </m:sup>
                      </m:sSup>
                      <m:r>
                        <a:rPr lang="en-US" altLang="zh-CN" i="1">
                          <a:latin typeface="Cambria Math"/>
                        </a:rPr>
                        <m:t>+4</m:t>
                      </m:r>
                      <m:sSup>
                        <m:sSupPr>
                          <m:ctrlPr>
                            <a:rPr lang="en-US" altLang="zh-CN" i="1">
                              <a:latin typeface="Cambria Math"/>
                            </a:rPr>
                          </m:ctrlPr>
                        </m:sSupPr>
                        <m:e>
                          <m:r>
                            <a:rPr lang="en-US" altLang="zh-CN" i="1">
                              <a:latin typeface="Cambria Math"/>
                            </a:rPr>
                            <m:t>𝑝</m:t>
                          </m:r>
                        </m:e>
                        <m:sup>
                          <m:r>
                            <a:rPr lang="en-US" altLang="zh-CN" i="1">
                              <a:latin typeface="Cambria Math"/>
                            </a:rPr>
                            <m:t>4</m:t>
                          </m:r>
                        </m:sup>
                      </m:sSup>
                      <m:d>
                        <m:dPr>
                          <m:ctrlPr>
                            <a:rPr lang="en-US" altLang="zh-CN" i="1">
                              <a:latin typeface="Cambria Math"/>
                            </a:rPr>
                          </m:ctrlPr>
                        </m:dPr>
                        <m:e>
                          <m:r>
                            <a:rPr lang="en-US" altLang="zh-CN" i="1">
                              <a:latin typeface="Cambria Math"/>
                            </a:rPr>
                            <m:t>1−</m:t>
                          </m:r>
                          <m:r>
                            <a:rPr lang="en-US" altLang="zh-CN" i="1">
                              <a:latin typeface="Cambria Math"/>
                            </a:rPr>
                            <m:t>𝑝</m:t>
                          </m:r>
                        </m:e>
                      </m:d>
                      <m:r>
                        <a:rPr lang="en-US" altLang="zh-CN" i="1">
                          <a:latin typeface="Cambria Math"/>
                        </a:rPr>
                        <m:t>+10</m:t>
                      </m:r>
                      <m:sSup>
                        <m:sSupPr>
                          <m:ctrlPr>
                            <a:rPr lang="en-US" altLang="zh-CN" i="1">
                              <a:latin typeface="Cambria Math"/>
                            </a:rPr>
                          </m:ctrlPr>
                        </m:sSupPr>
                        <m:e>
                          <m:r>
                            <a:rPr lang="en-US" altLang="zh-CN" i="1">
                              <a:latin typeface="Cambria Math"/>
                            </a:rPr>
                            <m:t>𝑝</m:t>
                          </m:r>
                        </m:e>
                        <m:sup>
                          <m:r>
                            <a:rPr lang="en-US" altLang="zh-CN" i="1">
                              <a:latin typeface="Cambria Math"/>
                            </a:rPr>
                            <m:t>4</m:t>
                          </m:r>
                        </m:sup>
                      </m:sSup>
                      <m:sSup>
                        <m:sSupPr>
                          <m:ctrlPr>
                            <a:rPr lang="en-US" altLang="zh-CN" i="1">
                              <a:latin typeface="Cambria Math"/>
                            </a:rPr>
                          </m:ctrlPr>
                        </m:sSupPr>
                        <m:e>
                          <m:r>
                            <a:rPr lang="en-US" altLang="zh-CN" i="1">
                              <a:latin typeface="Cambria Math"/>
                            </a:rPr>
                            <m:t>(1−</m:t>
                          </m:r>
                          <m:r>
                            <a:rPr lang="en-US" altLang="zh-CN" i="1">
                              <a:latin typeface="Cambria Math"/>
                            </a:rPr>
                            <m:t>𝑝</m:t>
                          </m:r>
                          <m:r>
                            <a:rPr lang="en-US" altLang="zh-CN" i="1">
                              <a:latin typeface="Cambria Math"/>
                            </a:rPr>
                            <m:t>)</m:t>
                          </m:r>
                        </m:e>
                        <m:sup>
                          <m:r>
                            <a:rPr lang="en-US" altLang="zh-CN" i="1">
                              <a:latin typeface="Cambria Math"/>
                            </a:rPr>
                            <m:t>2</m:t>
                          </m:r>
                        </m:sup>
                      </m:sSup>
                      <m:r>
                        <a:rPr lang="en-US" altLang="zh-CN" i="1">
                          <a:latin typeface="Cambria Math"/>
                        </a:rPr>
                        <m:t>+</m:t>
                      </m:r>
                    </m:oMath>
                  </m:oMathPara>
                </a14:m>
                <a:endParaRPr lang="en-US" altLang="zh-CN" dirty="0">
                  <a:latin typeface="Garamond"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a:rPr>
                        <m:t>20</m:t>
                      </m:r>
                      <m:sSup>
                        <m:sSupPr>
                          <m:ctrlPr>
                            <a:rPr lang="en-US" altLang="zh-CN" i="1">
                              <a:latin typeface="Cambria Math"/>
                            </a:rPr>
                          </m:ctrlPr>
                        </m:sSupPr>
                        <m:e>
                          <m:r>
                            <a:rPr lang="en-US" altLang="zh-CN" i="1">
                              <a:latin typeface="Cambria Math"/>
                            </a:rPr>
                            <m:t>𝑝</m:t>
                          </m:r>
                        </m:e>
                        <m:sup>
                          <m:r>
                            <a:rPr lang="en-US" altLang="zh-CN" i="1">
                              <a:latin typeface="Cambria Math"/>
                            </a:rPr>
                            <m:t>3</m:t>
                          </m:r>
                        </m:sup>
                      </m:sSup>
                      <m:sSup>
                        <m:sSupPr>
                          <m:ctrlPr>
                            <a:rPr lang="en-US" altLang="zh-CN" i="1">
                              <a:latin typeface="Cambria Math"/>
                            </a:rPr>
                          </m:ctrlPr>
                        </m:sSupPr>
                        <m:e>
                          <m:r>
                            <a:rPr lang="en-US" altLang="zh-CN" i="1">
                              <a:latin typeface="Cambria Math"/>
                            </a:rPr>
                            <m:t>(1−</m:t>
                          </m:r>
                          <m:r>
                            <a:rPr lang="en-US" altLang="zh-CN" i="1">
                              <a:latin typeface="Cambria Math"/>
                            </a:rPr>
                            <m:t>𝑝</m:t>
                          </m:r>
                          <m:r>
                            <a:rPr lang="en-US" altLang="zh-CN" i="1">
                              <a:latin typeface="Cambria Math"/>
                            </a:rPr>
                            <m:t>)</m:t>
                          </m:r>
                        </m:e>
                        <m:sup>
                          <m:r>
                            <a:rPr lang="en-US" altLang="zh-CN" i="1">
                              <a:latin typeface="Cambria Math"/>
                            </a:rPr>
                            <m:t>3</m:t>
                          </m:r>
                        </m:sup>
                      </m:sSup>
                      <m:r>
                        <a:rPr lang="en-US" altLang="zh-CN" i="1">
                          <a:latin typeface="Cambria Math"/>
                          <a:ea typeface="Cambria Math"/>
                        </a:rPr>
                        <m:t>×</m:t>
                      </m:r>
                      <m:f>
                        <m:fPr>
                          <m:ctrlPr>
                            <a:rPr lang="en-US" altLang="zh-CN" i="1" smtClean="0">
                              <a:solidFill>
                                <a:srgbClr val="C00000"/>
                              </a:solidFill>
                              <a:latin typeface="Cambria Math"/>
                            </a:rPr>
                          </m:ctrlPr>
                        </m:fPr>
                        <m:num>
                          <m:sSup>
                            <m:sSupPr>
                              <m:ctrlPr>
                                <a:rPr lang="en-US" altLang="zh-CN" i="1">
                                  <a:solidFill>
                                    <a:srgbClr val="C00000"/>
                                  </a:solidFill>
                                  <a:latin typeface="Cambria Math"/>
                                </a:rPr>
                              </m:ctrlPr>
                            </m:sSupPr>
                            <m:e>
                              <m:r>
                                <a:rPr lang="en-US" altLang="zh-CN" i="1">
                                  <a:solidFill>
                                    <a:srgbClr val="C00000"/>
                                  </a:solidFill>
                                  <a:latin typeface="Cambria Math"/>
                                </a:rPr>
                                <m:t>𝑝</m:t>
                              </m:r>
                            </m:e>
                            <m:sup>
                              <m:r>
                                <a:rPr lang="en-US" altLang="zh-CN" i="1">
                                  <a:solidFill>
                                    <a:srgbClr val="C00000"/>
                                  </a:solidFill>
                                  <a:latin typeface="Cambria Math"/>
                                </a:rPr>
                                <m:t>2</m:t>
                              </m:r>
                            </m:sup>
                          </m:sSup>
                        </m:num>
                        <m:den>
                          <m:r>
                            <a:rPr lang="en-US" altLang="zh-CN" i="1">
                              <a:solidFill>
                                <a:srgbClr val="C00000"/>
                              </a:solidFill>
                              <a:latin typeface="Cambria Math"/>
                            </a:rPr>
                            <m:t>2</m:t>
                          </m:r>
                          <m:sSup>
                            <m:sSupPr>
                              <m:ctrlPr>
                                <a:rPr lang="en-US" altLang="zh-CN" i="1">
                                  <a:solidFill>
                                    <a:srgbClr val="C00000"/>
                                  </a:solidFill>
                                  <a:latin typeface="Cambria Math"/>
                                </a:rPr>
                              </m:ctrlPr>
                            </m:sSupPr>
                            <m:e>
                              <m:r>
                                <a:rPr lang="en-US" altLang="zh-CN" i="1">
                                  <a:solidFill>
                                    <a:srgbClr val="C00000"/>
                                  </a:solidFill>
                                  <a:latin typeface="Cambria Math"/>
                                </a:rPr>
                                <m:t>𝑝</m:t>
                              </m:r>
                            </m:e>
                            <m:sup>
                              <m:r>
                                <a:rPr lang="en-US" altLang="zh-CN" i="1">
                                  <a:solidFill>
                                    <a:srgbClr val="C00000"/>
                                  </a:solidFill>
                                  <a:latin typeface="Cambria Math"/>
                                </a:rPr>
                                <m:t>2</m:t>
                              </m:r>
                            </m:sup>
                          </m:sSup>
                          <m:r>
                            <a:rPr lang="en-US" altLang="zh-CN" i="1">
                              <a:solidFill>
                                <a:srgbClr val="C00000"/>
                              </a:solidFill>
                              <a:latin typeface="Cambria Math"/>
                            </a:rPr>
                            <m:t>−2</m:t>
                          </m:r>
                          <m:r>
                            <a:rPr lang="en-US" altLang="zh-CN" i="1">
                              <a:solidFill>
                                <a:srgbClr val="C00000"/>
                              </a:solidFill>
                              <a:latin typeface="Cambria Math"/>
                            </a:rPr>
                            <m:t>𝑝</m:t>
                          </m:r>
                          <m:r>
                            <a:rPr lang="en-US" altLang="zh-CN" i="1">
                              <a:solidFill>
                                <a:srgbClr val="C00000"/>
                              </a:solidFill>
                              <a:latin typeface="Cambria Math"/>
                            </a:rPr>
                            <m:t>+1</m:t>
                          </m:r>
                        </m:den>
                      </m:f>
                    </m:oMath>
                  </m:oMathPara>
                </a14:m>
                <a:endParaRPr lang="zh-CN" altLang="en-US" dirty="0">
                  <a:latin typeface="Garamond" pitchFamily="18" charset="0"/>
                </a:endParaRPr>
              </a:p>
              <a:p>
                <a:endParaRPr lang="zh-CN" altLang="en-US" dirty="0">
                  <a:latin typeface="Garamond" pitchFamily="18" charset="0"/>
                </a:endParaRPr>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l="-741" t="-2503"/>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smtClean="0"/>
              <a:t>一局的胜率</a:t>
            </a:r>
            <a:endParaRPr lang="zh-CN" altLang="en-US" dirty="0"/>
          </a:p>
        </p:txBody>
      </p:sp>
    </p:spTree>
    <p:extLst>
      <p:ext uri="{BB962C8B-B14F-4D97-AF65-F5344CB8AC3E}">
        <p14:creationId xmlns:p14="http://schemas.microsoft.com/office/powerpoint/2010/main" val="314876705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2442" r="12671"/>
          <a:stretch/>
        </p:blipFill>
        <p:spPr bwMode="auto">
          <a:xfrm>
            <a:off x="-60607" y="-27384"/>
            <a:ext cx="9204607" cy="6910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65860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假设你正在参加一个游戏节目，你被要求在三扇门中选择一扇：其中一扇后面有一辆车；其余两扇后面则是山羊</a:t>
            </a:r>
            <a:r>
              <a:rPr lang="zh-CN" altLang="en-US" dirty="0" smtClean="0"/>
              <a:t>。</a:t>
            </a:r>
            <a:endParaRPr lang="en-US" altLang="zh-CN" dirty="0" smtClean="0"/>
          </a:p>
          <a:p>
            <a:r>
              <a:rPr lang="zh-CN" altLang="en-US" dirty="0" smtClean="0"/>
              <a:t>你</a:t>
            </a:r>
            <a:r>
              <a:rPr lang="zh-CN" altLang="en-US" dirty="0"/>
              <a:t>选择了一道门，假设是一号门，然后知道门后面有什么的主持人开启了另一扇后面有山羊的门，假设是三号门</a:t>
            </a:r>
            <a:r>
              <a:rPr lang="zh-CN" altLang="en-US" dirty="0" smtClean="0"/>
              <a:t>。</a:t>
            </a:r>
            <a:endParaRPr lang="en-US" altLang="zh-CN" dirty="0" smtClean="0"/>
          </a:p>
          <a:p>
            <a:r>
              <a:rPr lang="zh-CN" altLang="en-US" dirty="0" smtClean="0"/>
              <a:t>他</a:t>
            </a:r>
            <a:r>
              <a:rPr lang="zh-CN" altLang="en-US" dirty="0"/>
              <a:t>然后问你：“你想选择二号门吗？”希望赢得汽车的你应当怎样回答？</a:t>
            </a:r>
          </a:p>
        </p:txBody>
      </p:sp>
      <p:sp>
        <p:nvSpPr>
          <p:cNvPr id="3" name="标题 2"/>
          <p:cNvSpPr>
            <a:spLocks noGrp="1"/>
          </p:cNvSpPr>
          <p:nvPr>
            <p:ph type="title"/>
          </p:nvPr>
        </p:nvSpPr>
        <p:spPr/>
        <p:txBody>
          <a:bodyPr/>
          <a:lstStyle/>
          <a:p>
            <a:r>
              <a:rPr lang="zh-CN" altLang="en-US" dirty="0"/>
              <a:t>三门问题</a:t>
            </a:r>
          </a:p>
        </p:txBody>
      </p:sp>
    </p:spTree>
    <p:extLst>
      <p:ext uri="{BB962C8B-B14F-4D97-AF65-F5344CB8AC3E}">
        <p14:creationId xmlns:p14="http://schemas.microsoft.com/office/powerpoint/2010/main" val="325675611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dirty="0" smtClean="0">
                <a:latin typeface="Garamond" pitchFamily="18" charset="0"/>
              </a:rPr>
              <a:t>中国</a:t>
            </a:r>
            <a:r>
              <a:rPr lang="zh-CN" altLang="zh-CN" dirty="0">
                <a:latin typeface="Garamond" pitchFamily="18" charset="0"/>
              </a:rPr>
              <a:t>邀请韩国，日本围棋队来参加三国围棋对抗赛，韩国，日本应邀各派了</a:t>
            </a:r>
            <a:r>
              <a:rPr lang="en-US" altLang="zh-CN" dirty="0">
                <a:latin typeface="Garamond" pitchFamily="18" charset="0"/>
              </a:rPr>
              <a:t>5</a:t>
            </a:r>
            <a:r>
              <a:rPr lang="zh-CN" altLang="zh-CN" dirty="0">
                <a:latin typeface="Garamond" pitchFamily="18" charset="0"/>
              </a:rPr>
              <a:t>位超一流高手来</a:t>
            </a:r>
            <a:r>
              <a:rPr lang="zh-CN" altLang="zh-CN" dirty="0" smtClean="0">
                <a:latin typeface="Garamond" pitchFamily="18" charset="0"/>
              </a:rPr>
              <a:t>参赛</a:t>
            </a:r>
            <a:r>
              <a:rPr lang="zh-CN" altLang="en-US" dirty="0" smtClean="0">
                <a:latin typeface="Garamond" pitchFamily="18" charset="0"/>
              </a:rPr>
              <a:t>。</a:t>
            </a:r>
            <a:endParaRPr lang="en-US" altLang="zh-CN" dirty="0" smtClean="0">
              <a:latin typeface="Garamond" pitchFamily="18" charset="0"/>
            </a:endParaRPr>
          </a:p>
          <a:p>
            <a:r>
              <a:rPr lang="zh-CN" altLang="zh-CN" dirty="0" smtClean="0">
                <a:latin typeface="Garamond" pitchFamily="18" charset="0"/>
              </a:rPr>
              <a:t>中国队</a:t>
            </a:r>
            <a:r>
              <a:rPr lang="zh-CN" altLang="zh-CN" dirty="0">
                <a:latin typeface="Garamond" pitchFamily="18" charset="0"/>
              </a:rPr>
              <a:t>作为东道主，可以在对方选手安排好出场顺序后再决定队员的组成以及出场顺序，以得到最大的获胜概率。</a:t>
            </a:r>
          </a:p>
          <a:p>
            <a:endParaRPr lang="zh-CN" altLang="en-US" dirty="0">
              <a:latin typeface="Garamond" pitchFamily="18" charset="0"/>
            </a:endParaRPr>
          </a:p>
        </p:txBody>
      </p:sp>
      <p:sp>
        <p:nvSpPr>
          <p:cNvPr id="3" name="标题 2"/>
          <p:cNvSpPr>
            <a:spLocks noGrp="1"/>
          </p:cNvSpPr>
          <p:nvPr>
            <p:ph type="title"/>
          </p:nvPr>
        </p:nvSpPr>
        <p:spPr/>
        <p:txBody>
          <a:bodyPr/>
          <a:lstStyle/>
          <a:p>
            <a:r>
              <a:rPr lang="zh-CN" altLang="en-US" dirty="0"/>
              <a:t>三国围棋</a:t>
            </a:r>
            <a:r>
              <a:rPr lang="zh-CN" altLang="en-US" dirty="0" smtClean="0"/>
              <a:t>对抗赛（</a:t>
            </a:r>
            <a:r>
              <a:rPr lang="en-US" altLang="zh-CN" dirty="0" smtClean="0"/>
              <a:t>SHTSC 2001</a:t>
            </a:r>
            <a:r>
              <a:rPr lang="zh-CN" altLang="en-US" dirty="0" smtClean="0"/>
              <a:t>）</a:t>
            </a:r>
            <a:endParaRPr lang="zh-CN" altLang="en-US" dirty="0"/>
          </a:p>
        </p:txBody>
      </p:sp>
    </p:spTree>
    <p:extLst>
      <p:ext uri="{BB962C8B-B14F-4D97-AF65-F5344CB8AC3E}">
        <p14:creationId xmlns:p14="http://schemas.microsoft.com/office/powerpoint/2010/main" val="127871834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dirty="0" smtClean="0">
                <a:latin typeface="Garamond" pitchFamily="18" charset="0"/>
              </a:rPr>
              <a:t>比赛规则如下：先抽签决定第</a:t>
            </a:r>
            <a:r>
              <a:rPr lang="en-US" altLang="zh-CN" dirty="0" smtClean="0">
                <a:latin typeface="Garamond" pitchFamily="18" charset="0"/>
              </a:rPr>
              <a:t>1</a:t>
            </a:r>
            <a:r>
              <a:rPr lang="zh-CN" altLang="zh-CN" dirty="0" smtClean="0">
                <a:latin typeface="Garamond" pitchFamily="18" charset="0"/>
              </a:rPr>
              <a:t>轮轮空的队，由不轮空的</a:t>
            </a:r>
            <a:r>
              <a:rPr lang="en-US" altLang="zh-CN" dirty="0" smtClean="0">
                <a:latin typeface="Garamond" pitchFamily="18" charset="0"/>
              </a:rPr>
              <a:t>2</a:t>
            </a:r>
            <a:r>
              <a:rPr lang="zh-CN" altLang="zh-CN" dirty="0" smtClean="0">
                <a:latin typeface="Garamond" pitchFamily="18" charset="0"/>
              </a:rPr>
              <a:t>支队的</a:t>
            </a:r>
            <a:r>
              <a:rPr lang="en-US" altLang="zh-CN" dirty="0" smtClean="0">
                <a:latin typeface="Garamond" pitchFamily="18" charset="0"/>
              </a:rPr>
              <a:t>1</a:t>
            </a:r>
            <a:r>
              <a:rPr lang="zh-CN" altLang="zh-CN" dirty="0" smtClean="0">
                <a:latin typeface="Garamond" pitchFamily="18" charset="0"/>
              </a:rPr>
              <a:t>号队员进行比赛，失利的队员被淘汰</a:t>
            </a:r>
            <a:r>
              <a:rPr lang="zh-CN" altLang="en-US" dirty="0" smtClean="0">
                <a:latin typeface="Garamond" pitchFamily="18" charset="0"/>
              </a:rPr>
              <a:t>。</a:t>
            </a:r>
            <a:endParaRPr lang="en-US" altLang="zh-CN" dirty="0" smtClean="0">
              <a:latin typeface="Garamond" pitchFamily="18" charset="0"/>
            </a:endParaRPr>
          </a:p>
          <a:p>
            <a:r>
              <a:rPr lang="zh-CN" altLang="zh-CN" dirty="0" smtClean="0">
                <a:latin typeface="Garamond" pitchFamily="18" charset="0"/>
              </a:rPr>
              <a:t>以后</a:t>
            </a:r>
            <a:r>
              <a:rPr lang="zh-CN" altLang="zh-CN" dirty="0">
                <a:latin typeface="Garamond" pitchFamily="18" charset="0"/>
              </a:rPr>
              <a:t>每次由前一轮获胜的队员与前一轮轮空的队剩下的队员中序号最小的队员进行比赛，直到只剩下一个国家的队员</a:t>
            </a:r>
            <a:r>
              <a:rPr lang="zh-CN" altLang="zh-CN" dirty="0" smtClean="0">
                <a:latin typeface="Garamond" pitchFamily="18" charset="0"/>
              </a:rPr>
              <a:t>为止。</a:t>
            </a:r>
            <a:endParaRPr lang="en-US" altLang="zh-CN" dirty="0" smtClean="0">
              <a:latin typeface="Garamond" pitchFamily="18" charset="0"/>
            </a:endParaRPr>
          </a:p>
          <a:p>
            <a:r>
              <a:rPr lang="zh-CN" altLang="en-US" dirty="0" smtClean="0">
                <a:latin typeface="Garamond" pitchFamily="18" charset="0"/>
              </a:rPr>
              <a:t>已知所有队员两两比赛的胜率，以及韩国和日本的出场顺序，求中国队的最大胜率。</a:t>
            </a:r>
            <a:endParaRPr lang="zh-CN" altLang="en-US" dirty="0">
              <a:latin typeface="Garamond" pitchFamily="18" charset="0"/>
            </a:endParaRPr>
          </a:p>
        </p:txBody>
      </p:sp>
      <p:sp>
        <p:nvSpPr>
          <p:cNvPr id="3" name="标题 2"/>
          <p:cNvSpPr>
            <a:spLocks noGrp="1"/>
          </p:cNvSpPr>
          <p:nvPr>
            <p:ph type="title"/>
          </p:nvPr>
        </p:nvSpPr>
        <p:spPr/>
        <p:txBody>
          <a:bodyPr/>
          <a:lstStyle/>
          <a:p>
            <a:r>
              <a:rPr lang="zh-CN" altLang="en-US" dirty="0"/>
              <a:t>三国围棋对抗赛（</a:t>
            </a:r>
            <a:r>
              <a:rPr lang="en-US" altLang="zh-CN" dirty="0"/>
              <a:t>SHTSC 2001</a:t>
            </a:r>
            <a:r>
              <a:rPr lang="zh-CN" altLang="en-US" dirty="0"/>
              <a:t>）</a:t>
            </a:r>
          </a:p>
        </p:txBody>
      </p:sp>
    </p:spTree>
    <p:extLst>
      <p:ext uri="{BB962C8B-B14F-4D97-AF65-F5344CB8AC3E}">
        <p14:creationId xmlns:p14="http://schemas.microsoft.com/office/powerpoint/2010/main" val="145750454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latin typeface="Garamond" pitchFamily="18" charset="0"/>
              </a:rPr>
              <a:t>其实，本题的状态是很有限的：在枚举所有中国队可能的出场顺序以后，我们能用</a:t>
            </a:r>
            <a:r>
              <a:rPr lang="en-US" altLang="zh-CN" dirty="0" smtClean="0">
                <a:latin typeface="Garamond" pitchFamily="18" charset="0"/>
              </a:rPr>
              <a:t>4</a:t>
            </a:r>
            <a:r>
              <a:rPr lang="zh-CN" altLang="en-US" dirty="0" smtClean="0">
                <a:latin typeface="Garamond" pitchFamily="18" charset="0"/>
              </a:rPr>
              <a:t>个变量来刻画当前的局面：当前轮空的队伍，以及各队目前迎战的选手编号。</a:t>
            </a:r>
            <a:endParaRPr lang="en-US" altLang="zh-CN" dirty="0" smtClean="0">
              <a:latin typeface="Garamond" pitchFamily="18" charset="0"/>
            </a:endParaRPr>
          </a:p>
          <a:p>
            <a:r>
              <a:rPr lang="zh-CN" altLang="en-US" dirty="0" smtClean="0">
                <a:latin typeface="Garamond" pitchFamily="18" charset="0"/>
              </a:rPr>
              <a:t>因此，可以使用记忆化搜索或动态规划的方法解决。</a:t>
            </a:r>
            <a:endParaRPr lang="zh-CN" altLang="en-US" dirty="0">
              <a:latin typeface="Garamond" pitchFamily="18" charset="0"/>
            </a:endParaRPr>
          </a:p>
        </p:txBody>
      </p:sp>
      <p:sp>
        <p:nvSpPr>
          <p:cNvPr id="3" name="标题 2"/>
          <p:cNvSpPr>
            <a:spLocks noGrp="1"/>
          </p:cNvSpPr>
          <p:nvPr>
            <p:ph type="title"/>
          </p:nvPr>
        </p:nvSpPr>
        <p:spPr/>
        <p:txBody>
          <a:bodyPr/>
          <a:lstStyle/>
          <a:p>
            <a:r>
              <a:rPr lang="zh-CN" altLang="en-US" dirty="0"/>
              <a:t>记忆</a:t>
            </a:r>
            <a:r>
              <a:rPr lang="zh-CN" altLang="en-US" dirty="0" smtClean="0"/>
              <a:t>化搜索</a:t>
            </a:r>
            <a:r>
              <a:rPr lang="en-US" altLang="zh-CN" dirty="0" smtClean="0"/>
              <a:t>/</a:t>
            </a:r>
            <a:r>
              <a:rPr lang="zh-CN" altLang="en-US" dirty="0" smtClean="0"/>
              <a:t>动态规划</a:t>
            </a:r>
            <a:endParaRPr lang="zh-CN" altLang="en-US" dirty="0"/>
          </a:p>
        </p:txBody>
      </p:sp>
    </p:spTree>
    <p:extLst>
      <p:ext uri="{BB962C8B-B14F-4D97-AF65-F5344CB8AC3E}">
        <p14:creationId xmlns:p14="http://schemas.microsoft.com/office/powerpoint/2010/main" val="31511099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latin typeface="Garamond" pitchFamily="18" charset="0"/>
              </a:rPr>
              <a:t>如果策略是“保留原先的选择”，则选到汽车的概率一定是</a:t>
            </a:r>
            <a:r>
              <a:rPr lang="en-US" altLang="zh-CN" dirty="0" smtClean="0">
                <a:latin typeface="Garamond" pitchFamily="18" charset="0"/>
              </a:rPr>
              <a:t>1/3</a:t>
            </a:r>
            <a:r>
              <a:rPr lang="zh-CN" altLang="en-US" dirty="0" smtClean="0">
                <a:latin typeface="Garamond" pitchFamily="18" charset="0"/>
              </a:rPr>
              <a:t>。</a:t>
            </a:r>
            <a:endParaRPr lang="en-US" altLang="zh-CN" dirty="0" smtClean="0">
              <a:latin typeface="Garamond" pitchFamily="18" charset="0"/>
            </a:endParaRPr>
          </a:p>
          <a:p>
            <a:r>
              <a:rPr lang="zh-CN" altLang="en-US" dirty="0" smtClean="0">
                <a:latin typeface="Garamond" pitchFamily="18" charset="0"/>
              </a:rPr>
              <a:t>如果策略是“更换门”，则在原先选到汽车的情况下，必然失败；而在原先选到山羊的情况下，必然成功。那么，成功的概率是多少呢？</a:t>
            </a:r>
            <a:r>
              <a:rPr lang="zh-CN" altLang="en-US" dirty="0">
                <a:latin typeface="Garamond" pitchFamily="18" charset="0"/>
              </a:rPr>
              <a:t>请各位营员自己考虑。</a:t>
            </a:r>
          </a:p>
          <a:p>
            <a:endParaRPr lang="en-US" altLang="zh-CN" dirty="0" smtClean="0">
              <a:latin typeface="Garamond" pitchFamily="18" charset="0"/>
            </a:endParaRPr>
          </a:p>
          <a:p>
            <a:endParaRPr lang="en-US" altLang="zh-CN" dirty="0" smtClean="0">
              <a:latin typeface="Garamond" pitchFamily="18" charset="0"/>
            </a:endParaRPr>
          </a:p>
          <a:p>
            <a:endParaRPr lang="zh-CN" altLang="en-US" dirty="0">
              <a:latin typeface="Garamond" pitchFamily="18" charset="0"/>
            </a:endParaRPr>
          </a:p>
        </p:txBody>
      </p:sp>
      <p:sp>
        <p:nvSpPr>
          <p:cNvPr id="3" name="标题 2"/>
          <p:cNvSpPr>
            <a:spLocks noGrp="1"/>
          </p:cNvSpPr>
          <p:nvPr>
            <p:ph type="title"/>
          </p:nvPr>
        </p:nvSpPr>
        <p:spPr/>
        <p:txBody>
          <a:bodyPr/>
          <a:lstStyle/>
          <a:p>
            <a:r>
              <a:rPr lang="zh-CN" altLang="en-US" dirty="0" smtClean="0"/>
              <a:t>三门问题</a:t>
            </a:r>
            <a:endParaRPr lang="zh-CN" altLang="en-US" dirty="0"/>
          </a:p>
        </p:txBody>
      </p:sp>
    </p:spTree>
    <p:extLst>
      <p:ext uri="{BB962C8B-B14F-4D97-AF65-F5344CB8AC3E}">
        <p14:creationId xmlns:p14="http://schemas.microsoft.com/office/powerpoint/2010/main" val="13630055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latin typeface="Garamond" pitchFamily="18" charset="0"/>
              </a:rPr>
              <a:t>16</a:t>
            </a:r>
            <a:r>
              <a:rPr lang="zh-CN" altLang="en-US" dirty="0">
                <a:latin typeface="Garamond" pitchFamily="18" charset="0"/>
              </a:rPr>
              <a:t>名水平两两不同的选手参加一次淘汰赛，随机抽签安排对阵，依次进行</a:t>
            </a:r>
            <a:r>
              <a:rPr lang="en-US" altLang="zh-CN" dirty="0">
                <a:latin typeface="Garamond" pitchFamily="18" charset="0"/>
              </a:rPr>
              <a:t>1/8</a:t>
            </a:r>
            <a:r>
              <a:rPr lang="zh-CN" altLang="en-US" dirty="0">
                <a:latin typeface="Garamond" pitchFamily="18" charset="0"/>
              </a:rPr>
              <a:t>决赛、</a:t>
            </a:r>
            <a:r>
              <a:rPr lang="en-US" altLang="zh-CN" dirty="0">
                <a:latin typeface="Garamond" pitchFamily="18" charset="0"/>
              </a:rPr>
              <a:t>1/4</a:t>
            </a:r>
            <a:r>
              <a:rPr lang="zh-CN" altLang="en-US" dirty="0">
                <a:latin typeface="Garamond" pitchFamily="18" charset="0"/>
              </a:rPr>
              <a:t>决赛、半决赛、三四名决赛、冠亚军决赛</a:t>
            </a:r>
            <a:r>
              <a:rPr lang="zh-CN" altLang="en-US" dirty="0" smtClean="0">
                <a:latin typeface="Garamond" pitchFamily="18" charset="0"/>
              </a:rPr>
              <a:t>。</a:t>
            </a:r>
            <a:endParaRPr lang="en-US" altLang="zh-CN" dirty="0" smtClean="0">
              <a:latin typeface="Garamond" pitchFamily="18" charset="0"/>
            </a:endParaRPr>
          </a:p>
          <a:p>
            <a:r>
              <a:rPr lang="zh-CN" altLang="en-US" dirty="0" smtClean="0">
                <a:latin typeface="Garamond" pitchFamily="18" charset="0"/>
              </a:rPr>
              <a:t>假设</a:t>
            </a:r>
            <a:r>
              <a:rPr lang="zh-CN" altLang="en-US" dirty="0">
                <a:latin typeface="Garamond" pitchFamily="18" charset="0"/>
              </a:rPr>
              <a:t>强者总是能战胜弱者，那么冠亚季军恰好分别是实际水平第一、二、三名的概率是多少呢</a:t>
            </a:r>
            <a:r>
              <a:rPr lang="zh-CN" altLang="en-US" dirty="0" smtClean="0">
                <a:latin typeface="Garamond" pitchFamily="18" charset="0"/>
              </a:rPr>
              <a:t>？</a:t>
            </a:r>
            <a:endParaRPr lang="zh-CN" altLang="en-US" dirty="0">
              <a:latin typeface="Garamond" pitchFamily="18" charset="0"/>
            </a:endParaRPr>
          </a:p>
        </p:txBody>
      </p:sp>
      <p:sp>
        <p:nvSpPr>
          <p:cNvPr id="3" name="标题 2"/>
          <p:cNvSpPr>
            <a:spLocks noGrp="1"/>
          </p:cNvSpPr>
          <p:nvPr>
            <p:ph type="title"/>
          </p:nvPr>
        </p:nvSpPr>
        <p:spPr/>
        <p:txBody>
          <a:bodyPr/>
          <a:lstStyle/>
          <a:p>
            <a:r>
              <a:rPr lang="zh-CN" altLang="en-US" dirty="0"/>
              <a:t>淘汰赛</a:t>
            </a:r>
          </a:p>
        </p:txBody>
      </p:sp>
    </p:spTree>
    <p:extLst>
      <p:ext uri="{BB962C8B-B14F-4D97-AF65-F5344CB8AC3E}">
        <p14:creationId xmlns:p14="http://schemas.microsoft.com/office/powerpoint/2010/main" val="40871944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奇秀山川">
  <a:themeElements>
    <a:clrScheme name="奇秀山川">
      <a:dk1>
        <a:srgbClr val="000000"/>
      </a:dk1>
      <a:lt1>
        <a:srgbClr val="FFFFFF"/>
      </a:lt1>
      <a:dk2>
        <a:srgbClr val="0536B3"/>
      </a:dk2>
      <a:lt2>
        <a:srgbClr val="7CB7F8"/>
      </a:lt2>
      <a:accent1>
        <a:srgbClr val="3F9EE4"/>
      </a:accent1>
      <a:accent2>
        <a:srgbClr val="77B559"/>
      </a:accent2>
      <a:accent3>
        <a:srgbClr val="E4A81B"/>
      </a:accent3>
      <a:accent4>
        <a:srgbClr val="108BB4"/>
      </a:accent4>
      <a:accent5>
        <a:srgbClr val="DA7328"/>
      </a:accent5>
      <a:accent6>
        <a:srgbClr val="AE589F"/>
      </a:accent6>
      <a:hlink>
        <a:srgbClr val="460245"/>
      </a:hlink>
      <a:folHlink>
        <a:srgbClr val="AC17D6"/>
      </a:folHlink>
    </a:clrScheme>
    <a:fontScheme name="奇秀山川">
      <a:majorFont>
        <a:latin typeface="Gill Sans MT"/>
        <a:ea typeface=""/>
        <a:cs typeface=""/>
        <a:font script="Cyrl" typeface="Arial"/>
        <a:font script="Grek" typeface="Arial"/>
        <a:font script="Jpan" typeface="HG丸ｺﾞｼｯｸM-PRO"/>
        <a:font script="Hang" typeface="HY 헤드라인 M"/>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ill Sans MT"/>
        <a:ea typeface=""/>
        <a:cs typeface=""/>
        <a:font script="Cyrl" typeface="Arial"/>
        <a:font script="Grek" typeface="Arial"/>
        <a:font script="Jpan" typeface="HG丸ｺﾞｼｯｸM-PRO"/>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奇秀山川">
      <a:fillStyleLst>
        <a:solidFill>
          <a:schemeClr val="phClr"/>
        </a:solidFill>
        <a:gradFill rotWithShape="1">
          <a:gsLst>
            <a:gs pos="0">
              <a:schemeClr val="phClr">
                <a:tint val="100000"/>
                <a:shade val="100000"/>
                <a:hueMod val="100000"/>
                <a:satMod val="100000"/>
              </a:schemeClr>
            </a:gs>
            <a:gs pos="50000">
              <a:schemeClr val="phClr">
                <a:tint val="25000"/>
                <a:shade val="100000"/>
                <a:hueMod val="100000"/>
                <a:satMod val="100000"/>
              </a:schemeClr>
            </a:gs>
            <a:gs pos="100000">
              <a:schemeClr val="phClr">
                <a:tint val="100000"/>
                <a:shade val="100000"/>
                <a:hueMod val="100000"/>
                <a:satMod val="100000"/>
              </a:schemeClr>
            </a:gs>
          </a:gsLst>
          <a:lin ang="5400000" scaled="1"/>
        </a:gradFill>
        <a:gradFill rotWithShape="1">
          <a:gsLst>
            <a:gs pos="0">
              <a:schemeClr val="phClr">
                <a:tint val="40000"/>
                <a:shade val="100000"/>
                <a:hueMod val="100000"/>
                <a:satMod val="100000"/>
              </a:schemeClr>
            </a:gs>
            <a:gs pos="30000">
              <a:schemeClr val="phClr">
                <a:tint val="100000"/>
                <a:shade val="100000"/>
                <a:hueMod val="100000"/>
                <a:satMod val="100000"/>
              </a:schemeClr>
            </a:gs>
            <a:gs pos="68000">
              <a:schemeClr val="phClr">
                <a:tint val="100000"/>
                <a:shade val="100000"/>
                <a:hueMod val="100000"/>
                <a:satMod val="100000"/>
              </a:schemeClr>
            </a:gs>
            <a:gs pos="100000">
              <a:schemeClr val="phClr">
                <a:tint val="40000"/>
                <a:shade val="100000"/>
                <a:hueMod val="100000"/>
                <a:satMod val="100000"/>
              </a:schemeClr>
            </a:gs>
          </a:gsLst>
          <a:lin ang="5400000" scaled="1"/>
        </a:grad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br" rotWithShape="0">
              <a:srgbClr val="000000">
                <a:alpha val="0"/>
              </a:srgbClr>
            </a:outerShdw>
          </a:effectLst>
        </a:effectStyle>
        <a:effectStyle>
          <a:effectLst>
            <a:outerShdw blurRad="38100" dist="25400" dir="5400000" algn="ctr" rotWithShape="0">
              <a:srgbClr val="EBE9ED">
                <a:alpha val="0"/>
              </a:srgbClr>
            </a:outerShdw>
          </a:effectLst>
          <a:scene3d>
            <a:camera prst="orthographicFront">
              <a:rot lat="0" lon="0" rev="0"/>
            </a:camera>
            <a:lightRig rig="glow" dir="b"/>
          </a:scene3d>
          <a:sp3d contourW="6350" prstMaterial="softEdge">
            <a:bevelT w="25400" h="25400"/>
            <a:contourClr>
              <a:schemeClr val="phClr">
                <a:tint val="90000"/>
                <a:shade val="100000"/>
                <a:hueMod val="100000"/>
                <a:satMod val="100000"/>
              </a:schemeClr>
            </a:contourClr>
          </a:sp3d>
        </a:effectStyle>
        <a:effectStyle>
          <a:effectLst>
            <a:reflection blurRad="12700" stA="40000" endPos="40000" dist="25400" dir="5400000" sy="-100000" rotWithShape="0"/>
          </a:effectLst>
          <a:scene3d>
            <a:camera prst="perspectiveFront"/>
            <a:lightRig rig="glow" dir="b"/>
          </a:scene3d>
          <a:sp3d contourW="6350" prstMaterial="softEdge">
            <a:bevelT w="50800" h="25400"/>
            <a:contourClr>
              <a:schemeClr val="phClr">
                <a:tint val="100000"/>
                <a:shade val="80000"/>
                <a:hueMod val="100000"/>
                <a:satMod val="100000"/>
              </a:schemeClr>
            </a:contourClr>
          </a:sp3d>
        </a:effectStyle>
      </a:effectStyleLst>
      <a:bgFillStyleLst>
        <a:solidFill>
          <a:schemeClr val="phClr"/>
        </a:solidFill>
        <a:gradFill rotWithShape="1">
          <a:gsLst>
            <a:gs pos="0">
              <a:schemeClr val="phClr">
                <a:shade val="40000"/>
                <a:satMod val="165000"/>
              </a:schemeClr>
            </a:gs>
            <a:gs pos="50000">
              <a:schemeClr val="phClr">
                <a:shade val="95000"/>
                <a:satMod val="100000"/>
              </a:schemeClr>
            </a:gs>
            <a:gs pos="100000">
              <a:schemeClr val="phClr">
                <a:tint val="10000"/>
                <a:satMod val="300000"/>
              </a:schemeClr>
            </a:gs>
          </a:gsLst>
          <a:lin ang="13000000" scaled="0"/>
        </a:gradFill>
        <a:blipFill>
          <a:blip xmlns:r="http://schemas.openxmlformats.org/officeDocument/2006/relationships" r:embed="rId1">
            <a:duotone>
              <a:schemeClr val="phClr">
                <a:shade val="75000"/>
              </a:schemeClr>
              <a:schemeClr val="phClr">
                <a:tint val="55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TC010219414[[fn=奇秀山川主题]]</Template>
  <TotalTime>3523</TotalTime>
  <Words>4976</Words>
  <Application>Microsoft Office PowerPoint</Application>
  <PresentationFormat>全屏显示(4:3)</PresentationFormat>
  <Paragraphs>346</Paragraphs>
  <Slides>72</Slides>
  <Notes>0</Notes>
  <HiddenSlides>0</HiddenSlides>
  <MMClips>0</MMClips>
  <ScaleCrop>false</ScaleCrop>
  <HeadingPairs>
    <vt:vector size="4" baseType="variant">
      <vt:variant>
        <vt:lpstr>主题</vt:lpstr>
      </vt:variant>
      <vt:variant>
        <vt:i4>1</vt:i4>
      </vt:variant>
      <vt:variant>
        <vt:lpstr>幻灯片标题</vt:lpstr>
      </vt:variant>
      <vt:variant>
        <vt:i4>72</vt:i4>
      </vt:variant>
    </vt:vector>
  </HeadingPairs>
  <TitlesOfParts>
    <vt:vector size="73" baseType="lpstr">
      <vt:lpstr>奇秀山川</vt:lpstr>
      <vt:lpstr>概率与随机化算法</vt:lpstr>
      <vt:lpstr>概率的历史起源</vt:lpstr>
      <vt:lpstr>概率的历史起源</vt:lpstr>
      <vt:lpstr>买彩票</vt:lpstr>
      <vt:lpstr>生日悖论</vt:lpstr>
      <vt:lpstr>生日悖论</vt:lpstr>
      <vt:lpstr>三门问题</vt:lpstr>
      <vt:lpstr>三门问题</vt:lpstr>
      <vt:lpstr>淘汰赛</vt:lpstr>
      <vt:lpstr>淘汰赛</vt:lpstr>
      <vt:lpstr>数学期望值</vt:lpstr>
      <vt:lpstr>掷骰子</vt:lpstr>
      <vt:lpstr>练习（1）</vt:lpstr>
      <vt:lpstr>练习（1）</vt:lpstr>
      <vt:lpstr>练习（2）</vt:lpstr>
      <vt:lpstr>练习（2）</vt:lpstr>
      <vt:lpstr>百事世界杯之旅</vt:lpstr>
      <vt:lpstr>初步想法</vt:lpstr>
      <vt:lpstr>随机化算法</vt:lpstr>
      <vt:lpstr>动态规划</vt:lpstr>
      <vt:lpstr>动态规划</vt:lpstr>
      <vt:lpstr>动态规划</vt:lpstr>
      <vt:lpstr>数学方法</vt:lpstr>
      <vt:lpstr>最小覆盖圆</vt:lpstr>
      <vt:lpstr>初步思路</vt:lpstr>
      <vt:lpstr>方法一</vt:lpstr>
      <vt:lpstr>方法二</vt:lpstr>
      <vt:lpstr>方法二</vt:lpstr>
      <vt:lpstr>方法二</vt:lpstr>
      <vt:lpstr>方法三</vt:lpstr>
      <vt:lpstr>方法三</vt:lpstr>
      <vt:lpstr>方法三</vt:lpstr>
      <vt:lpstr>方法三</vt:lpstr>
      <vt:lpstr>方法三</vt:lpstr>
      <vt:lpstr>方法四</vt:lpstr>
      <vt:lpstr>方法四（子问题一）</vt:lpstr>
      <vt:lpstr>方法四（子问题一）</vt:lpstr>
      <vt:lpstr>方法四（子问题二）</vt:lpstr>
      <vt:lpstr>方法四（原问题时间复杂度）</vt:lpstr>
      <vt:lpstr>方法四（原问题时间复杂度）</vt:lpstr>
      <vt:lpstr>方法四（子问题一时间复杂度）</vt:lpstr>
      <vt:lpstr>方法四（原问题时间复杂度）</vt:lpstr>
      <vt:lpstr>监视摄像机（CTSC 1998）</vt:lpstr>
      <vt:lpstr>监视摄像机（CTSC 1998）</vt:lpstr>
      <vt:lpstr>问题转化</vt:lpstr>
      <vt:lpstr>问题转化</vt:lpstr>
      <vt:lpstr>求半平面交</vt:lpstr>
      <vt:lpstr>线性解法</vt:lpstr>
      <vt:lpstr>线性解法</vt:lpstr>
      <vt:lpstr>更新v*</vt:lpstr>
      <vt:lpstr>时间复杂度</vt:lpstr>
      <vt:lpstr>平行线段</vt:lpstr>
      <vt:lpstr>问题转化</vt:lpstr>
      <vt:lpstr>矩阵乘法验证</vt:lpstr>
      <vt:lpstr>初步思路</vt:lpstr>
      <vt:lpstr>随机化算法</vt:lpstr>
      <vt:lpstr>随机化算法</vt:lpstr>
      <vt:lpstr>随机化算法</vt:lpstr>
      <vt:lpstr>神奇口袋（NOI 2006）</vt:lpstr>
      <vt:lpstr>初步思路</vt:lpstr>
      <vt:lpstr>观察表达式</vt:lpstr>
      <vt:lpstr>复杂的网球</vt:lpstr>
      <vt:lpstr>复杂的网球</vt:lpstr>
      <vt:lpstr>PowerPoint 演示文稿</vt:lpstr>
      <vt:lpstr>一局的胜率</vt:lpstr>
      <vt:lpstr>打平以后的胜率</vt:lpstr>
      <vt:lpstr>打平以后的胜率</vt:lpstr>
      <vt:lpstr>一局的胜率</vt:lpstr>
      <vt:lpstr>PowerPoint 演示文稿</vt:lpstr>
      <vt:lpstr>三国围棋对抗赛（SHTSC 2001）</vt:lpstr>
      <vt:lpstr>三国围棋对抗赛（SHTSC 2001）</vt:lpstr>
      <vt:lpstr>记忆化搜索/动态规划</vt:lpstr>
    </vt:vector>
  </TitlesOfParts>
  <Company>École Polytechnique Fédérale de Lausanne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ZHONG Cheng</dc:creator>
  <cp:lastModifiedBy>ZHONG Cheng</cp:lastModifiedBy>
  <cp:revision>400</cp:revision>
  <dcterms:created xsi:type="dcterms:W3CDTF">2012-01-14T21:15:01Z</dcterms:created>
  <dcterms:modified xsi:type="dcterms:W3CDTF">2012-02-06T13:40:31Z</dcterms:modified>
</cp:coreProperties>
</file>