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83" r:id="rId2"/>
    <p:sldId id="285" r:id="rId3"/>
    <p:sldId id="286" r:id="rId4"/>
    <p:sldId id="290" r:id="rId5"/>
    <p:sldId id="287" r:id="rId6"/>
    <p:sldId id="288" r:id="rId7"/>
    <p:sldId id="289" r:id="rId8"/>
    <p:sldId id="309" r:id="rId9"/>
    <p:sldId id="310" r:id="rId10"/>
    <p:sldId id="291" r:id="rId11"/>
    <p:sldId id="292" r:id="rId12"/>
    <p:sldId id="293" r:id="rId13"/>
    <p:sldId id="294" r:id="rId14"/>
    <p:sldId id="302" r:id="rId15"/>
    <p:sldId id="303" r:id="rId16"/>
    <p:sldId id="311" r:id="rId17"/>
    <p:sldId id="295" r:id="rId18"/>
    <p:sldId id="296" r:id="rId19"/>
    <p:sldId id="297" r:id="rId20"/>
    <p:sldId id="299" r:id="rId21"/>
    <p:sldId id="304" r:id="rId22"/>
    <p:sldId id="305" r:id="rId23"/>
    <p:sldId id="306" r:id="rId24"/>
    <p:sldId id="307" r:id="rId25"/>
    <p:sldId id="308" r:id="rId26"/>
    <p:sldId id="298" r:id="rId27"/>
    <p:sldId id="300" r:id="rId28"/>
    <p:sldId id="30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450388" cy="6324600"/>
            <a:chOff x="0" y="0"/>
            <a:chExt cx="5953" cy="3984"/>
          </a:xfrm>
        </p:grpSpPr>
        <p:sp>
          <p:nvSpPr>
            <p:cNvPr id="2051" name="AutoShape 3"/>
            <p:cNvSpPr>
              <a:spLocks noChangeArrowheads="1"/>
            </p:cNvSpPr>
            <p:nvPr userDrawn="1"/>
          </p:nvSpPr>
          <p:spPr bwMode="auto">
            <a:xfrm>
              <a:off x="0" y="1104"/>
              <a:ext cx="5760" cy="1584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AutoShape 4"/>
            <p:cNvSpPr>
              <a:spLocks noChangeArrowheads="1"/>
            </p:cNvSpPr>
            <p:nvPr userDrawn="1"/>
          </p:nvSpPr>
          <p:spPr bwMode="auto">
            <a:xfrm>
              <a:off x="193" y="1104"/>
              <a:ext cx="5760" cy="1488"/>
            </a:xfrm>
            <a:prstGeom prst="flowChartDocumen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AutoShape 5"/>
            <p:cNvSpPr>
              <a:spLocks noChangeArrowheads="1"/>
            </p:cNvSpPr>
            <p:nvPr userDrawn="1"/>
          </p:nvSpPr>
          <p:spPr bwMode="auto">
            <a:xfrm>
              <a:off x="0" y="192"/>
              <a:ext cx="5760" cy="1392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AutoShape 6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96"/>
            </a:xfrm>
            <a:prstGeom prst="flowChartDocumen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" name="Oval 7"/>
            <p:cNvSpPr>
              <a:spLocks noChangeArrowheads="1"/>
            </p:cNvSpPr>
            <p:nvPr userDrawn="1"/>
          </p:nvSpPr>
          <p:spPr bwMode="auto">
            <a:xfrm>
              <a:off x="455" y="1104"/>
              <a:ext cx="348" cy="3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" name="Oval 8"/>
            <p:cNvSpPr>
              <a:spLocks noChangeArrowheads="1"/>
            </p:cNvSpPr>
            <p:nvPr userDrawn="1"/>
          </p:nvSpPr>
          <p:spPr bwMode="auto">
            <a:xfrm>
              <a:off x="1872" y="1117"/>
              <a:ext cx="145" cy="131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Oval 9"/>
            <p:cNvSpPr>
              <a:spLocks noChangeArrowheads="1"/>
            </p:cNvSpPr>
            <p:nvPr userDrawn="1"/>
          </p:nvSpPr>
          <p:spPr bwMode="auto">
            <a:xfrm>
              <a:off x="1416" y="1431"/>
              <a:ext cx="339" cy="31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8" name="Group 10"/>
            <p:cNvGrpSpPr>
              <a:grpSpLocks/>
            </p:cNvGrpSpPr>
            <p:nvPr userDrawn="1"/>
          </p:nvGrpSpPr>
          <p:grpSpPr bwMode="auto">
            <a:xfrm>
              <a:off x="171" y="2549"/>
              <a:ext cx="5434" cy="1435"/>
              <a:chOff x="0" y="0"/>
              <a:chExt cx="5434" cy="1435"/>
            </a:xfrm>
          </p:grpSpPr>
          <p:sp>
            <p:nvSpPr>
              <p:cNvPr id="2059" name="Oval 11"/>
              <p:cNvSpPr>
                <a:spLocks noChangeArrowheads="1"/>
              </p:cNvSpPr>
              <p:nvPr userDrawn="1"/>
            </p:nvSpPr>
            <p:spPr bwMode="auto">
              <a:xfrm>
                <a:off x="0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" name="Oval 12"/>
              <p:cNvSpPr>
                <a:spLocks noChangeArrowheads="1"/>
              </p:cNvSpPr>
              <p:nvPr userDrawn="1"/>
            </p:nvSpPr>
            <p:spPr bwMode="auto">
              <a:xfrm>
                <a:off x="291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1" name="Oval 13"/>
              <p:cNvSpPr>
                <a:spLocks noChangeArrowheads="1"/>
              </p:cNvSpPr>
              <p:nvPr userDrawn="1"/>
            </p:nvSpPr>
            <p:spPr bwMode="auto">
              <a:xfrm>
                <a:off x="568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" name="Oval 14"/>
              <p:cNvSpPr>
                <a:spLocks noChangeArrowheads="1"/>
              </p:cNvSpPr>
              <p:nvPr userDrawn="1"/>
            </p:nvSpPr>
            <p:spPr bwMode="auto">
              <a:xfrm>
                <a:off x="853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3" name="Oval 15"/>
              <p:cNvSpPr>
                <a:spLocks noChangeArrowheads="1"/>
              </p:cNvSpPr>
              <p:nvPr userDrawn="1"/>
            </p:nvSpPr>
            <p:spPr bwMode="auto">
              <a:xfrm>
                <a:off x="1138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4" name="Oval 16"/>
              <p:cNvSpPr>
                <a:spLocks noChangeArrowheads="1"/>
              </p:cNvSpPr>
              <p:nvPr userDrawn="1"/>
            </p:nvSpPr>
            <p:spPr bwMode="auto">
              <a:xfrm>
                <a:off x="1429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" name="Oval 17"/>
              <p:cNvSpPr>
                <a:spLocks noChangeArrowheads="1"/>
              </p:cNvSpPr>
              <p:nvPr userDrawn="1"/>
            </p:nvSpPr>
            <p:spPr bwMode="auto">
              <a:xfrm>
                <a:off x="1706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6" name="Oval 18"/>
              <p:cNvSpPr>
                <a:spLocks noChangeArrowheads="1"/>
              </p:cNvSpPr>
              <p:nvPr userDrawn="1"/>
            </p:nvSpPr>
            <p:spPr bwMode="auto">
              <a:xfrm>
                <a:off x="1991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 userDrawn="1"/>
            </p:nvSpPr>
            <p:spPr bwMode="auto">
              <a:xfrm>
                <a:off x="2254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8" name="Oval 20"/>
              <p:cNvSpPr>
                <a:spLocks noChangeArrowheads="1"/>
              </p:cNvSpPr>
              <p:nvPr userDrawn="1"/>
            </p:nvSpPr>
            <p:spPr bwMode="auto">
              <a:xfrm>
                <a:off x="2545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9" name="Oval 21"/>
              <p:cNvSpPr>
                <a:spLocks noChangeArrowheads="1"/>
              </p:cNvSpPr>
              <p:nvPr userDrawn="1"/>
            </p:nvSpPr>
            <p:spPr bwMode="auto">
              <a:xfrm>
                <a:off x="2822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0" name="Oval 22"/>
              <p:cNvSpPr>
                <a:spLocks noChangeArrowheads="1"/>
              </p:cNvSpPr>
              <p:nvPr userDrawn="1"/>
            </p:nvSpPr>
            <p:spPr bwMode="auto">
              <a:xfrm>
                <a:off x="3107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" name="Oval 23"/>
              <p:cNvSpPr>
                <a:spLocks noChangeArrowheads="1"/>
              </p:cNvSpPr>
              <p:nvPr userDrawn="1"/>
            </p:nvSpPr>
            <p:spPr bwMode="auto">
              <a:xfrm>
                <a:off x="3370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2" name="Oval 24"/>
              <p:cNvSpPr>
                <a:spLocks noChangeArrowheads="1"/>
              </p:cNvSpPr>
              <p:nvPr userDrawn="1"/>
            </p:nvSpPr>
            <p:spPr bwMode="auto">
              <a:xfrm>
                <a:off x="3661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Oval 25"/>
              <p:cNvSpPr>
                <a:spLocks noChangeArrowheads="1"/>
              </p:cNvSpPr>
              <p:nvPr userDrawn="1"/>
            </p:nvSpPr>
            <p:spPr bwMode="auto">
              <a:xfrm>
                <a:off x="3938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4" name="Oval 26"/>
              <p:cNvSpPr>
                <a:spLocks noChangeArrowheads="1"/>
              </p:cNvSpPr>
              <p:nvPr userDrawn="1"/>
            </p:nvSpPr>
            <p:spPr bwMode="auto">
              <a:xfrm>
                <a:off x="4223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5" name="Oval 27"/>
              <p:cNvSpPr>
                <a:spLocks noChangeArrowheads="1"/>
              </p:cNvSpPr>
              <p:nvPr userDrawn="1"/>
            </p:nvSpPr>
            <p:spPr bwMode="auto">
              <a:xfrm>
                <a:off x="4501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Oval 28"/>
              <p:cNvSpPr>
                <a:spLocks noChangeArrowheads="1"/>
              </p:cNvSpPr>
              <p:nvPr userDrawn="1"/>
            </p:nvSpPr>
            <p:spPr bwMode="auto">
              <a:xfrm>
                <a:off x="4792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Oval 29"/>
              <p:cNvSpPr>
                <a:spLocks noChangeArrowheads="1"/>
              </p:cNvSpPr>
              <p:nvPr userDrawn="1"/>
            </p:nvSpPr>
            <p:spPr bwMode="auto">
              <a:xfrm>
                <a:off x="5069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Oval 30"/>
              <p:cNvSpPr>
                <a:spLocks noChangeArrowheads="1"/>
              </p:cNvSpPr>
              <p:nvPr userDrawn="1"/>
            </p:nvSpPr>
            <p:spPr bwMode="auto">
              <a:xfrm>
                <a:off x="5354" y="23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" name="Oval 31"/>
              <p:cNvSpPr>
                <a:spLocks noChangeArrowheads="1"/>
              </p:cNvSpPr>
              <p:nvPr userDrawn="1"/>
            </p:nvSpPr>
            <p:spPr bwMode="auto">
              <a:xfrm>
                <a:off x="0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Oval 32"/>
              <p:cNvSpPr>
                <a:spLocks noChangeArrowheads="1"/>
              </p:cNvSpPr>
              <p:nvPr userDrawn="1"/>
            </p:nvSpPr>
            <p:spPr bwMode="auto">
              <a:xfrm>
                <a:off x="291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Oval 33"/>
              <p:cNvSpPr>
                <a:spLocks noChangeArrowheads="1"/>
              </p:cNvSpPr>
              <p:nvPr userDrawn="1"/>
            </p:nvSpPr>
            <p:spPr bwMode="auto">
              <a:xfrm>
                <a:off x="568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Oval 34"/>
              <p:cNvSpPr>
                <a:spLocks noChangeArrowheads="1"/>
              </p:cNvSpPr>
              <p:nvPr userDrawn="1"/>
            </p:nvSpPr>
            <p:spPr bwMode="auto">
              <a:xfrm>
                <a:off x="853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Oval 35"/>
              <p:cNvSpPr>
                <a:spLocks noChangeArrowheads="1"/>
              </p:cNvSpPr>
              <p:nvPr userDrawn="1"/>
            </p:nvSpPr>
            <p:spPr bwMode="auto">
              <a:xfrm>
                <a:off x="1138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 userDrawn="1"/>
            </p:nvSpPr>
            <p:spPr bwMode="auto">
              <a:xfrm>
                <a:off x="1429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Oval 37"/>
              <p:cNvSpPr>
                <a:spLocks noChangeArrowheads="1"/>
              </p:cNvSpPr>
              <p:nvPr userDrawn="1"/>
            </p:nvSpPr>
            <p:spPr bwMode="auto">
              <a:xfrm>
                <a:off x="1706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Oval 38"/>
              <p:cNvSpPr>
                <a:spLocks noChangeArrowheads="1"/>
              </p:cNvSpPr>
              <p:nvPr userDrawn="1"/>
            </p:nvSpPr>
            <p:spPr bwMode="auto">
              <a:xfrm>
                <a:off x="1991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Oval 39"/>
              <p:cNvSpPr>
                <a:spLocks noChangeArrowheads="1"/>
              </p:cNvSpPr>
              <p:nvPr userDrawn="1"/>
            </p:nvSpPr>
            <p:spPr bwMode="auto">
              <a:xfrm>
                <a:off x="2254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Oval 40"/>
              <p:cNvSpPr>
                <a:spLocks noChangeArrowheads="1"/>
              </p:cNvSpPr>
              <p:nvPr userDrawn="1"/>
            </p:nvSpPr>
            <p:spPr bwMode="auto">
              <a:xfrm>
                <a:off x="2545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Oval 41"/>
              <p:cNvSpPr>
                <a:spLocks noChangeArrowheads="1"/>
              </p:cNvSpPr>
              <p:nvPr userDrawn="1"/>
            </p:nvSpPr>
            <p:spPr bwMode="auto">
              <a:xfrm>
                <a:off x="2822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Oval 42"/>
              <p:cNvSpPr>
                <a:spLocks noChangeArrowheads="1"/>
              </p:cNvSpPr>
              <p:nvPr userDrawn="1"/>
            </p:nvSpPr>
            <p:spPr bwMode="auto">
              <a:xfrm>
                <a:off x="3107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Oval 43"/>
              <p:cNvSpPr>
                <a:spLocks noChangeArrowheads="1"/>
              </p:cNvSpPr>
              <p:nvPr userDrawn="1"/>
            </p:nvSpPr>
            <p:spPr bwMode="auto">
              <a:xfrm>
                <a:off x="3370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Oval 44"/>
              <p:cNvSpPr>
                <a:spLocks noChangeArrowheads="1"/>
              </p:cNvSpPr>
              <p:nvPr userDrawn="1"/>
            </p:nvSpPr>
            <p:spPr bwMode="auto">
              <a:xfrm>
                <a:off x="3661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Oval 45"/>
              <p:cNvSpPr>
                <a:spLocks noChangeArrowheads="1"/>
              </p:cNvSpPr>
              <p:nvPr userDrawn="1"/>
            </p:nvSpPr>
            <p:spPr bwMode="auto">
              <a:xfrm>
                <a:off x="3938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 userDrawn="1"/>
            </p:nvSpPr>
            <p:spPr bwMode="auto">
              <a:xfrm>
                <a:off x="4223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 userDrawn="1"/>
            </p:nvSpPr>
            <p:spPr bwMode="auto">
              <a:xfrm>
                <a:off x="4501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 userDrawn="1"/>
            </p:nvSpPr>
            <p:spPr bwMode="auto">
              <a:xfrm>
                <a:off x="4792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 userDrawn="1"/>
            </p:nvSpPr>
            <p:spPr bwMode="auto">
              <a:xfrm>
                <a:off x="5069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Oval 50"/>
              <p:cNvSpPr>
                <a:spLocks noChangeArrowheads="1"/>
              </p:cNvSpPr>
              <p:nvPr userDrawn="1"/>
            </p:nvSpPr>
            <p:spPr bwMode="auto">
              <a:xfrm>
                <a:off x="5354" y="45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Oval 51"/>
              <p:cNvSpPr>
                <a:spLocks noChangeArrowheads="1"/>
              </p:cNvSpPr>
              <p:nvPr userDrawn="1"/>
            </p:nvSpPr>
            <p:spPr bwMode="auto">
              <a:xfrm>
                <a:off x="0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Oval 52"/>
              <p:cNvSpPr>
                <a:spLocks noChangeArrowheads="1"/>
              </p:cNvSpPr>
              <p:nvPr userDrawn="1"/>
            </p:nvSpPr>
            <p:spPr bwMode="auto">
              <a:xfrm>
                <a:off x="291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Oval 53"/>
              <p:cNvSpPr>
                <a:spLocks noChangeArrowheads="1"/>
              </p:cNvSpPr>
              <p:nvPr userDrawn="1"/>
            </p:nvSpPr>
            <p:spPr bwMode="auto">
              <a:xfrm>
                <a:off x="568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Oval 54"/>
              <p:cNvSpPr>
                <a:spLocks noChangeArrowheads="1"/>
              </p:cNvSpPr>
              <p:nvPr userDrawn="1"/>
            </p:nvSpPr>
            <p:spPr bwMode="auto">
              <a:xfrm>
                <a:off x="853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Oval 55"/>
              <p:cNvSpPr>
                <a:spLocks noChangeArrowheads="1"/>
              </p:cNvSpPr>
              <p:nvPr userDrawn="1"/>
            </p:nvSpPr>
            <p:spPr bwMode="auto">
              <a:xfrm>
                <a:off x="1138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Oval 56"/>
              <p:cNvSpPr>
                <a:spLocks noChangeArrowheads="1"/>
              </p:cNvSpPr>
              <p:nvPr userDrawn="1"/>
            </p:nvSpPr>
            <p:spPr bwMode="auto">
              <a:xfrm>
                <a:off x="1429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Oval 57"/>
              <p:cNvSpPr>
                <a:spLocks noChangeArrowheads="1"/>
              </p:cNvSpPr>
              <p:nvPr userDrawn="1"/>
            </p:nvSpPr>
            <p:spPr bwMode="auto">
              <a:xfrm>
                <a:off x="1706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Oval 58"/>
              <p:cNvSpPr>
                <a:spLocks noChangeArrowheads="1"/>
              </p:cNvSpPr>
              <p:nvPr userDrawn="1"/>
            </p:nvSpPr>
            <p:spPr bwMode="auto">
              <a:xfrm>
                <a:off x="1991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Oval 59"/>
              <p:cNvSpPr>
                <a:spLocks noChangeArrowheads="1"/>
              </p:cNvSpPr>
              <p:nvPr userDrawn="1"/>
            </p:nvSpPr>
            <p:spPr bwMode="auto">
              <a:xfrm>
                <a:off x="2254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Oval 60"/>
              <p:cNvSpPr>
                <a:spLocks noChangeArrowheads="1"/>
              </p:cNvSpPr>
              <p:nvPr userDrawn="1"/>
            </p:nvSpPr>
            <p:spPr bwMode="auto">
              <a:xfrm>
                <a:off x="2545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Oval 61"/>
              <p:cNvSpPr>
                <a:spLocks noChangeArrowheads="1"/>
              </p:cNvSpPr>
              <p:nvPr userDrawn="1"/>
            </p:nvSpPr>
            <p:spPr bwMode="auto">
              <a:xfrm>
                <a:off x="2822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Oval 62"/>
              <p:cNvSpPr>
                <a:spLocks noChangeArrowheads="1"/>
              </p:cNvSpPr>
              <p:nvPr userDrawn="1"/>
            </p:nvSpPr>
            <p:spPr bwMode="auto">
              <a:xfrm>
                <a:off x="3107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Oval 63"/>
              <p:cNvSpPr>
                <a:spLocks noChangeArrowheads="1"/>
              </p:cNvSpPr>
              <p:nvPr userDrawn="1"/>
            </p:nvSpPr>
            <p:spPr bwMode="auto">
              <a:xfrm>
                <a:off x="3370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Oval 64"/>
              <p:cNvSpPr>
                <a:spLocks noChangeArrowheads="1"/>
              </p:cNvSpPr>
              <p:nvPr userDrawn="1"/>
            </p:nvSpPr>
            <p:spPr bwMode="auto">
              <a:xfrm>
                <a:off x="3661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Oval 65"/>
              <p:cNvSpPr>
                <a:spLocks noChangeArrowheads="1"/>
              </p:cNvSpPr>
              <p:nvPr userDrawn="1"/>
            </p:nvSpPr>
            <p:spPr bwMode="auto">
              <a:xfrm>
                <a:off x="3938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Oval 66"/>
              <p:cNvSpPr>
                <a:spLocks noChangeArrowheads="1"/>
              </p:cNvSpPr>
              <p:nvPr userDrawn="1"/>
            </p:nvSpPr>
            <p:spPr bwMode="auto">
              <a:xfrm>
                <a:off x="4223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Oval 67"/>
              <p:cNvSpPr>
                <a:spLocks noChangeArrowheads="1"/>
              </p:cNvSpPr>
              <p:nvPr userDrawn="1"/>
            </p:nvSpPr>
            <p:spPr bwMode="auto">
              <a:xfrm>
                <a:off x="4501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Oval 68"/>
              <p:cNvSpPr>
                <a:spLocks noChangeArrowheads="1"/>
              </p:cNvSpPr>
              <p:nvPr userDrawn="1"/>
            </p:nvSpPr>
            <p:spPr bwMode="auto">
              <a:xfrm>
                <a:off x="4792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Oval 69"/>
              <p:cNvSpPr>
                <a:spLocks noChangeArrowheads="1"/>
              </p:cNvSpPr>
              <p:nvPr userDrawn="1"/>
            </p:nvSpPr>
            <p:spPr bwMode="auto">
              <a:xfrm>
                <a:off x="5069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Oval 70"/>
              <p:cNvSpPr>
                <a:spLocks noChangeArrowheads="1"/>
              </p:cNvSpPr>
              <p:nvPr userDrawn="1"/>
            </p:nvSpPr>
            <p:spPr bwMode="auto">
              <a:xfrm>
                <a:off x="5354" y="697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Oval 71"/>
              <p:cNvSpPr>
                <a:spLocks noChangeArrowheads="1"/>
              </p:cNvSpPr>
              <p:nvPr userDrawn="1"/>
            </p:nvSpPr>
            <p:spPr bwMode="auto">
              <a:xfrm>
                <a:off x="0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Oval 72"/>
              <p:cNvSpPr>
                <a:spLocks noChangeArrowheads="1"/>
              </p:cNvSpPr>
              <p:nvPr userDrawn="1"/>
            </p:nvSpPr>
            <p:spPr bwMode="auto">
              <a:xfrm>
                <a:off x="291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Oval 73"/>
              <p:cNvSpPr>
                <a:spLocks noChangeArrowheads="1"/>
              </p:cNvSpPr>
              <p:nvPr userDrawn="1"/>
            </p:nvSpPr>
            <p:spPr bwMode="auto">
              <a:xfrm>
                <a:off x="568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Oval 74"/>
              <p:cNvSpPr>
                <a:spLocks noChangeArrowheads="1"/>
              </p:cNvSpPr>
              <p:nvPr userDrawn="1"/>
            </p:nvSpPr>
            <p:spPr bwMode="auto">
              <a:xfrm>
                <a:off x="853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Oval 75"/>
              <p:cNvSpPr>
                <a:spLocks noChangeArrowheads="1"/>
              </p:cNvSpPr>
              <p:nvPr userDrawn="1"/>
            </p:nvSpPr>
            <p:spPr bwMode="auto">
              <a:xfrm>
                <a:off x="1138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Oval 76"/>
              <p:cNvSpPr>
                <a:spLocks noChangeArrowheads="1"/>
              </p:cNvSpPr>
              <p:nvPr userDrawn="1"/>
            </p:nvSpPr>
            <p:spPr bwMode="auto">
              <a:xfrm>
                <a:off x="1429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Oval 77"/>
              <p:cNvSpPr>
                <a:spLocks noChangeArrowheads="1"/>
              </p:cNvSpPr>
              <p:nvPr userDrawn="1"/>
            </p:nvSpPr>
            <p:spPr bwMode="auto">
              <a:xfrm>
                <a:off x="1706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Oval 78"/>
              <p:cNvSpPr>
                <a:spLocks noChangeArrowheads="1"/>
              </p:cNvSpPr>
              <p:nvPr userDrawn="1"/>
            </p:nvSpPr>
            <p:spPr bwMode="auto">
              <a:xfrm>
                <a:off x="1991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Oval 79"/>
              <p:cNvSpPr>
                <a:spLocks noChangeArrowheads="1"/>
              </p:cNvSpPr>
              <p:nvPr userDrawn="1"/>
            </p:nvSpPr>
            <p:spPr bwMode="auto">
              <a:xfrm>
                <a:off x="2254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Oval 80"/>
              <p:cNvSpPr>
                <a:spLocks noChangeArrowheads="1"/>
              </p:cNvSpPr>
              <p:nvPr userDrawn="1"/>
            </p:nvSpPr>
            <p:spPr bwMode="auto">
              <a:xfrm>
                <a:off x="2545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Oval 81"/>
              <p:cNvSpPr>
                <a:spLocks noChangeArrowheads="1"/>
              </p:cNvSpPr>
              <p:nvPr userDrawn="1"/>
            </p:nvSpPr>
            <p:spPr bwMode="auto">
              <a:xfrm>
                <a:off x="2822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Oval 82"/>
              <p:cNvSpPr>
                <a:spLocks noChangeArrowheads="1"/>
              </p:cNvSpPr>
              <p:nvPr userDrawn="1"/>
            </p:nvSpPr>
            <p:spPr bwMode="auto">
              <a:xfrm>
                <a:off x="3107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Oval 83"/>
              <p:cNvSpPr>
                <a:spLocks noChangeArrowheads="1"/>
              </p:cNvSpPr>
              <p:nvPr userDrawn="1"/>
            </p:nvSpPr>
            <p:spPr bwMode="auto">
              <a:xfrm>
                <a:off x="3370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Oval 84"/>
              <p:cNvSpPr>
                <a:spLocks noChangeArrowheads="1"/>
              </p:cNvSpPr>
              <p:nvPr userDrawn="1"/>
            </p:nvSpPr>
            <p:spPr bwMode="auto">
              <a:xfrm>
                <a:off x="3661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Oval 85"/>
              <p:cNvSpPr>
                <a:spLocks noChangeArrowheads="1"/>
              </p:cNvSpPr>
              <p:nvPr userDrawn="1"/>
            </p:nvSpPr>
            <p:spPr bwMode="auto">
              <a:xfrm>
                <a:off x="3938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Oval 86"/>
              <p:cNvSpPr>
                <a:spLocks noChangeArrowheads="1"/>
              </p:cNvSpPr>
              <p:nvPr userDrawn="1"/>
            </p:nvSpPr>
            <p:spPr bwMode="auto">
              <a:xfrm>
                <a:off x="4223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5" name="Oval 87"/>
              <p:cNvSpPr>
                <a:spLocks noChangeArrowheads="1"/>
              </p:cNvSpPr>
              <p:nvPr userDrawn="1"/>
            </p:nvSpPr>
            <p:spPr bwMode="auto">
              <a:xfrm>
                <a:off x="4501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6" name="Oval 88"/>
              <p:cNvSpPr>
                <a:spLocks noChangeArrowheads="1"/>
              </p:cNvSpPr>
              <p:nvPr userDrawn="1"/>
            </p:nvSpPr>
            <p:spPr bwMode="auto">
              <a:xfrm>
                <a:off x="4792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7" name="Oval 89"/>
              <p:cNvSpPr>
                <a:spLocks noChangeArrowheads="1"/>
              </p:cNvSpPr>
              <p:nvPr userDrawn="1"/>
            </p:nvSpPr>
            <p:spPr bwMode="auto">
              <a:xfrm>
                <a:off x="5069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8" name="Oval 90"/>
              <p:cNvSpPr>
                <a:spLocks noChangeArrowheads="1"/>
              </p:cNvSpPr>
              <p:nvPr userDrawn="1"/>
            </p:nvSpPr>
            <p:spPr bwMode="auto">
              <a:xfrm>
                <a:off x="5354" y="89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9" name="Oval 91"/>
              <p:cNvSpPr>
                <a:spLocks noChangeArrowheads="1"/>
              </p:cNvSpPr>
              <p:nvPr userDrawn="1"/>
            </p:nvSpPr>
            <p:spPr bwMode="auto">
              <a:xfrm>
                <a:off x="0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" name="Oval 92"/>
              <p:cNvSpPr>
                <a:spLocks noChangeArrowheads="1"/>
              </p:cNvSpPr>
              <p:nvPr userDrawn="1"/>
            </p:nvSpPr>
            <p:spPr bwMode="auto">
              <a:xfrm>
                <a:off x="291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1" name="Oval 93"/>
              <p:cNvSpPr>
                <a:spLocks noChangeArrowheads="1"/>
              </p:cNvSpPr>
              <p:nvPr userDrawn="1"/>
            </p:nvSpPr>
            <p:spPr bwMode="auto">
              <a:xfrm>
                <a:off x="568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2" name="Oval 94"/>
              <p:cNvSpPr>
                <a:spLocks noChangeArrowheads="1"/>
              </p:cNvSpPr>
              <p:nvPr userDrawn="1"/>
            </p:nvSpPr>
            <p:spPr bwMode="auto">
              <a:xfrm>
                <a:off x="853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3" name="Oval 95"/>
              <p:cNvSpPr>
                <a:spLocks noChangeArrowheads="1"/>
              </p:cNvSpPr>
              <p:nvPr userDrawn="1"/>
            </p:nvSpPr>
            <p:spPr bwMode="auto">
              <a:xfrm>
                <a:off x="1138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4" name="Oval 96"/>
              <p:cNvSpPr>
                <a:spLocks noChangeArrowheads="1"/>
              </p:cNvSpPr>
              <p:nvPr userDrawn="1"/>
            </p:nvSpPr>
            <p:spPr bwMode="auto">
              <a:xfrm>
                <a:off x="1429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5" name="Oval 97"/>
              <p:cNvSpPr>
                <a:spLocks noChangeArrowheads="1"/>
              </p:cNvSpPr>
              <p:nvPr userDrawn="1"/>
            </p:nvSpPr>
            <p:spPr bwMode="auto">
              <a:xfrm>
                <a:off x="1706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6" name="Oval 98"/>
              <p:cNvSpPr>
                <a:spLocks noChangeArrowheads="1"/>
              </p:cNvSpPr>
              <p:nvPr userDrawn="1"/>
            </p:nvSpPr>
            <p:spPr bwMode="auto">
              <a:xfrm>
                <a:off x="1991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7" name="Oval 99"/>
              <p:cNvSpPr>
                <a:spLocks noChangeArrowheads="1"/>
              </p:cNvSpPr>
              <p:nvPr userDrawn="1"/>
            </p:nvSpPr>
            <p:spPr bwMode="auto">
              <a:xfrm>
                <a:off x="2254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8" name="Oval 100"/>
              <p:cNvSpPr>
                <a:spLocks noChangeArrowheads="1"/>
              </p:cNvSpPr>
              <p:nvPr userDrawn="1"/>
            </p:nvSpPr>
            <p:spPr bwMode="auto">
              <a:xfrm>
                <a:off x="2545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9" name="Oval 101"/>
              <p:cNvSpPr>
                <a:spLocks noChangeArrowheads="1"/>
              </p:cNvSpPr>
              <p:nvPr userDrawn="1"/>
            </p:nvSpPr>
            <p:spPr bwMode="auto">
              <a:xfrm>
                <a:off x="2822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" name="Oval 102"/>
              <p:cNvSpPr>
                <a:spLocks noChangeArrowheads="1"/>
              </p:cNvSpPr>
              <p:nvPr userDrawn="1"/>
            </p:nvSpPr>
            <p:spPr bwMode="auto">
              <a:xfrm>
                <a:off x="3107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" name="Oval 103"/>
              <p:cNvSpPr>
                <a:spLocks noChangeArrowheads="1"/>
              </p:cNvSpPr>
              <p:nvPr userDrawn="1"/>
            </p:nvSpPr>
            <p:spPr bwMode="auto">
              <a:xfrm>
                <a:off x="3370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" name="Oval 104"/>
              <p:cNvSpPr>
                <a:spLocks noChangeArrowheads="1"/>
              </p:cNvSpPr>
              <p:nvPr userDrawn="1"/>
            </p:nvSpPr>
            <p:spPr bwMode="auto">
              <a:xfrm>
                <a:off x="3661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" name="Oval 105"/>
              <p:cNvSpPr>
                <a:spLocks noChangeArrowheads="1"/>
              </p:cNvSpPr>
              <p:nvPr userDrawn="1"/>
            </p:nvSpPr>
            <p:spPr bwMode="auto">
              <a:xfrm>
                <a:off x="3938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" name="Oval 106"/>
              <p:cNvSpPr>
                <a:spLocks noChangeArrowheads="1"/>
              </p:cNvSpPr>
              <p:nvPr userDrawn="1"/>
            </p:nvSpPr>
            <p:spPr bwMode="auto">
              <a:xfrm>
                <a:off x="4223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" name="Oval 107"/>
              <p:cNvSpPr>
                <a:spLocks noChangeArrowheads="1"/>
              </p:cNvSpPr>
              <p:nvPr userDrawn="1"/>
            </p:nvSpPr>
            <p:spPr bwMode="auto">
              <a:xfrm>
                <a:off x="4501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" name="Oval 108"/>
              <p:cNvSpPr>
                <a:spLocks noChangeArrowheads="1"/>
              </p:cNvSpPr>
              <p:nvPr userDrawn="1"/>
            </p:nvSpPr>
            <p:spPr bwMode="auto">
              <a:xfrm>
                <a:off x="4792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" name="Oval 109"/>
              <p:cNvSpPr>
                <a:spLocks noChangeArrowheads="1"/>
              </p:cNvSpPr>
              <p:nvPr userDrawn="1"/>
            </p:nvSpPr>
            <p:spPr bwMode="auto">
              <a:xfrm>
                <a:off x="5069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8" name="Oval 110"/>
              <p:cNvSpPr>
                <a:spLocks noChangeArrowheads="1"/>
              </p:cNvSpPr>
              <p:nvPr userDrawn="1"/>
            </p:nvSpPr>
            <p:spPr bwMode="auto">
              <a:xfrm>
                <a:off x="5354" y="111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9" name="Oval 111"/>
              <p:cNvSpPr>
                <a:spLocks noChangeArrowheads="1"/>
              </p:cNvSpPr>
              <p:nvPr userDrawn="1"/>
            </p:nvSpPr>
            <p:spPr bwMode="auto">
              <a:xfrm>
                <a:off x="0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" name="Oval 112"/>
              <p:cNvSpPr>
                <a:spLocks noChangeArrowheads="1"/>
              </p:cNvSpPr>
              <p:nvPr userDrawn="1"/>
            </p:nvSpPr>
            <p:spPr bwMode="auto">
              <a:xfrm>
                <a:off x="291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" name="Oval 113"/>
              <p:cNvSpPr>
                <a:spLocks noChangeArrowheads="1"/>
              </p:cNvSpPr>
              <p:nvPr userDrawn="1"/>
            </p:nvSpPr>
            <p:spPr bwMode="auto">
              <a:xfrm>
                <a:off x="568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" name="Oval 114"/>
              <p:cNvSpPr>
                <a:spLocks noChangeArrowheads="1"/>
              </p:cNvSpPr>
              <p:nvPr userDrawn="1"/>
            </p:nvSpPr>
            <p:spPr bwMode="auto">
              <a:xfrm>
                <a:off x="853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3" name="Oval 115"/>
              <p:cNvSpPr>
                <a:spLocks noChangeArrowheads="1"/>
              </p:cNvSpPr>
              <p:nvPr userDrawn="1"/>
            </p:nvSpPr>
            <p:spPr bwMode="auto">
              <a:xfrm>
                <a:off x="1138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" name="Oval 116"/>
              <p:cNvSpPr>
                <a:spLocks noChangeArrowheads="1"/>
              </p:cNvSpPr>
              <p:nvPr userDrawn="1"/>
            </p:nvSpPr>
            <p:spPr bwMode="auto">
              <a:xfrm>
                <a:off x="1429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5" name="Oval 117"/>
              <p:cNvSpPr>
                <a:spLocks noChangeArrowheads="1"/>
              </p:cNvSpPr>
              <p:nvPr userDrawn="1"/>
            </p:nvSpPr>
            <p:spPr bwMode="auto">
              <a:xfrm>
                <a:off x="1706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6" name="Oval 118"/>
              <p:cNvSpPr>
                <a:spLocks noChangeArrowheads="1"/>
              </p:cNvSpPr>
              <p:nvPr userDrawn="1"/>
            </p:nvSpPr>
            <p:spPr bwMode="auto">
              <a:xfrm>
                <a:off x="1991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7" name="Oval 119"/>
              <p:cNvSpPr>
                <a:spLocks noChangeArrowheads="1"/>
              </p:cNvSpPr>
              <p:nvPr userDrawn="1"/>
            </p:nvSpPr>
            <p:spPr bwMode="auto">
              <a:xfrm>
                <a:off x="2254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8" name="Oval 120"/>
              <p:cNvSpPr>
                <a:spLocks noChangeArrowheads="1"/>
              </p:cNvSpPr>
              <p:nvPr userDrawn="1"/>
            </p:nvSpPr>
            <p:spPr bwMode="auto">
              <a:xfrm>
                <a:off x="2545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9" name="Oval 121"/>
              <p:cNvSpPr>
                <a:spLocks noChangeArrowheads="1"/>
              </p:cNvSpPr>
              <p:nvPr userDrawn="1"/>
            </p:nvSpPr>
            <p:spPr bwMode="auto">
              <a:xfrm>
                <a:off x="2822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0" name="Oval 122"/>
              <p:cNvSpPr>
                <a:spLocks noChangeArrowheads="1"/>
              </p:cNvSpPr>
              <p:nvPr userDrawn="1"/>
            </p:nvSpPr>
            <p:spPr bwMode="auto">
              <a:xfrm>
                <a:off x="3107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" name="Oval 123"/>
              <p:cNvSpPr>
                <a:spLocks noChangeArrowheads="1"/>
              </p:cNvSpPr>
              <p:nvPr userDrawn="1"/>
            </p:nvSpPr>
            <p:spPr bwMode="auto">
              <a:xfrm>
                <a:off x="3370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2" name="Oval 124"/>
              <p:cNvSpPr>
                <a:spLocks noChangeArrowheads="1"/>
              </p:cNvSpPr>
              <p:nvPr userDrawn="1"/>
            </p:nvSpPr>
            <p:spPr bwMode="auto">
              <a:xfrm>
                <a:off x="3661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3" name="Oval 125"/>
              <p:cNvSpPr>
                <a:spLocks noChangeArrowheads="1"/>
              </p:cNvSpPr>
              <p:nvPr userDrawn="1"/>
            </p:nvSpPr>
            <p:spPr bwMode="auto">
              <a:xfrm>
                <a:off x="3938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4" name="Oval 126"/>
              <p:cNvSpPr>
                <a:spLocks noChangeArrowheads="1"/>
              </p:cNvSpPr>
              <p:nvPr userDrawn="1"/>
            </p:nvSpPr>
            <p:spPr bwMode="auto">
              <a:xfrm>
                <a:off x="4223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5" name="Oval 127"/>
              <p:cNvSpPr>
                <a:spLocks noChangeArrowheads="1"/>
              </p:cNvSpPr>
              <p:nvPr userDrawn="1"/>
            </p:nvSpPr>
            <p:spPr bwMode="auto">
              <a:xfrm>
                <a:off x="4501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" name="Oval 128"/>
              <p:cNvSpPr>
                <a:spLocks noChangeArrowheads="1"/>
              </p:cNvSpPr>
              <p:nvPr userDrawn="1"/>
            </p:nvSpPr>
            <p:spPr bwMode="auto">
              <a:xfrm>
                <a:off x="4792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7" name="Oval 129"/>
              <p:cNvSpPr>
                <a:spLocks noChangeArrowheads="1"/>
              </p:cNvSpPr>
              <p:nvPr userDrawn="1"/>
            </p:nvSpPr>
            <p:spPr bwMode="auto">
              <a:xfrm>
                <a:off x="5069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8" name="Oval 130"/>
              <p:cNvSpPr>
                <a:spLocks noChangeArrowheads="1"/>
              </p:cNvSpPr>
              <p:nvPr userDrawn="1"/>
            </p:nvSpPr>
            <p:spPr bwMode="auto">
              <a:xfrm>
                <a:off x="5354" y="135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9" name="Oval 131"/>
              <p:cNvSpPr>
                <a:spLocks noChangeArrowheads="1"/>
              </p:cNvSpPr>
              <p:nvPr userDrawn="1"/>
            </p:nvSpPr>
            <p:spPr bwMode="auto">
              <a:xfrm>
                <a:off x="3107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0" name="Oval 132"/>
              <p:cNvSpPr>
                <a:spLocks noChangeArrowheads="1"/>
              </p:cNvSpPr>
              <p:nvPr userDrawn="1"/>
            </p:nvSpPr>
            <p:spPr bwMode="auto">
              <a:xfrm>
                <a:off x="3370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" name="Oval 133"/>
              <p:cNvSpPr>
                <a:spLocks noChangeArrowheads="1"/>
              </p:cNvSpPr>
              <p:nvPr userDrawn="1"/>
            </p:nvSpPr>
            <p:spPr bwMode="auto">
              <a:xfrm>
                <a:off x="3661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" name="Oval 134"/>
              <p:cNvSpPr>
                <a:spLocks noChangeArrowheads="1"/>
              </p:cNvSpPr>
              <p:nvPr userDrawn="1"/>
            </p:nvSpPr>
            <p:spPr bwMode="auto">
              <a:xfrm>
                <a:off x="3938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3" name="Oval 135"/>
              <p:cNvSpPr>
                <a:spLocks noChangeArrowheads="1"/>
              </p:cNvSpPr>
              <p:nvPr userDrawn="1"/>
            </p:nvSpPr>
            <p:spPr bwMode="auto">
              <a:xfrm>
                <a:off x="4223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4" name="Oval 136"/>
              <p:cNvSpPr>
                <a:spLocks noChangeArrowheads="1"/>
              </p:cNvSpPr>
              <p:nvPr userDrawn="1"/>
            </p:nvSpPr>
            <p:spPr bwMode="auto">
              <a:xfrm>
                <a:off x="4501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5" name="Oval 137"/>
              <p:cNvSpPr>
                <a:spLocks noChangeArrowheads="1"/>
              </p:cNvSpPr>
              <p:nvPr userDrawn="1"/>
            </p:nvSpPr>
            <p:spPr bwMode="auto">
              <a:xfrm>
                <a:off x="4792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6" name="Oval 138"/>
              <p:cNvSpPr>
                <a:spLocks noChangeArrowheads="1"/>
              </p:cNvSpPr>
              <p:nvPr userDrawn="1"/>
            </p:nvSpPr>
            <p:spPr bwMode="auto">
              <a:xfrm>
                <a:off x="5069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7" name="Oval 139"/>
              <p:cNvSpPr>
                <a:spLocks noChangeArrowheads="1"/>
              </p:cNvSpPr>
              <p:nvPr userDrawn="1"/>
            </p:nvSpPr>
            <p:spPr bwMode="auto">
              <a:xfrm>
                <a:off x="5354" y="0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88" name="Rectangle 14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endParaRPr lang="en-US"/>
          </a:p>
        </p:txBody>
      </p:sp>
      <p:sp>
        <p:nvSpPr>
          <p:cNvPr id="2189" name="Rectangle 141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629400"/>
            <a:ext cx="2895600" cy="1524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90" name="Rectangle 1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2AD5392D-F4A7-4B2A-9819-679E83CDE8CC}" type="slidenum">
              <a:rPr lang="ko-KR" altLang="en-US"/>
              <a:pPr/>
              <a:t>‹#›</a:t>
            </a:fld>
            <a:endParaRPr lang="en-US"/>
          </a:p>
        </p:txBody>
      </p:sp>
      <p:sp>
        <p:nvSpPr>
          <p:cNvPr id="2191" name="Rectangle 14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 lvl="0"/>
            <a:r>
              <a:rPr lang="en-US" altLang="zh-CN" noProof="0" smtClean="0"/>
              <a:t>PowerPoint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EC1560-1335-4056-98C0-CF03BF479F97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4B8203-0B0A-4FA8-A0D4-9979BE2B40CC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09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7400" y="6477000"/>
            <a:ext cx="2743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DB60B068-7EBB-4184-8E14-4378614C57E2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09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7400" y="6477000"/>
            <a:ext cx="2743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767D006E-9EC3-4C79-871B-0A3C4F4D2C15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3BAC36-6DD6-448B-90DB-FCEEF15F5D16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25892-3A07-4835-A077-9B22A7F3A03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E459A3-6502-4019-8608-A7656FAB697C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DD11F9-8B9B-4504-9709-0B468CE93B71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C4849-66FC-4AEC-B697-BBB3122F4D9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24BDB-CA33-4D30-A5CD-5032EAEDCDFA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3AC5C6-C54E-41CD-8DCF-8650A74DD34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1D259C-B44A-4523-BAF6-CB0C0ECE0F07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3886200"/>
            <a:ext cx="9144000" cy="2971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hlink"/>
                </a:solidFill>
                <a:latin typeface="+mn-lt"/>
                <a:ea typeface="Gulim" pitchFamily="34" charset="-127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Gulim" pitchFamily="34" charset="-127"/>
              </a:defRPr>
            </a:lvl1pPr>
          </a:lstStyle>
          <a:p>
            <a:fld id="{B0D1A3B1-0004-4392-95B5-EF5575BB0E22}" type="slidenum">
              <a:rPr lang="ko-KR" altLang="en-US"/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7391400" y="152400"/>
            <a:ext cx="258763" cy="238125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7694613" y="611188"/>
            <a:ext cx="358775" cy="322262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8355013" y="120650"/>
            <a:ext cx="509587" cy="46831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线性筛法与积性函数</a:t>
            </a:r>
            <a:endParaRPr lang="ko-KR" altLang="en-US" dirty="0">
              <a:latin typeface="黑体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47813" y="4437063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贾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志鹏</a:t>
            </a:r>
            <a:endParaRPr lang="ko-KR" altLang="en-US" b="0" dirty="0">
              <a:latin typeface="宋体" pitchFamily="2" charset="-122"/>
              <a:ea typeface="Gulim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线性筛法求解积性函数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积性函数的关键是如何求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观察线性筛法中的步骤，筛掉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的同时还得到了它最小的质因数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，我们希望能够知道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中的次数，这样就能利用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>
                    <a:latin typeface="宋体" pitchFamily="2" charset="-122"/>
                    <a:ea typeface="宋体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𝑝𝑚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最小的质因数，若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𝑚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𝑚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最小的质因数。这样在进行筛法的同时，记录每个合数最小质因数的次数，就能算出新筛去合数最小质因数的次数。</a:t>
                </a:r>
                <a:endParaRPr lang="zh-CN" altLang="en-US" b="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232" r="-5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线性筛法求解积性函数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但是这样还不够，我们还要能够快速求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，这时一般就要结合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函数的性质考虑。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例如欧拉函数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𝜑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/>
                        <a:ea typeface="宋体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，因此进行筛法时，如果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𝑚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，就乘上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，否则乘上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−1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>
                    <a:latin typeface="宋体" pitchFamily="2" charset="-122"/>
                    <a:ea typeface="宋体" pitchFamily="2" charset="-122"/>
                  </a:rPr>
                  <a:t>再</a:t>
                </a:r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比如莫比乌斯函数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，只有当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=1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=−1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，否则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=0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，和欧拉函数一样根据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𝑚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是否被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整除进行判断。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232" r="-5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线性筛法求解积性函数（欧拉函数）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2357"/>
            <a:ext cx="6800396" cy="5160300"/>
          </a:xfrm>
        </p:spPr>
      </p:pic>
    </p:spTree>
    <p:extLst>
      <p:ext uri="{BB962C8B-B14F-4D97-AF65-F5344CB8AC3E}">
        <p14:creationId xmlns:p14="http://schemas.microsoft.com/office/powerpoint/2010/main" val="31198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线性筛法求解积性函数（莫比乌斯函数）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881"/>
            <a:ext cx="4829348" cy="5281456"/>
          </a:xfrm>
        </p:spPr>
      </p:pic>
    </p:spTree>
    <p:extLst>
      <p:ext uri="{BB962C8B-B14F-4D97-AF65-F5344CB8AC3E}">
        <p14:creationId xmlns:p14="http://schemas.microsoft.com/office/powerpoint/2010/main" val="37614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线性筛法求逆元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/>
                  <a:t>为模大质数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b="0" dirty="0" smtClean="0"/>
                  <a:t>意义下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b="0" dirty="0" smtClean="0"/>
                  <a:t>的乘法逆元，现在要求出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很容易看出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是完全积性函数，这样如果对于质数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b="0" dirty="0" smtClean="0"/>
                  <a:t>求出了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的值，任意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就能求出了。用扩展欧几里得算法求一次乘法逆元的时间复杂度为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，而质数的个数正好为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/>
                  <a:t>，因此整个算法的时间复杂度为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478" r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其实呢，这个问题没这么烦。。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𝑛𝑡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𝑘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𝑛𝑡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≡−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𝑛𝑡𝑓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≡−1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≡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≡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，直接顺推求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函数</a:t>
                </a:r>
                <a:endParaRPr lang="zh-CN" altLang="en-US" b="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9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刚才解决的问题有什么用？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考虑求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b="0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b="0" dirty="0" smtClean="0"/>
                  <a:t>为大质数。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b="0" dirty="0" smtClean="0"/>
                  <a:t>，显然可以用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的方法暴力。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为了利用预处理加速计算，需要处理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，由逆元的积性，可得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≡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≡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Cambria Math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b="0" dirty="0" smtClean="0"/>
                  <a:t>。这样也就能线性预处理阶乘的逆元了。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有了这个之后，某些组合计数问题里就能派上用场。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232" r="-5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b="0" dirty="0" smtClean="0"/>
                  <a:t>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𝑁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b="0" dirty="0" smtClean="0"/>
                  <a:t>，依次求出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gcd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b="0" dirty="0" smtClean="0"/>
                  <a:t>的值。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 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 marL="342900" lvl="1" indent="-342900">
                  <a:buClr>
                    <a:schemeClr val="hlink"/>
                  </a:buClr>
                  <a:buSzTx/>
                  <a:buFont typeface="Wingdings" pitchFamily="2" charset="2"/>
                  <a:buChar char="v"/>
                </a:pPr>
                <a:r>
                  <a:rPr lang="zh-CN" altLang="en-US" b="0" dirty="0" smtClean="0"/>
                  <a:t>根据前面提到的一个结论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/>
                            <a:ea typeface="宋体" pitchFamily="2" charset="-122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，我们来对要求的东西进行化简。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355" r="-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gcd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cd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altLang="zh-CN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nd</m:t>
                            </m:r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nd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nd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nd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现在原式被化简成了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b="0" dirty="0" smtClean="0"/>
                  <a:t>，到这一步的话，如果通过线性筛法预处理欧拉函数，单次询问的时间复杂度为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下面考虑如何继续优化。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首先很容易看出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/>
                  <a:t>的取值只有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 smtClean="0"/>
                  <a:t>种，同理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/>
                  <a:t>的取值只有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 smtClean="0"/>
                  <a:t>种，并且相同取值对应的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是一个连续的区间，因此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/>
                  <a:t>都相同的区间最多只有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 smtClean="0"/>
                  <a:t>个，这样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的枚举量就缩小为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 smtClean="0"/>
                  <a:t>了，注意需要预处理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zh-CN" altLang="en-US" b="0" dirty="0" smtClean="0"/>
                  <a:t>函数的部分和。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r="-5696" b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Eratosthenes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筛法（埃拉托斯特尼筛法）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704856" cy="30260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4926359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O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/>
                  <a:t>空间复杂</a:t>
                </a:r>
                <a:r>
                  <a:rPr lang="zh-CN" altLang="en-US" sz="2400" dirty="0" smtClean="0"/>
                  <a:t>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O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𝑁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26359"/>
                <a:ext cx="4320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116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8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扩展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将原题中的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gcd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换成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lcm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，数据范围不变。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lcm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𝑎𝑏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，通过设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宋体" pitchFamily="2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𝑑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进行化简，也可以得出单次询问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的算法，具体过程比原题要复杂一些，留给大家自己推导。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（下面三张隐藏幻灯片为具体的推导过程）</a:t>
                </a:r>
                <a:endParaRPr lang="zh-CN" altLang="en-US" b="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355" r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0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宋体" pitchFamily="2" charset="-122"/>
                              </a:rPr>
                              <m:t>lcm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1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≤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𝑏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≤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𝑀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>
                                    <a:latin typeface="Cambria Math"/>
                                    <a:ea typeface="宋体" pitchFamily="2" charset="-122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宋体" pitchFamily="2" charset="-122"/>
                                  </a:rPr>
                                  <m:t>nd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>
                                    <a:latin typeface="Cambria Math"/>
                                    <a:ea typeface="宋体" pitchFamily="2" charset="-122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宋体" pitchFamily="2" charset="-122"/>
                                  </a:rPr>
                                  <m:t>cd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⁡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(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𝑎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,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𝑏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)=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e>
                            </m:d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𝑀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/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gcd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𝑎𝑏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/>
                                        <a:ea typeface="宋体" pitchFamily="2" charset="-122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𝑎𝑏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e>
                    </m:d>
                    <m:r>
                      <a:rPr lang="en-US" altLang="zh-CN" b="0" dirty="0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𝑎𝑏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>
                                    <a:latin typeface="Cambria Math"/>
                                    <a:ea typeface="宋体" pitchFamily="2" charset="-122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宋体" pitchFamily="2" charset="-122"/>
                                  </a:rPr>
                                  <m:t>cd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⁡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(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𝑎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,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𝑏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zh-CN" altLang="en-US" b="0" i="1">
                                    <a:latin typeface="Cambria Math"/>
                                    <a:ea typeface="宋体" pitchFamily="2" charset="-122"/>
                                  </a:rPr>
                                  <m:t>𝜇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(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zh-CN" altLang="en-US" b="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代回原式：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𝑀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宋体" pitchFamily="2" charset="-122"/>
                              </a:rPr>
                              <m:t>lcm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(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,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𝑏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dirty="0" smtClean="0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0" dirty="0" smtClean="0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0" dirty="0" smtClean="0">
                            <a:latin typeface="Cambria Math"/>
                            <a:ea typeface="宋体" pitchFamily="2" charset="-122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dirty="0" smtClean="0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/>
                                    <a:ea typeface="宋体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′2</m:t>
                            </m:r>
                          </m:sup>
                        </m:s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宋体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dirty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dirty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dirty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dirty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b="0" i="1" dirty="0">
                                        <a:latin typeface="Cambria Math"/>
                                        <a:ea typeface="宋体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dirty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dirty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b="0" i="1" dirty="0">
                                                <a:latin typeface="Cambria Math" panose="02040503050406030204" pitchFamily="18" charset="0"/>
                                                <a:ea typeface="宋体" pitchFamily="2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dirty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dirty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dirty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dirty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dirty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dirty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b="0" i="1" dirty="0">
                                                <a:latin typeface="Cambria Math" panose="02040503050406030204" pitchFamily="18" charset="0"/>
                                                <a:ea typeface="宋体" pitchFamily="2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dirty="0" smtClean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𝑀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dirty="0">
                                                <a:latin typeface="Cambria Math"/>
                                                <a:ea typeface="宋体" pitchFamily="2" charset="-122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dirty="0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dirty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b="0" i="1" smtClean="0">
                                <a:latin typeface="Cambria Math"/>
                                <a:ea typeface="宋体" pitchFamily="2" charset="-122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′2</m:t>
                                </m:r>
                              </m:sup>
                            </m:s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宋体" pitchFamily="2" charset="-122"/>
                                          </a:rPr>
                                          <m:t>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zh-CN" b="0" i="1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|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′</m:t>
                            </m:r>
                            <m:r>
                              <a:rPr lang="zh-CN" altLang="en-US" b="0" i="1">
                                <a:latin typeface="Cambria Math"/>
                                <a:ea typeface="宋体" pitchFamily="2" charset="-122"/>
                              </a:rPr>
                              <m:t>𝜇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latin typeface="Cambria Math"/>
                                    <a:ea typeface="宋体" pitchFamily="2" charset="-12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>
                    <a:latin typeface="宋体" pitchFamily="2" charset="-122"/>
                    <a:ea typeface="宋体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zh-CN" altLang="en-US" b="0" i="1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>
                    <a:latin typeface="宋体" pitchFamily="2" charset="-122"/>
                    <a:ea typeface="宋体" pitchFamily="2" charset="-122"/>
                  </a:rPr>
                  <a:t>，不难看出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𝑔</m:t>
                    </m:r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宋体" pitchFamily="2" charset="-122"/>
                    <a:ea typeface="宋体" pitchFamily="2" charset="-122"/>
                  </a:rPr>
                  <a:t>满足积性，可以通过线性筛法预处理</a:t>
                </a:r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b="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其实前面用了一个有趣的结论：若连续且单调增的函数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满足当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为整数时可推出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𝑥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为整数，则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𝑘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为正整数），可以得到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，因此推导过程中的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dirty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>
                                        <a:latin typeface="Cambria Math"/>
                                        <a:ea typeface="宋体" pitchFamily="2" charset="-122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b="0" i="1" dirty="0">
                                        <a:latin typeface="Cambria Math"/>
                                        <a:ea typeface="宋体" pitchFamily="2" charset="-122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dirty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>
                                    <a:latin typeface="Cambria Math"/>
                                    <a:ea typeface="宋体" pitchFamily="2" charset="-122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dirty="0">
                                    <a:latin typeface="Cambria Math"/>
                                    <a:ea typeface="宋体" pitchFamily="2" charset="-122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𝑑𝑑</m:t>
                            </m:r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′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zh-CN" altLang="en-US" b="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0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b="0" dirty="0"/>
                  <a:t>组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𝑁</m:t>
                    </m:r>
                    <m:r>
                      <a:rPr lang="en-US" altLang="zh-CN" b="0" i="1" dirty="0">
                        <a:latin typeface="Cambria Math"/>
                      </a:rPr>
                      <m:t>,</m:t>
                    </m:r>
                    <m:r>
                      <a:rPr lang="en-US" altLang="zh-CN" b="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b="0" dirty="0"/>
                  <a:t>，依次求</a:t>
                </a:r>
                <a:r>
                  <a:rPr lang="zh-CN" altLang="en-US" b="0" dirty="0" smtClean="0"/>
                  <a:t>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/>
                          </a:rPr>
                          <m:t>𝑎</m:t>
                        </m:r>
                        <m:r>
                          <a:rPr lang="en-US" altLang="zh-CN" b="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b="0" i="0" smtClean="0">
                                <a:latin typeface="Cambria Math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/>
                              </a:rPr>
                              <m:t>=1]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b="0" dirty="0"/>
                  <a:t>的值。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𝑁</m:t>
                    </m:r>
                    <m:r>
                      <a:rPr lang="en-US" altLang="zh-CN" b="0" i="1">
                        <a:latin typeface="Cambria Math"/>
                      </a:rPr>
                      <m:t>,</m:t>
                    </m:r>
                    <m:r>
                      <a:rPr lang="en-US" altLang="zh-CN" b="0" i="1">
                        <a:latin typeface="Cambria Math"/>
                      </a:rPr>
                      <m:t>𝑀</m:t>
                    </m:r>
                    <m:r>
                      <a:rPr lang="en-US" altLang="zh-CN" b="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CN" b="0" i="1">
                        <a:latin typeface="Cambria Math"/>
                      </a:rPr>
                      <m:t>,  </m:t>
                    </m:r>
                    <m:r>
                      <a:rPr lang="en-US" altLang="zh-CN" b="0" i="1">
                        <a:latin typeface="Cambria Math"/>
                      </a:rPr>
                      <m:t>𝑇</m:t>
                    </m:r>
                    <m:r>
                      <a:rPr lang="en-US" altLang="zh-CN" b="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b="0" dirty="0"/>
              </a:p>
              <a:p>
                <a:pPr marL="342900" lvl="1" indent="-342900">
                  <a:buClr>
                    <a:schemeClr val="hlink"/>
                  </a:buClr>
                  <a:buSzTx/>
                  <a:buFont typeface="Wingdings" pitchFamily="2" charset="2"/>
                  <a:buChar char="v"/>
                </a:pPr>
                <a:r>
                  <a:rPr lang="zh-CN" altLang="en-US" b="0" dirty="0" smtClean="0"/>
                  <a:t>这回需要用到的结论是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  <a:ea typeface="宋体" pitchFamily="2" charset="-122"/>
                      </a:rPr>
                      <m:t>=[</m:t>
                    </m:r>
                    <m:r>
                      <a:rPr lang="en-US" altLang="zh-CN" i="1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宋体" pitchFamily="2" charset="-122"/>
                      </a:rPr>
                      <m:t>=1]</m:t>
                    </m:r>
                  </m:oMath>
                </a14:m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4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/>
                          </a:rPr>
                          <m:t>𝑎</m:t>
                        </m:r>
                        <m:r>
                          <a:rPr lang="en-US" altLang="zh-CN" b="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b="0">
                                <a:latin typeface="Cambria Math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>
                                <a:latin typeface="Cambria Math"/>
                              </a:rPr>
                              <m:t>=1]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/>
                          </a:rPr>
                          <m:t>𝑎</m:t>
                        </m:r>
                        <m:r>
                          <a:rPr lang="en-US" altLang="zh-CN" b="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cd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altLang="zh-CN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nd</m:t>
                            </m:r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nd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下面就和前一题一样了。</a:t>
                </a:r>
                <a:endParaRPr lang="en-US" altLang="zh-CN" b="0" dirty="0" smtClean="0"/>
              </a:p>
              <a:p>
                <a:r>
                  <a:rPr lang="zh-CN" altLang="en-US" b="0" dirty="0"/>
                  <a:t>从</a:t>
                </a:r>
                <a:r>
                  <a:rPr lang="zh-CN" altLang="en-US" b="0" dirty="0" smtClean="0"/>
                  <a:t>另外一个角度，我们也能把最终的结果理解为容斥原理。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2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b="0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b="0" dirty="0" smtClean="0"/>
                  <a:t>，依次计算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lcm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:r>
                  <a:rPr lang="zh-CN" altLang="en-US" b="0" dirty="0" smtClean="0"/>
                  <a:t>由于这次只有一个自变量，会想到设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lcm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b="0" dirty="0" smtClean="0"/>
                  <a:t>。很不巧的是，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函数不满足积性。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重新令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lcm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/>
                  <a:t>，容易发现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lcm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/>
                  <a:t>。算出某些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值可以发现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函数似乎满足积性。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355" r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下面我们来尝试化简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函数。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𝑛𝑖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nd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nd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altLang="zh-CN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nd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altLang="zh-CN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nd</m:t>
                            </m:r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&gt;1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7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是积性函数，并且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−1)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，后面的部分是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𝜑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，因此求解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时顺便利用筛法维护欧拉函数就行了。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解决后，任意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的值也就能算了。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5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Euler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筛法（欧拉筛法）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6" y="1540868"/>
            <a:ext cx="7056784" cy="382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02398" y="5572084"/>
                <a:ext cx="68928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每个合数只会被它最小的质因数筛去，因此时间复杂度为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O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𝑁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8" y="5572084"/>
                <a:ext cx="6892819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415" t="-5882" r="-123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1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时间复杂度证明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9592" y="4177216"/>
                <a:ext cx="756084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设合数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最小的质因数为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000" dirty="0" smtClean="0"/>
                  <a:t>，它的另一个大于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000" dirty="0" smtClean="0"/>
                  <a:t>的质因数为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𝑝𝑚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。观察上面的程序片段，可以发现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sz="2000" dirty="0" smtClean="0"/>
                  <a:t>循环到质因数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000" dirty="0" smtClean="0"/>
                  <a:t>时合数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第一次被标记（若循环到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之前已经跳出循环，说明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有更小的质因数），若也被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000" dirty="0" smtClean="0"/>
                  <a:t>标记，则是在这之前（因为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&lt;</m:t>
                    </m:r>
                    <m:r>
                      <a:rPr lang="en-US" altLang="zh-CN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000" dirty="0" smtClean="0"/>
                  <a:t>），考虑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循环到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，注意到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𝑝𝑚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000" dirty="0" smtClean="0"/>
                  <a:t>为不同的质数，因此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</a:rPr>
                      <m:t>|</m:t>
                    </m:r>
                    <m:r>
                      <a:rPr lang="en-US" altLang="zh-CN" sz="2000" b="0" i="1" smtClean="0">
                        <a:latin typeface="Cambria Math"/>
                      </a:rPr>
                      <m:t>𝑚</m:t>
                    </m:r>
                    <m:r>
                      <a:rPr lang="en-US" altLang="zh-CN" sz="2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000" dirty="0" smtClean="0"/>
                  <a:t>，所以当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sz="2000" dirty="0" smtClean="0"/>
                  <a:t>循环到质数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000" dirty="0" smtClean="0"/>
                  <a:t>后结束，不会循环到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000" dirty="0" smtClean="0"/>
                  <a:t>，这就说明不会被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筛去。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77216"/>
                <a:ext cx="7560840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887" t="-1897" r="-645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7060147" cy="3096344"/>
          </a:xfrm>
        </p:spPr>
      </p:pic>
      <p:sp>
        <p:nvSpPr>
          <p:cNvPr id="8" name="Right Arrow 7"/>
          <p:cNvSpPr/>
          <p:nvPr/>
        </p:nvSpPr>
        <p:spPr bwMode="auto">
          <a:xfrm>
            <a:off x="1735552" y="2988151"/>
            <a:ext cx="676208" cy="368841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积性函数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考虑一个定义域为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，</a:t>
                </a:r>
                <a:r>
                  <a:rPr lang="zh-CN" altLang="en-US" b="0" dirty="0"/>
                  <a:t>对于</a:t>
                </a:r>
                <a:r>
                  <a:rPr lang="zh-CN" altLang="en-US" b="0" dirty="0" smtClean="0"/>
                  <a:t>任意两个互质的正整数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b="0" dirty="0" smtClean="0"/>
                  <a:t>，均满足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，则函数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被称为积性函数。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假如对于任意两个正整数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b="0" dirty="0" smtClean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，函数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也被称为完全积性函数。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容易看出，对于任意积性函数（完全积性函数），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(1)=1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考虑一个大于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b="0" dirty="0" smtClean="0"/>
                  <a:t>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b="0" dirty="0" smtClean="0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b="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为互不相同的质数，那么对于一个积性函数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dirty="0" smtClean="0"/>
                  <a:t>还满足完全积性，则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98" t="-1355" b="-10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常见积性函数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欧拉函数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𝜑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𝜑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1…</m:t>
                    </m:r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中与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互质的整数个数。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结合中国剩余定理，容易证明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𝜑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为积性函数，但不是完全积性函数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考虑一个质数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和正整数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𝑘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，不难看出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:r>
                  <a:rPr lang="zh-CN" altLang="en-US" dirty="0">
                    <a:latin typeface="宋体" pitchFamily="2" charset="-122"/>
                    <a:ea typeface="宋体" pitchFamily="2" charset="-122"/>
                  </a:rPr>
                  <a:t>欧</a:t>
                </a:r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拉定理：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  <a:ea typeface="宋体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，要求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宋体" pitchFamily="2" charset="-122"/>
                      </a:rPr>
                      <m:t>𝑎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互质。特例是费尔马小定理。可以利用这个定理求</a:t>
                </a:r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模意义下的</a:t>
                </a:r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乘法逆元</a:t>
                </a:r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  <a:ea typeface="宋体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/>
                            <a:ea typeface="宋体" pitchFamily="2" charset="-122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宋体" pitchFamily="2" charset="-122"/>
                    <a:ea typeface="宋体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&gt;1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时，</a:t>
                </a:r>
                <a:r>
                  <a:rPr lang="en-US" altLang="zh-CN" b="0" dirty="0" smtClean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1…</m:t>
                    </m:r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中与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互质的整数和为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/>
                            <a:ea typeface="宋体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莫比乌斯函数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478" b="-14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5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积性函数性质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458200" cy="5022304"/>
              </a:xfrm>
            </p:spPr>
            <p:txBody>
              <a:bodyPr/>
              <a:lstStyle/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均为积性函数，则函数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也是积性函数。</a:t>
                </a:r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>
                    <a:latin typeface="宋体" pitchFamily="2" charset="-122"/>
                    <a:ea typeface="宋体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为积性函数，则函数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也是积性函数，反之亦然。莫比乌斯反演公式：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b="0" dirty="0" smtClean="0">
                    <a:latin typeface="宋体" pitchFamily="2" charset="-122"/>
                    <a:ea typeface="宋体" pitchFamily="2" charset="-122"/>
                  </a:rPr>
                  <a:t>莫比乌斯函数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endParaRPr lang="en-US" altLang="zh-CN" b="0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宋体" pitchFamily="2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宋体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/>
                                  <a:ea typeface="宋体" pitchFamily="2" charset="-122"/>
                                </a:rPr>
                                <m:t>其余</m:t>
                              </m:r>
                              <m:r>
                                <a:rPr lang="zh-CN" altLang="en-US" i="1" smtClean="0">
                                  <a:latin typeface="Cambria Math"/>
                                  <a:ea typeface="宋体" pitchFamily="2" charset="-122"/>
                                </a:rPr>
                                <m:t>情况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i="1" dirty="0" smtClean="0">
                  <a:latin typeface="宋体" pitchFamily="2" charset="-122"/>
                  <a:ea typeface="宋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=[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=1]</m:t>
                    </m:r>
                  </m:oMath>
                </a14:m>
                <a:endParaRPr lang="en-US" altLang="zh-CN" b="0" i="1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458200" cy="5022304"/>
              </a:xfrm>
              <a:blipFill rotWithShape="1">
                <a:blip r:embed="rId2"/>
                <a:stretch>
                  <a:fillRect l="-1298" t="-1458" b="-15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9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莫比乌斯反演与容斥原理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/>
                  <a:t>，由前面的结论可知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b="0" dirty="0" smtClean="0"/>
                  <a:t>，又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latin typeface="Cambria Math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𝑑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>
                            <a:latin typeface="Cambria Math"/>
                            <a:ea typeface="宋体" pitchFamily="2" charset="-122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  <a:ea typeface="宋体" pitchFamily="2" charset="-122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dirty="0" smtClean="0"/>
                  <a:t>，因此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我们从另一个角度来理解一下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>
                            <a:latin typeface="Cambria Math"/>
                          </a:rPr>
                          <m:t>𝑑</m:t>
                        </m:r>
                        <m:r>
                          <a:rPr lang="en-US" altLang="zh-CN" b="0" i="1">
                            <a:latin typeface="Cambria Math"/>
                          </a:rPr>
                          <m:t>|</m:t>
                        </m:r>
                        <m:r>
                          <a:rPr lang="en-US" altLang="zh-CN" b="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考虑不超过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b="0" dirty="0" smtClean="0"/>
                  <a:t>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b="0" dirty="0" smtClean="0"/>
                  <a:t>，根据欧拉函数的定义，我们要算出有多少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b="0" dirty="0" smtClean="0"/>
                  <a:t>互质。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zh-CN" altLang="en-US" b="0" dirty="0" smtClean="0"/>
                  <a:t>要被去除，考虑质数集合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={2,3,5,7,11,13,…}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𝑑</m:t>
                    </m:r>
                    <m:r>
                      <a:rPr lang="en-US" altLang="zh-CN" b="0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zh-CN" altLang="en-US" b="0" dirty="0" smtClean="0"/>
                  <a:t>时显然会是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b="0" dirty="0" smtClean="0"/>
                  <a:t>中某些质数的倍数。若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，可知满足这样条件的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b="0" dirty="0" smtClean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b="0" dirty="0" smtClean="0"/>
                  <a:t>个。这些是需要去掉的，但很容易发现中间有重复。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3670" r="-5696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莫比乌斯反演与容斥原理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继续考虑两个不同质数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，则</a:t>
                </a:r>
                <a:r>
                  <a:rPr lang="zh-CN" altLang="en-US" b="0" dirty="0"/>
                  <a:t>这样</a:t>
                </a:r>
                <a:r>
                  <a:rPr lang="zh-CN" altLang="en-US" b="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被重复去掉两次，需要加上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接着考虑三个不同质数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，在开始时被去掉三次，但是前面考虑两个质数时又被加回三次，因此需要再去掉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/>
                  <a:t>这样</a:t>
                </a:r>
                <a:r>
                  <a:rPr lang="zh-CN" altLang="en-US" b="0" dirty="0" smtClean="0"/>
                  <a:t>的话，考虑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b="0" dirty="0" smtClean="0"/>
                  <a:t>个不同的质数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，根据容斥原理，需要加上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最后观察莫比乌斯函数定义和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>
                            <a:latin typeface="Cambria Math"/>
                          </a:rPr>
                          <m:t>𝑑</m:t>
                        </m:r>
                        <m:r>
                          <a:rPr lang="en-US" altLang="zh-CN" b="0" i="1">
                            <a:latin typeface="Cambria Math"/>
                          </a:rPr>
                          <m:t>|</m:t>
                        </m:r>
                        <m:r>
                          <a:rPr lang="en-US" altLang="zh-CN" b="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b="0" dirty="0" smtClean="0"/>
                  <a:t>，可以发现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b="0" dirty="0" smtClean="0"/>
                  <a:t>其实就表示若干不同质数的乘积（若不是这样的，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b="0" smtClean="0"/>
                  <a:t>）</a:t>
                </a:r>
                <a:r>
                  <a:rPr lang="zh-CN" altLang="en-US" b="0" dirty="0" smtClean="0"/>
                  <a:t>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478" r="-5624" b="-15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Pages>0</Pages>
  <Words>397</Words>
  <Characters>0</Characters>
  <Application>Microsoft Office PowerPoint</Application>
  <DocSecurity>0</DocSecurity>
  <PresentationFormat>全屏显示(4:3)</PresentationFormat>
  <Lines>0</Lines>
  <Paragraphs>131</Paragraphs>
  <Slides>28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Gulim</vt:lpstr>
      <vt:lpstr>黑体</vt:lpstr>
      <vt:lpstr>宋体</vt:lpstr>
      <vt:lpstr>Cambria Math</vt:lpstr>
      <vt:lpstr>Times New Roman</vt:lpstr>
      <vt:lpstr>Verdana</vt:lpstr>
      <vt:lpstr>Wingdings</vt:lpstr>
      <vt:lpstr>024betty_wave</vt:lpstr>
      <vt:lpstr>线性筛法与积性函数</vt:lpstr>
      <vt:lpstr>Eratosthenes筛法（埃拉托斯特尼筛法）</vt:lpstr>
      <vt:lpstr>Euler筛法（欧拉筛法）</vt:lpstr>
      <vt:lpstr>时间复杂度证明</vt:lpstr>
      <vt:lpstr>积性函数</vt:lpstr>
      <vt:lpstr>常见积性函数</vt:lpstr>
      <vt:lpstr>积性函数性质</vt:lpstr>
      <vt:lpstr>莫比乌斯反演与容斥原理</vt:lpstr>
      <vt:lpstr>莫比乌斯反演与容斥原理</vt:lpstr>
      <vt:lpstr>线性筛法求解积性函数</vt:lpstr>
      <vt:lpstr>线性筛法求解积性函数</vt:lpstr>
      <vt:lpstr>线性筛法求解积性函数（欧拉函数）</vt:lpstr>
      <vt:lpstr>线性筛法求解积性函数（莫比乌斯函数）</vt:lpstr>
      <vt:lpstr>线性筛法求逆元</vt:lpstr>
      <vt:lpstr>其实呢，这个问题没这么烦。。</vt:lpstr>
      <vt:lpstr>刚才解决的问题有什么用？</vt:lpstr>
      <vt:lpstr>例题1</vt:lpstr>
      <vt:lpstr>分析</vt:lpstr>
      <vt:lpstr>分析</vt:lpstr>
      <vt:lpstr>扩展</vt:lpstr>
      <vt:lpstr>分析</vt:lpstr>
      <vt:lpstr>分析</vt:lpstr>
      <vt:lpstr>分析</vt:lpstr>
      <vt:lpstr>例题2</vt:lpstr>
      <vt:lpstr>分析</vt:lpstr>
      <vt:lpstr>例题3</vt:lpstr>
      <vt:lpstr>分析</vt:lpstr>
      <vt:lpstr>分析</vt:lpstr>
    </vt:vector>
  </TitlesOfParts>
  <Company>NFLS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线性筛法与积性函数</dc:title>
  <dc:creator>Crash</dc:creator>
  <cp:lastModifiedBy>JiangYixing</cp:lastModifiedBy>
  <cp:revision>151</cp:revision>
  <cp:lastPrinted>1899-12-30T00:00:00Z</cp:lastPrinted>
  <dcterms:created xsi:type="dcterms:W3CDTF">2002-10-27T02:22:03Z</dcterms:created>
  <dcterms:modified xsi:type="dcterms:W3CDTF">2015-12-06T09:54:01Z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