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16" r:id="rId27"/>
    <p:sldId id="317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2983800" y="4569433"/>
            <a:ext cx="6224402" cy="7346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SzTx/>
              <a:buFontTx/>
              <a:buNone/>
            </a:lvl1pPr>
            <a:lvl2pPr marL="0" indent="457200" algn="ctr">
              <a:lnSpc>
                <a:spcPct val="150000"/>
              </a:lnSpc>
              <a:buSzTx/>
              <a:buFontTx/>
              <a:buNone/>
            </a:lvl2pPr>
            <a:lvl3pPr marL="0" indent="914400" algn="ctr">
              <a:lnSpc>
                <a:spcPct val="150000"/>
              </a:lnSpc>
              <a:buSzTx/>
              <a:buFontTx/>
              <a:buNone/>
            </a:lvl3pPr>
            <a:lvl4pPr marL="0" indent="1371600" algn="ctr">
              <a:lnSpc>
                <a:spcPct val="150000"/>
              </a:lnSpc>
              <a:buSzTx/>
              <a:buFontTx/>
              <a:buNone/>
            </a:lvl4pPr>
            <a:lvl5pPr marL="0" indent="1828800" algn="ctr">
              <a:lnSpc>
                <a:spcPct val="150000"/>
              </a:lnSpc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title" hasCustomPrompt="1"/>
          </p:nvPr>
        </p:nvSpPr>
        <p:spPr>
          <a:xfrm>
            <a:off x="2438400" y="1917134"/>
            <a:ext cx="7315200" cy="222203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1080144" y="6444885"/>
            <a:ext cx="273657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 hasCustomPrompt="1"/>
          </p:nvPr>
        </p:nvSpPr>
        <p:spPr>
          <a:xfrm>
            <a:off x="838799" y="363599"/>
            <a:ext cx="10515601" cy="58104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 hasCustomPrompt="1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idx="1" hasCustomPrompt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" hasCustomPrompt="1"/>
          </p:nvPr>
        </p:nvSpPr>
        <p:spPr>
          <a:xfrm>
            <a:off x="2861916" y="4205697"/>
            <a:ext cx="6468168" cy="64191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000"/>
            </a:lvl1pPr>
            <a:lvl2pPr marL="0" indent="457200" algn="ctr">
              <a:lnSpc>
                <a:spcPct val="150000"/>
              </a:lnSpc>
              <a:buSzTx/>
              <a:buFontTx/>
              <a:buNone/>
              <a:defRPr sz="2000"/>
            </a:lvl2pPr>
            <a:lvl3pPr marL="0" indent="914400" algn="ctr">
              <a:lnSpc>
                <a:spcPct val="150000"/>
              </a:lnSpc>
              <a:buSzTx/>
              <a:buFontTx/>
              <a:buNone/>
              <a:defRPr sz="2000"/>
            </a:lvl3pPr>
            <a:lvl4pPr marL="0" indent="1371600" algn="ctr">
              <a:lnSpc>
                <a:spcPct val="150000"/>
              </a:lnSpc>
              <a:buSzTx/>
              <a:buFontTx/>
              <a:buNone/>
              <a:defRPr sz="2000"/>
            </a:lvl4pPr>
            <a:lvl5pPr marL="0" indent="1828800" algn="ctr">
              <a:lnSpc>
                <a:spcPct val="150000"/>
              </a:lnSpc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title" hasCustomPrompt="1"/>
          </p:nvPr>
        </p:nvSpPr>
        <p:spPr>
          <a:xfrm>
            <a:off x="2861916" y="1460500"/>
            <a:ext cx="6468168" cy="2418553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xfrm>
            <a:off x="838200" y="365125"/>
            <a:ext cx="10012364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 hasCustomPrompt="1"/>
          </p:nvPr>
        </p:nvSpPr>
        <p:spPr>
          <a:xfrm>
            <a:off x="838200" y="298450"/>
            <a:ext cx="8331200" cy="892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 hasCustomPrompt="1"/>
          </p:nvPr>
        </p:nvSpPr>
        <p:spPr>
          <a:xfrm>
            <a:off x="839787" y="457200"/>
            <a:ext cx="416520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4" name="Shape 74"/>
          <p:cNvSpPr/>
          <p:nvPr>
            <p:ph type="pic" sz="half" idx="13"/>
          </p:nvPr>
        </p:nvSpPr>
        <p:spPr>
          <a:xfrm>
            <a:off x="5183187" y="457200"/>
            <a:ext cx="6170401" cy="5403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75" name="Shape 75"/>
          <p:cNvSpPr/>
          <p:nvPr>
            <p:ph type="body" sz="quarter" idx="1" hasCustomPrompt="1"/>
          </p:nvPr>
        </p:nvSpPr>
        <p:spPr>
          <a:xfrm>
            <a:off x="839787" y="2057400"/>
            <a:ext cx="4165201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Shape 84"/>
          <p:cNvSpPr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1080144" y="6351366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731520" marR="0" indent="-27432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ctrTitle"/>
          </p:nvPr>
        </p:nvSpPr>
        <p:spPr>
          <a:xfrm>
            <a:off x="926465" y="845185"/>
            <a:ext cx="9982835" cy="3514726"/>
          </a:xfrm>
          <a:prstGeom prst="rect">
            <a:avLst/>
          </a:prstGeom>
        </p:spPr>
        <p:txBody>
          <a:bodyPr/>
          <a:lstStyle>
            <a:lvl1pPr>
              <a:defRPr>
                <a:ln w="10160">
                  <a:solidFill>
                    <a:schemeClr val="accent5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分块思想与数据结构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03" name="Shape 103"/>
          <p:cNvSpPr/>
          <p:nvPr>
            <p:ph type="subTitle" sz="quarter" idx="1"/>
          </p:nvPr>
        </p:nvSpPr>
        <p:spPr>
          <a:xfrm>
            <a:off x="1906269" y="3407409"/>
            <a:ext cx="8041007" cy="1056006"/>
          </a:xfrm>
          <a:prstGeom prst="rect">
            <a:avLst/>
          </a:prstGeom>
        </p:spPr>
        <p:txBody>
          <a:bodyPr/>
          <a:lstStyle>
            <a:lvl1pPr>
              <a:defRPr>
                <a:ln w="10159">
                  <a:solidFill>
                    <a:schemeClr val="accent5"/>
                  </a:solidFill>
                </a:ln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 panose="020B0604020202020204"/>
              </a:defRPr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当m比较小时可以直接枚举出答案，那么当单点修改完后，每一段为最后答案或者每一位都与最后答案相反，剩下的只是整段翻转的事了</a:t>
            </a:r>
          </a:p>
          <a:p>
            <a:r>
              <a:t>但并不知道每段变成哪种情况会使得答案最优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所以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从后往前</a:t>
            </a:r>
            <a:r>
              <a:t>对每一段dp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一下，记录目前翻转次数的奇偶性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那么对于当前段只需数出与答案不相同的个数即可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时间复杂度O(2^m*n/m)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ldLvl="5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当m比较大的时候，发现段数并不怎么多，枚举每一段是否需要翻转</a:t>
            </a:r>
          </a:p>
          <a:p>
            <a:r>
              <a:t>对于i，i+m，i+m*2......这些位置，发现它们可以划为一类，因为他们对其他位置没有影响，其他位置对他们也没有影响，只需要保证每一类里最后都是一样的就行，所以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对于每一类数一下</a:t>
            </a:r>
            <a:r>
              <a:t>0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多还是</a:t>
            </a:r>
            <a:r>
              <a:t>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多，</a:t>
            </a:r>
            <a:r>
              <a:t>把少的修改掉即可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时间复杂度</a:t>
            </a:r>
            <a:r>
              <a:t>O(n*2^sqrt(n/m))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bldLvl="5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定期重构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对于有修改有询问的题，有一种叫“定期重构”的做法</a:t>
            </a:r>
          </a:p>
          <a:p>
            <a:r>
              <a:t>每修改sqrt(m)次，就把需要的信息统一处理一次，那么每次询问时，最多就sqrt(m)次修改对本次询问的影响还没处理，暴力处理即可</a:t>
            </a:r>
          </a:p>
          <a:p>
            <a:r>
              <a:t>还是直接看题感受一下吧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bldLvl="5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定期重构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n个数，q个操作</a:t>
            </a:r>
          </a:p>
          <a:p>
            <a:r>
              <a:t>操作1:将一段区间内每个数增加x</a:t>
            </a:r>
          </a:p>
          <a:p>
            <a:r>
              <a:t>操作2:询问一段区间内数的总和</a:t>
            </a:r>
          </a:p>
          <a:p>
            <a:r>
              <a:t>数据范围：n,q&lt;=100000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定期重构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每sqrt(q)次修改操作，我们就把a数组重新算一遍</a:t>
            </a:r>
          </a:p>
          <a:p>
            <a:r>
              <a:t>每次询问考虑剩余的sqrt(q)个修改操作对当前询问的影响</a:t>
            </a:r>
          </a:p>
          <a:p>
            <a:r>
              <a:t>总时间复杂度O(nsqrt(q))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ldLvl="5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莫队算法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990" indent="-173990" defTabSz="694690">
              <a:spcBef>
                <a:spcPts val="700"/>
              </a:spcBef>
              <a:defRPr sz="1825"/>
            </a:pPr>
            <a:r>
              <a:t>对于无修改，且如果知道区间［l,r］的答案就可以通过O(1)或者O(logn)的时间算出算出[l,r+1]、[l,r-1]、[l+1,r]、[l-1,r]的答案的题目，可以套用这一通用解法</a:t>
            </a:r>
          </a:p>
          <a:p>
            <a:pPr marL="173990" indent="-173990" defTabSz="694690">
              <a:spcBef>
                <a:spcPts val="700"/>
              </a:spcBef>
              <a:defRPr sz="1825"/>
            </a:pPr>
            <a:r>
              <a:t>先将序列分成sqrt(n)分块，然后将所有询问做双关键字排序，第一关键字为询问的左端点所在的块，第二关键字为询问的右端点</a:t>
            </a:r>
          </a:p>
          <a:p>
            <a:pPr marL="173990" indent="-173990" defTabSz="694690">
              <a:spcBef>
                <a:spcPts val="700"/>
              </a:spcBef>
              <a:defRPr sz="1825"/>
            </a:pPr>
            <a:r>
              <a:t>那么两个询问[l1,r1],[l1,r2]之间转移的时间为(|l1-l2|+|r1-r2|)*O(移动一步的复杂度)，考虑总的端点挪动次数</a:t>
            </a:r>
          </a:p>
          <a:p>
            <a:pPr marL="521335" lvl="1" indent="-173990" defTabSz="694690">
              <a:spcBef>
                <a:spcPts val="700"/>
              </a:spcBef>
              <a:defRPr sz="1825"/>
            </a:pPr>
            <a:r>
              <a:t>先将所有询问按照第一关键字分成sqrt(n)类</a:t>
            </a:r>
          </a:p>
          <a:p>
            <a:pPr marL="521335" lvl="1" indent="-173990" defTabSz="694690">
              <a:spcBef>
                <a:spcPts val="700"/>
              </a:spcBef>
              <a:defRPr sz="1825"/>
            </a:pPr>
            <a:r>
              <a:t>对于左端点，在同一类内的转移，一次不超过sqrt(n)，在不同类之间转移不超过sqrt(n)次</a:t>
            </a:r>
          </a:p>
          <a:p>
            <a:pPr marL="521335" lvl="1" indent="-173990" defTabSz="694690">
              <a:spcBef>
                <a:spcPts val="700"/>
              </a:spcBef>
              <a:defRPr sz="1825"/>
            </a:pPr>
            <a:r>
              <a:t>对于右端点，在同一类内，右端点是单调不降的，所以同一类内最多转移n次，在不同类之间转移不超过sqrt(n)次</a:t>
            </a:r>
          </a:p>
          <a:p>
            <a:pPr marL="521335" lvl="1" indent="-173990" defTabSz="694690">
              <a:spcBef>
                <a:spcPts val="700"/>
              </a:spcBef>
              <a:defRPr sz="1825"/>
            </a:pPr>
            <a:r>
              <a:t>那么总转移次数就是nsqrt(n)级别的了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5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小z的袜子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有n个数，m个询问，每次询问从第l个到第r个数中拿出两个数，这两个数相等的概率</a:t>
            </a:r>
          </a:p>
          <a:p>
            <a:r>
              <a:t>数据范围：n,m&lt;=50000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莫队算法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其实就是要统计区间内相等的对数</a:t>
            </a:r>
          </a:p>
          <a:p>
            <a:r>
              <a:t>按照前面所说的将询问先排个序，考虑如何转移</a:t>
            </a:r>
          </a:p>
          <a:p>
            <a:r>
              <a:t>开一个数组s，表示目前区间内有s[i]个i</a:t>
            </a:r>
          </a:p>
          <a:p>
            <a:r>
              <a:t>若新增一个数x进区间，答案增加s[x]，s[x]+1</a:t>
            </a:r>
          </a:p>
          <a:p>
            <a:r>
              <a:t>删除一个数x，s[x]-1，答案减少s[x]</a:t>
            </a:r>
          </a:p>
          <a:p>
            <a:r>
              <a:t>时间复杂度O(nsqrt(n))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ldLvl="5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CodeChef NOV 14 Chef and Churu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有一个长度为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的数组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，有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个函数，第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个函数的值为    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有两种操作：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修改</a:t>
            </a:r>
            <a:r>
              <a:t>A[i]</a:t>
            </a: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询问第</a:t>
            </a:r>
            <a:r>
              <a:t>l~r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个函数值的和。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10185" indent="-210185" defTabSz="840740">
              <a:lnSpc>
                <a:spcPct val="72000"/>
              </a:lnSpc>
              <a:spcBef>
                <a:spcPts val="900"/>
              </a:spcBef>
              <a:defRPr sz="22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</a:t>
            </a:r>
            <a:r>
              <a:t>:n&lt;=100000</a:t>
            </a:r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0" y="2374900"/>
            <a:ext cx="2005965" cy="15341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1770" indent="-191770" defTabSz="767715">
              <a:spcBef>
                <a:spcPts val="800"/>
              </a:spcBef>
              <a:defRPr sz="2015"/>
            </a:pPr>
            <a:r>
              <a:t>考虑询问操作的l＝r该怎么做</a:t>
            </a:r>
          </a:p>
          <a:p>
            <a:pPr marL="191770" indent="-191770" defTabSz="767715">
              <a:spcBef>
                <a:spcPts val="800"/>
              </a:spcBef>
              <a:defRPr sz="2015"/>
            </a:pPr>
            <a:r>
              <a:t>直接对序列分块，维护块的总和即可，询问像最前面那道例题一样做即可，O(sqrt(n))</a:t>
            </a:r>
          </a:p>
          <a:p>
            <a:pPr marL="191770" indent="-191770" defTabSz="767715">
              <a:spcBef>
                <a:spcPts val="800"/>
              </a:spcBef>
              <a:defRPr sz="2015"/>
            </a:pPr>
            <a:r>
              <a:t>询问其实还有更快的做法</a:t>
            </a:r>
          </a:p>
          <a:p>
            <a:pPr marL="191770" indent="-191770" defTabSz="767715">
              <a:spcBef>
                <a:spcPts val="800"/>
              </a:spcBef>
              <a:defRPr sz="2015"/>
            </a:pPr>
            <a:r>
              <a:t>修改操作，维护</a:t>
            </a:r>
          </a:p>
          <a:p>
            <a:pPr marL="575945" lvl="1" indent="-191770" defTabSz="767715">
              <a:spcBef>
                <a:spcPts val="800"/>
              </a:spcBef>
              <a:defRPr sz="2015"/>
            </a:pPr>
            <a:r>
              <a:t>前i个块的总和</a:t>
            </a:r>
          </a:p>
          <a:p>
            <a:pPr marL="575945" lvl="1" indent="-191770" defTabSz="767715">
              <a:spcBef>
                <a:spcPts val="800"/>
              </a:spcBef>
              <a:defRPr sz="2015"/>
            </a:pPr>
            <a:r>
              <a:t>每个数到它所在块左端点所有数的总和</a:t>
            </a:r>
          </a:p>
          <a:p>
            <a:pPr marL="191770" indent="-191770" defTabSz="767715">
              <a:spcBef>
                <a:spcPts val="800"/>
              </a:spcBef>
              <a:defRPr sz="2015"/>
            </a:pPr>
            <a:r>
              <a:t>询问操作</a:t>
            </a:r>
          </a:p>
          <a:p>
            <a:pPr marL="575945" lvl="1" indent="-191770" defTabSz="767715">
              <a:spcBef>
                <a:spcPts val="800"/>
              </a:spcBef>
              <a:defRPr sz="2015"/>
            </a:pPr>
            <a:r>
              <a:t>可以O(1)查询前i个数的总和</a:t>
            </a:r>
          </a:p>
          <a:p>
            <a:pPr marL="575945" lvl="1" indent="-191770" defTabSz="767715">
              <a:spcBef>
                <a:spcPts val="800"/>
              </a:spcBef>
              <a:defRPr sz="2015"/>
            </a:pPr>
            <a:r>
              <a:t>前r个数－前l-1个数就是答案了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99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499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499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499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499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499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499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499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499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499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bldLvl="5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分块</a:t>
            </a:r>
            <a:r>
              <a:t>思想有何应用？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</a:t>
            </a:r>
            <a:r>
              <a:t>.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直接分块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>
              <a:buSzTx/>
              <a:buNone/>
              <a:defRPr sz="32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二</a:t>
            </a:r>
            <a:r>
              <a:t>.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平衡两种针对性不同的算法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>
              <a:buSzTx/>
              <a:buNone/>
              <a:defRPr sz="32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三</a:t>
            </a:r>
            <a:r>
              <a:t>.定期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重构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>
              <a:buSzTx/>
              <a:buNone/>
              <a:defRPr sz="3200"/>
            </a:pPr>
            <a:r>
              <a:t>四.莫队算法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cover/>
      </p:transition>
    </mc:Choice>
    <mc:Fallback>
      <p:transition spd="med">
        <p:cover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  <p:bldP spid="106" grpId="2" animBg="1" advAuto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既然要查询的函数，那么我们把函数也分块</a:t>
            </a:r>
          </a:p>
          <a:p>
            <a:r>
              <a:t>维护每个函数块的答案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每次询问时统计完整的被包含的块的和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统计剩余未被考虑的</a:t>
            </a:r>
            <a:r>
              <a:t>2*sqrt(n)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个函数的值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对于每个函数可以通过前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块和、块内前缀和</a:t>
            </a:r>
            <a:r>
              <a:t>O(1)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查询其值。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对于每次修改，需要统计出对每个函数块的影响</a:t>
            </a:r>
          </a:p>
          <a:p>
            <a:r>
              <a:t>这个可以通过预处理每个函数块中包含点i个函数有几个函数轻松解决</a:t>
            </a:r>
          </a:p>
          <a:p>
            <a:r>
              <a:t>时间复杂度O(nsqrt(n))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51nod 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双马尾机器人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从</a:t>
            </a:r>
            <a:r>
              <a:t>1~n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中选出尽可能少的数，使得剩下的每个数至少和一个被选择的数不互质，</a:t>
            </a:r>
            <a:r>
              <a:t>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不能被选择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n,k&lt;=1000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题目相当于被选择的数分解质因数后包含所有质因数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每个数分解质因数之后最多只含有一个大于</a:t>
            </a:r>
            <a:r>
              <a:t>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的质因子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以这个质因子为依据将所有数进行分类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同时记录质因子</a:t>
            </a:r>
            <a:r>
              <a:t>2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3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5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7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11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13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17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19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23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29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31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有没有出现过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dp[i][j]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表示前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类数</a:t>
            </a:r>
            <a:r>
              <a:t>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中的质因子已经出现过最少需要选择几个数</a:t>
            </a:r>
            <a:r>
              <a:t>(j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</a:t>
            </a:r>
            <a:r>
              <a:t>11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个质因子有没有出现过的二进制状态</a:t>
            </a:r>
            <a:r>
              <a:t>)，那么只需保证每一类中至少选择了一个数方案就是合法的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CodeChef OCT 14 Children Trips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有一棵边权为</a:t>
            </a:r>
            <a:r>
              <a:t>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或</a:t>
            </a:r>
            <a:r>
              <a:t>2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个点的树，每次询问从</a:t>
            </a:r>
            <a:r>
              <a:t>u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走到</a:t>
            </a:r>
            <a:r>
              <a:t>v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每天最多走</a:t>
            </a:r>
            <a:r>
              <a:t>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步，且每天结束必须在节点上，最少要几天。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</a:t>
            </a:r>
            <a:r>
              <a:t>:n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、询问次数</a:t>
            </a:r>
            <a:r>
              <a:t>&lt;=100000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</a:t>
            </a:r>
            <a:r>
              <a:t>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分情况进行讨论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k&gt;=sqrt(n)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最多走</a:t>
            </a:r>
            <a:r>
              <a:t>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步，每一步二分能走到哪即可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k&lt;=sqrt(n)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对于每个</a:t>
            </a:r>
            <a:r>
              <a:t>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一起处理，</a:t>
            </a:r>
            <a:r>
              <a:t>倍增，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预处理</a:t>
            </a:r>
            <a:r>
              <a:t>2^i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步能走到哪里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时间复杂度</a:t>
            </a:r>
            <a:r>
              <a:t>O(nsqrt(n)logn)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zh-CN" altLang="zh-CN">
                <a:ea typeface="宋体" panose="02010600030101010101" pitchFamily="2" charset="-122"/>
              </a:rPr>
              <a:t>怎么把</a:t>
            </a:r>
            <a:r>
              <a:rPr lang="en-US" altLang="zh-CN">
                <a:ea typeface="宋体" panose="02010600030101010101" pitchFamily="2" charset="-122"/>
              </a:rPr>
              <a:t>log</a:t>
            </a:r>
            <a:r>
              <a:rPr lang="zh-CN" altLang="en-US">
                <a:ea typeface="宋体" panose="02010600030101010101" pitchFamily="2" charset="-122"/>
              </a:rPr>
              <a:t>去掉？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k&lt;=sqrt(n)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还是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相同的询问一起处理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找出每个点向上走长度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走到哪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根据这个新构造一棵树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整棵新树，记录根到目前节点的路径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访问到某个点时处理这个点的所有询问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直接在记录的路径上二分即可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时间复杂度</a:t>
            </a:r>
            <a:r>
              <a:rPr lang="en-US" altLang="zh-CN">
                <a:ea typeface="宋体" panose="02010600030101010101" pitchFamily="2" charset="-122"/>
              </a:rPr>
              <a:t>O(nsqrt(n)+Qlogn)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k&gt;sqrt(n)</a:t>
            </a:r>
            <a:endParaRPr lang="en-US" altLang="zh-CN"/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每个点</a:t>
            </a:r>
            <a:r>
              <a:rPr lang="en-US" altLang="zh-CN">
                <a:ea typeface="宋体" panose="02010600030101010101" pitchFamily="2" charset="-122"/>
              </a:rPr>
              <a:t>u</a:t>
            </a:r>
            <a:r>
              <a:rPr lang="zh-CN" altLang="en-US">
                <a:ea typeface="宋体" panose="02010600030101010101" pitchFamily="2" charset="-122"/>
              </a:rPr>
              <a:t>记录向上走长度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能走到哪</a:t>
            </a:r>
            <a:r>
              <a:rPr lang="en-US" altLang="zh-CN">
                <a:ea typeface="宋体" panose="02010600030101010101" pitchFamily="2" charset="-122"/>
              </a:rPr>
              <a:t>(i&lt;=sqrt(n))</a:t>
            </a:r>
            <a:r>
              <a:rPr lang="zh-CN" altLang="en-US">
                <a:ea typeface="宋体" panose="02010600030101010101" pitchFamily="2" charset="-122"/>
              </a:rPr>
              <a:t>，记为</a:t>
            </a:r>
            <a:r>
              <a:rPr lang="en-US" altLang="zh-CN">
                <a:ea typeface="宋体" panose="02010600030101010101" pitchFamily="2" charset="-122"/>
              </a:rPr>
              <a:t>f[u][i]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每次走的时候如果剩余长度</a:t>
            </a:r>
            <a:r>
              <a:rPr lang="en-US" altLang="zh-CN">
                <a:ea typeface="宋体" panose="02010600030101010101" pitchFamily="2" charset="-122"/>
              </a:rPr>
              <a:t>&gt;sqrt(n)</a:t>
            </a:r>
            <a:r>
              <a:rPr lang="zh-CN" altLang="en-US">
                <a:ea typeface="宋体" panose="02010600030101010101" pitchFamily="2" charset="-122"/>
              </a:rPr>
              <a:t>就用</a:t>
            </a:r>
            <a:r>
              <a:rPr lang="en-US" altLang="zh-CN">
                <a:ea typeface="宋体" panose="02010600030101010101" pitchFamily="2" charset="-122"/>
              </a:rPr>
              <a:t>f[u][sqrt(n)]</a:t>
            </a:r>
            <a:r>
              <a:rPr lang="zh-CN" altLang="en-US">
                <a:ea typeface="宋体" panose="02010600030101010101" pitchFamily="2" charset="-122"/>
              </a:rPr>
              <a:t>更新，剩余长度减去实际走了多远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否则走到</a:t>
            </a:r>
            <a:r>
              <a:rPr lang="en-US" altLang="zh-CN">
                <a:ea typeface="宋体" panose="02010600030101010101" pitchFamily="2" charset="-122"/>
              </a:rPr>
              <a:t>f[u][</a:t>
            </a:r>
            <a:r>
              <a:rPr lang="zh-CN" altLang="en-US">
                <a:ea typeface="宋体" panose="02010600030101010101" pitchFamily="2" charset="-122"/>
              </a:rPr>
              <a:t>剩余长度</a:t>
            </a:r>
            <a:r>
              <a:rPr lang="en-US" altLang="zh-CN">
                <a:ea typeface="宋体" panose="02010600030101010101" pitchFamily="2" charset="-122"/>
              </a:rPr>
              <a:t>]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因为每步要么走</a:t>
            </a:r>
            <a:r>
              <a:rPr lang="en-US" altLang="zh-CN">
                <a:ea typeface="宋体" panose="02010600030101010101" pitchFamily="2" charset="-122"/>
              </a:rPr>
              <a:t>sqrt(n)</a:t>
            </a:r>
            <a:r>
              <a:rPr lang="zh-CN" altLang="en-US">
                <a:ea typeface="宋体" panose="02010600030101010101" pitchFamily="2" charset="-122"/>
              </a:rPr>
              <a:t>远，要么走完一次，所以时间复杂度</a:t>
            </a:r>
            <a:r>
              <a:rPr lang="en-US" altLang="zh-CN">
                <a:ea typeface="宋体" panose="02010600030101010101" pitchFamily="2" charset="-122"/>
              </a:rPr>
              <a:t>O(sqrt(n))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CodeChef MAY 15 Chef and Balanced Strings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一个字符串如果他的字符都出现了偶数次则称为平衡串。询问一个字符串</a:t>
            </a:r>
            <a:r>
              <a:t>l~r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内所有平衡子串</a:t>
            </a:r>
            <a:r>
              <a:t>长度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</a:t>
            </a:r>
            <a:r>
              <a:t>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次方和。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</a:t>
            </a:r>
            <a:r>
              <a:t>: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字符串长度</a:t>
            </a:r>
            <a:r>
              <a:t>n,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询问次数</a:t>
            </a:r>
            <a:r>
              <a:t>m&lt;=100000,1&lt;=k&lt;=2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如何快速判断一个子串是否是平衡串？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 sz="28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把前缀和根据每个字母出现次数的奇偶进行</a:t>
            </a:r>
            <a:r>
              <a:t>hash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</a:t>
            </a:r>
            <a:r>
              <a:t>s[r]=s[l-1]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即为平衡串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 sz="28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两个相邻的平衡串合并之后仍是平衡串。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 sz="28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对于每个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，找到最小的</a:t>
            </a:r>
            <a:r>
              <a:t>a[i](a[i]&gt;i)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，使得</a:t>
            </a:r>
            <a:r>
              <a:t>[i,a[i]]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为平衡子串。则</a:t>
            </a:r>
            <a:r>
              <a:t>[i,a[i]]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[i,a[a[i]+1]]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t>[i,a[a[a[i]+1]+1]]…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都是平衡串。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 sz="2800"/>
            </a:pPr>
            <a:r>
              <a:t>将这些位置划为一类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分块预处理第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个块到第</a:t>
            </a:r>
            <a:r>
              <a:t>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个块的答案。每次询问的时候只需考虑添加</a:t>
            </a:r>
            <a:r>
              <a:t>2*sqrt(n)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个字符后答案的变化。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由于只有每一类内的两个位置配对才能组成平衡串，所以考虑每一类内如何维护</a:t>
            </a:r>
          </a:p>
          <a:p>
            <a:r>
              <a:t>sigma{(wi-wj)^2}=sigma{wi^2}*(个数－1)-sigma{wi}^2+sigma{wi^2}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具体的维护方法可以把式子展开，然后维护wi个数，wi总和，wi平方和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O(nsqrt(n))</a:t>
            </a:r>
          </a:p>
          <a:p>
            <a:r>
              <a:t>或者套用莫队算法，维护方法类似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直接分块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信息学竞赛中经常会出现类似于：</a:t>
            </a:r>
          </a:p>
          <a:p>
            <a:r>
              <a:t>操作 L R:对第L至第R个数进行...</a:t>
            </a:r>
          </a:p>
          <a:p>
            <a:r>
              <a:t>询问 L R:询问第L至第R个数...</a:t>
            </a:r>
          </a:p>
          <a:p>
            <a:r>
              <a:t>往往它是需要复杂数据结构来维护，或者难以实现两个区间信息的合并，以致数据结构做不了的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ldLvl="5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 Codeforces Round #221 (Div. 1)  Tree and Queries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给出一个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个点的树，每个点都有颜色，</a:t>
            </a:r>
            <a:r>
              <a:t>Q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次询问，每次问</a:t>
            </a:r>
            <a:r>
              <a:t>vi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的子树中</a:t>
            </a: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至少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出现</a:t>
            </a:r>
            <a:r>
              <a:t>ki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次的颜色有几种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n,Q&lt;=10^5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相当于在序列上询问区间中出现次数超过</a:t>
            </a:r>
            <a:r>
              <a:t>ki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的数有几种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莫队算法</a:t>
            </a:r>
            <a:r>
              <a:t>模板题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强制在线？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 marL="201295" indent="-201295" defTabSz="804545">
              <a:spcBef>
                <a:spcPts val="800"/>
              </a:spcBef>
              <a:defRPr sz="21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若</a:t>
            </a:r>
            <a:r>
              <a:t>ki&gt;sqrt(n)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可能的颜色最多</a:t>
            </a:r>
            <a:r>
              <a:t>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种，对每一个颜色判断一下即可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如何做到</a:t>
            </a:r>
            <a:r>
              <a:t>O(1)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回答某种颜色在某一区间内的出现次数？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sum1[i][j]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表示在前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个块</a:t>
            </a:r>
            <a:r>
              <a:t>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出现了几次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sum2[i]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表示在第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个元素所属的块中在第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个元素之前且与第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个元素颜色相同的位置有多少个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若</a:t>
            </a:r>
            <a:r>
              <a:t>ki&lt;=sqrt(n)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对序列进行分块，记录从第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个块到第</a:t>
            </a:r>
            <a:r>
              <a:t>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个块出现超过</a:t>
            </a:r>
            <a:r>
              <a:t>k(k&lt;=sqrt(n))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次的颜色有几种，对于多余的</a:t>
            </a:r>
            <a:r>
              <a:t>2*sqrt(n)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个位置的颜色判断一下即可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>
            <a:lvl1pPr defTabSz="740410">
              <a:defRPr sz="2915"/>
            </a:lvl1pPr>
          </a:lstStyle>
          <a:p>
            <a:r>
              <a:t>Codeforces Round #270 Design Tutorial: Increase the Constraints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给出两个</a:t>
            </a:r>
            <a:r>
              <a:t>01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序列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和</a:t>
            </a:r>
            <a:r>
              <a:t>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</a:t>
            </a:r>
            <a:r>
              <a:t>Q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次询问，每次询问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的一个子串和</a:t>
            </a:r>
            <a:r>
              <a:t>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的一个子串异或之后的结果包含多少个</a:t>
            </a:r>
            <a:r>
              <a:t>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（两个子串长度相同）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|A|,|B|&lt;=2*10^5,Q&lt;=4*10^5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先考虑简化版本：如果询问的是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和</a:t>
            </a:r>
            <a:r>
              <a:t>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的子串</a:t>
            </a:r>
            <a:r>
              <a:t>(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保证长度相同</a:t>
            </a:r>
            <a:r>
              <a:t>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FFT</a:t>
            </a:r>
          </a:p>
          <a:p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那么原题再把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分块就行了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当块的大小为</a:t>
            </a:r>
            <a:r>
              <a:t>sqrt(nlogn)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时时间复杂度最优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时间复杂度</a:t>
            </a:r>
            <a:r>
              <a:t>O(nsqrt(nlogn))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CodeChef JUNE 14  Sereja and Arcs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给定一个长度为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的序列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，对于每一对</a:t>
            </a:r>
            <a:r>
              <a:t>(i,j)(i&lt;j)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，如果满足</a:t>
            </a:r>
            <a:r>
              <a:t>Ai=Aj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，那么就在坐标系中画上一个颜色为</a:t>
            </a:r>
            <a:r>
              <a:t>Ai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的以</a:t>
            </a:r>
            <a:r>
              <a:t>(i,0)(j,0) 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为直径的圆。问有多少对颜色不同的圆存在交点。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1&lt;=N,Ai&lt;=100000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相交对数</a:t>
            </a:r>
            <a:r>
              <a:t>=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总数</a:t>
            </a:r>
            <a:r>
              <a:t>-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不相交对数。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不相交对数有两种类型</a:t>
            </a:r>
            <a:r>
              <a:t>:aabb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和</a:t>
            </a:r>
            <a:r>
              <a:t>baab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第一种比较好求，扫一遍就可以求出来。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现在来考虑第二种情况。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设一阀值</a:t>
            </a:r>
            <a:r>
              <a:t>X,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然后分类讨论：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(1)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如果相交的两种颜色中没有出现次数超过</a:t>
            </a:r>
            <a:r>
              <a:t>X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的颜色</a:t>
            </a:r>
            <a:r>
              <a:t>: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枚举这种颜色所有点对，统计每一点对包含多少点对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树状数组维护，此类点对最多</a:t>
            </a:r>
            <a:r>
              <a:t>nX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时间复杂度</a:t>
            </a:r>
            <a:r>
              <a:t>O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（</a:t>
            </a:r>
            <a:r>
              <a:t>nXlogn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 marL="226060" indent="-226060" defTabSz="904875">
              <a:spcBef>
                <a:spcPts val="900"/>
              </a:spcBef>
              <a:defRPr sz="237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如果相交的两种颜色中有出现次数超过</a:t>
            </a:r>
            <a:r>
              <a:t>X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的颜色</a:t>
            </a:r>
            <a:r>
              <a:t>:(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假设这种颜色为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，出现</a:t>
            </a:r>
            <a:r>
              <a:t>z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</a:t>
            </a:r>
            <a:r>
              <a:t>)</a:t>
            </a:r>
          </a:p>
          <a:p>
            <a:pPr marL="226060" indent="-226060" defTabSz="904875">
              <a:spcBef>
                <a:spcPts val="900"/>
              </a:spcBef>
              <a:defRPr sz="237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对任意同一颜色的两个位置，设前者之前有</a:t>
            </a:r>
            <a:r>
              <a:t>x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出现，后者之前有</a:t>
            </a:r>
            <a:r>
              <a:t>y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出现，那么这个圆的贡献为</a:t>
            </a:r>
            <a:r>
              <a:t>(y-x)*(y-x-1)/2+x*(z-y)</a:t>
            </a:r>
          </a:p>
          <a:p>
            <a:pPr marL="226060" indent="-226060" defTabSz="904875">
              <a:spcBef>
                <a:spcPts val="900"/>
              </a:spcBef>
              <a:defRPr sz="237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将此式分解然后线性扫一遍求和即可。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26060" indent="-226060" defTabSz="904875">
              <a:spcBef>
                <a:spcPts val="900"/>
              </a:spcBef>
              <a:defRPr sz="237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时间复杂度</a:t>
            </a:r>
            <a:r>
              <a:t>O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（</a:t>
            </a:r>
            <a:r>
              <a:t>n^2/X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26060" indent="-226060" defTabSz="904875">
              <a:spcBef>
                <a:spcPts val="900"/>
              </a:spcBef>
              <a:defRPr sz="2375"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226060" indent="-226060" defTabSz="904875">
              <a:spcBef>
                <a:spcPts val="900"/>
              </a:spcBef>
              <a:defRPr sz="237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结合上一种情况，当</a:t>
            </a:r>
            <a:r>
              <a:t>X=sqrt(nlogn)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时，总时间复杂度取到最优值</a:t>
            </a:r>
            <a:r>
              <a:t>O(n*sqrt(nlogn))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XJOI 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神奇的矩阵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有一个神奇的矩形。它的第一行每一个元素</a:t>
            </a:r>
            <a:r>
              <a:t>a(1,i)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都是给定的。对于每一个元素</a:t>
            </a:r>
            <a:r>
              <a:t>a(x,y)(x&gt;1)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，它的值都是</a:t>
            </a:r>
            <a:r>
              <a:t>a(x−1,y)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在</a:t>
            </a:r>
            <a:r>
              <a:t>a(x−1,1)…a(x−1,y)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中出现过的次数。但由于这个矩阵很大，人们并不开心这么慢吞吞地计算整个矩阵的值，因此他们找到了你，并要求你快速知道某一个位置的值。有时这个矩阵的第一行还会被修改，你当然也要考虑这些修改的因素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n,m,k&lt;=10^5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直接分块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1295" indent="-201295" defTabSz="804545">
              <a:spcBef>
                <a:spcPts val="800"/>
              </a:spcBef>
              <a:defRPr sz="2110"/>
            </a:pPr>
            <a:r>
              <a:t>让我们来看看分块是怎么搞的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将连续x个元素分为一个块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对于每一个操作[L,R]，一定是中间包含了若干完整块，两边剩余不超过2x个位置，即“[L,K*X],[K*X+1,(K+1)*X]…[K2*Z+1,R]”这种形式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对于完整块可以统一处理，如果可以做到O(1),时间复杂度O(n/x)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对于剩余的2x个点，可以暴力处理O(x)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当x＝sqrt(n)时，每次操作的时间复杂度降到最低O(sqrt(n))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若上面两种情况的任意一种需要多一个log的复杂度，那么可以通过调整块的大小来使得每次操作的复杂度变为O(sqrt(nlogn))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bldLvl="5" animBg="1" advAuto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提示</a:t>
            </a:r>
            <a:r>
              <a:t>: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除了第一行，每两行为一循环周期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x=2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x=3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99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499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499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499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解法一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a[2][i]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表示</a:t>
            </a:r>
            <a:r>
              <a:t>a[1][i]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在前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个数中出现了几次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a[3][i]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表示有多少个数在前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个数中出现次数大于等于</a:t>
            </a:r>
            <a:r>
              <a:t>a[1][i]</a:t>
            </a:r>
          </a:p>
          <a:p>
            <a:r>
              <a:t>a[2]很好维护</a:t>
            </a:r>
          </a:p>
          <a:p>
            <a:r>
              <a:t>考虑如何维护a[3]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解法一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1295" indent="-201295" defTabSz="804545">
              <a:spcBef>
                <a:spcPts val="800"/>
              </a:spcBef>
              <a:defRPr sz="2110"/>
            </a:pP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sum[i][j]表示第i块中a[2][x]＝j的x有几个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只维护j&lt;=sqrt(n)的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修改时，在每个块中其实最多只会影响2个sum值，所以直接维护即可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询问时，先求出a[2][i]</a:t>
            </a:r>
          </a:p>
          <a:p>
            <a:pPr marL="603250" lvl="1" indent="-201295" defTabSz="804545">
              <a:spcBef>
                <a:spcPts val="800"/>
              </a:spcBef>
              <a:defRPr sz="2110"/>
            </a:pPr>
            <a:r>
              <a:t>若a[2][i]&gt;sqrt(n)，只考虑序列中出现超过sqrt(n)次的数，每个数O(1)验证</a:t>
            </a:r>
          </a:p>
          <a:p>
            <a:pPr marL="603250" lvl="1" indent="-201295" defTabSz="804545">
              <a:spcBef>
                <a:spcPts val="800"/>
              </a:spcBef>
              <a:defRPr sz="2110"/>
            </a:pPr>
            <a:r>
              <a:t>否则，先求出完整块中出现a[2][i]的出现次数，再验证序列中出现超过sqrt(n)次的数，和i所在块中剩余的排在i前面的数</a:t>
            </a:r>
          </a:p>
          <a:p>
            <a:pPr marL="201295" indent="-201295" defTabSz="804545">
              <a:spcBef>
                <a:spcPts val="800"/>
              </a:spcBef>
              <a:defRPr sz="2110"/>
            </a:pPr>
            <a:r>
              <a:t>时间复杂度O(nsqrt(n))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99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499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499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499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499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499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499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499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499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bldLvl="5" animBg="1" advAuto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解法二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对操作分块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</a:t>
            </a:r>
            <a:r>
              <a:t>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操作就暴力重构一次，询问时只需考虑</a:t>
            </a:r>
            <a:r>
              <a:t>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次操作对当前询问影响即可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Manthan, Codefest 16 Fibonacci-ish II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给你一个长度为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的数组，</a:t>
            </a:r>
            <a:r>
              <a:t>Q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次询问，每次将第</a:t>
            </a:r>
            <a:r>
              <a:t>l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个到第</a:t>
            </a:r>
            <a:r>
              <a:t>r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个数取出排序去重，求最小的数</a:t>
            </a:r>
            <a:r>
              <a:t>*fib1+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次小的数</a:t>
            </a:r>
            <a:r>
              <a:t>*fib2+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第三小的数</a:t>
            </a:r>
            <a:r>
              <a:t>*fib3……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的总和。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n,Q&lt;=30000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838200" y="1235075"/>
            <a:ext cx="10515600" cy="5234305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最外面是一个莫队算法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如何维护转移？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若加入或删除后数字种类不变则不需要管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否则，用权值线段树维护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线段树的每个叶子上维护这个数</a:t>
            </a:r>
            <a:r>
              <a:t>*fib[i],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这个数</a:t>
            </a:r>
            <a:r>
              <a:t>*fib[i+1]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当插入一个数的时候，给排在他后面的数统一乘上一个转移矩阵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0 1</a:t>
            </a:r>
          </a:p>
          <a:p>
            <a:r>
              <a:t>1 1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850265" y="381000"/>
            <a:ext cx="10515601" cy="892175"/>
          </a:xfrm>
          <a:prstGeom prst="rect">
            <a:avLst/>
          </a:prstGeom>
        </p:spPr>
        <p:txBody>
          <a:bodyPr/>
          <a:lstStyle>
            <a:lvl1pPr defTabSz="740410">
              <a:defRPr sz="2915"/>
            </a:lvl1pPr>
          </a:lstStyle>
          <a:p>
            <a:r>
              <a:t>Educational Codeforces Round 6 Xors on Segments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给你一个长度为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的数组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</a:t>
            </a:r>
            <a:r>
              <a:t>m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次询问，每次询问给出</a:t>
            </a:r>
            <a:r>
              <a:t>(l,r)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定义</a:t>
            </a:r>
            <a:r>
              <a:t>f(u,v)=u xor (u+1) xor……xor v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对于每一组询问输出</a:t>
            </a:r>
            <a:r>
              <a:t>f(A[x],A[y])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的最大值</a:t>
            </a:r>
            <a:r>
              <a:t>(l&lt;=x,y&lt;=r,A[x]&lt;=A[y])</a:t>
            </a:r>
          </a:p>
          <a:p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</a:t>
            </a:r>
            <a:r>
              <a:t>1&lt;=n&lt;=5*10^4,1&lt;=m&lt;=5*10^3,A[i]&lt;=10^6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b[i]=1 xor 2 xor 3…xor i，题目相当于求b[a[x]-1] xor b[a[y]]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对数组分块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预处理块到块的答案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询问时直接用完整块的答案，多余的</a:t>
            </a:r>
            <a:r>
              <a:t>2sqrt(n)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个在可持久化</a:t>
            </a:r>
            <a:r>
              <a:t>trie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上暴力找答案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99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499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499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499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499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bldLvl="5" animBg="1" advAuto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2015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北京网络赛 </a:t>
            </a:r>
            <a:r>
              <a:t>J Clarke and puzzle 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给出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位同学的五门成绩，</a:t>
            </a:r>
            <a:r>
              <a:t>Q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次询问，每次给出一位同学的成绩，询问有多少位同学每一门成绩都比该同学差。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n,Q&lt;=50000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看一道简单的例题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n个数，q个操作</a:t>
            </a:r>
          </a:p>
          <a:p>
            <a:r>
              <a:t>操作1:将一段区间内每个数增加x</a:t>
            </a:r>
          </a:p>
          <a:p>
            <a:r>
              <a:t>操作2:询问一段区间内数的总和</a:t>
            </a:r>
          </a:p>
          <a:p>
            <a:r>
              <a:t>数据范围：n,q&lt;=100000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1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答案</a:t>
            </a:r>
            <a:r>
              <a:t>={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第一门科目成绩比该同学差的人</a:t>
            </a:r>
            <a:r>
              <a:t>}and……and{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第五门科目成绩比该同学差的人</a:t>
            </a:r>
            <a:r>
              <a:t>}</a:t>
            </a:r>
          </a:p>
          <a:p>
            <a:pPr>
              <a:lnSpc>
                <a:spcPct val="72000"/>
              </a:lnSpc>
              <a:defRPr sz="21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怎么快速实现集合并？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72000"/>
              </a:lnSpc>
              <a:defRPr sz="2100"/>
            </a:pPr>
            <a:r>
              <a:t>bitset</a:t>
            </a:r>
          </a:p>
          <a:p>
            <a:pPr>
              <a:lnSpc>
                <a:spcPct val="72000"/>
              </a:lnSpc>
              <a:defRPr sz="21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那么如何把</a:t>
            </a:r>
            <a:r>
              <a:t>{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第一门科目成绩比该同学差的人</a:t>
            </a:r>
            <a:r>
              <a:t>}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快速求出？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72000"/>
              </a:lnSpc>
              <a:defRPr sz="21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对成绩分块，预处理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72000"/>
              </a:lnSpc>
              <a:defRPr sz="2100"/>
            </a:pPr>
            <a:r>
              <a:t>b[i][j]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表示第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门科目成绩小于等于</a:t>
            </a:r>
            <a:r>
              <a:t>j*sqrt(n)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的人的集合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72000"/>
              </a:lnSpc>
              <a:defRPr sz="21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那么再加上剩余未被分进完整块的</a:t>
            </a:r>
            <a:r>
              <a:t>sqrt(n)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个人就是</a:t>
            </a:r>
            <a:r>
              <a:t>{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第一门科目成绩比该同学差的人</a:t>
            </a:r>
            <a:r>
              <a:t>}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了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72000"/>
              </a:lnSpc>
              <a:defRPr sz="2100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所需时间复杂度</a:t>
            </a:r>
            <a:r>
              <a:t>O(sqrt(n))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1" animBg="1" advAuto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最后再把这五个得到的</a:t>
            </a:r>
            <a:r>
              <a:t>bitset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并起来即可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时间复杂度</a:t>
            </a:r>
            <a:r>
              <a:t>O(Qsqrt(n)*5)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集训队互测</a:t>
            </a:r>
            <a:r>
              <a:t>2015 Robot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初始有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个机器人在一条数轴上，给定初始位置</a:t>
            </a:r>
            <a:r>
              <a:t>(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所有机器人都做匀速运动</a:t>
            </a:r>
            <a:r>
              <a:t>)</a:t>
            </a:r>
          </a:p>
          <a:p>
            <a:r>
              <a:t>m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次操作，每次操作给出当前时间（时间递增），有两种类型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改变一个机器人的运动速度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询问当前离原点最远的机器人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</a:t>
            </a:r>
            <a:r>
              <a:t>m&lt;=10^5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超哥线段树维护线段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CodeChef APRIL 15 Black-white Board Game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有一个</a:t>
            </a:r>
            <a:r>
              <a:t>n*n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的矩形，每行的黑色格子都是连续的一段区间</a:t>
            </a:r>
            <a:r>
              <a:t>(l[i],r[i])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。两人玩游戏，第一个人选择一个逆序对数为偶数的排列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，且</a:t>
            </a:r>
            <a:r>
              <a:t>(i,a[i])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这个格子为黑色，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第二个人类似，但排列的逆序对数需为奇数。出现过的排列不能再出现。给出排列多的人胜。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</a:t>
            </a:r>
            <a:r>
              <a:t>:n&lt;=100000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 marL="180340" indent="-180340" defTabSz="721995">
              <a:spcBef>
                <a:spcPts val="700"/>
              </a:spcBef>
              <a:defRPr sz="189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相当于求该矩形的行列式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先把所有行排序，设l[i]为第i行黑色格子左端点，r[i]为第i行黑色格子右端点</a:t>
            </a: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以l[i]为第一关键字,r[i]为第二关键字将行排序</a:t>
            </a: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然后我们来模拟高斯消元的过程</a:t>
            </a: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将所有l[i]相同的行分为一类</a:t>
            </a: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我们从小到大枚举每一类，对于某一类，我们取出r[i]最小的一行，然后用这一行去消同一类中其余所有的行</a:t>
            </a: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那么这一类中的其它行的黑色格子左端点都变成了r[i]+1，将他们都划到第r[i]+1类即可</a:t>
            </a: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t>也就是说我们需要一个可以取最小值和可合并的数据结构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180340" indent="-180340" defTabSz="721995">
              <a:spcBef>
                <a:spcPts val="700"/>
              </a:spcBef>
              <a:defRPr sz="1895"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左偏树</a:t>
            </a:r>
            <a:r>
              <a:t>是一个不错的选择，时间复杂度O(nlogn)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99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499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499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499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499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499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499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499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499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499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bldLvl="5" animBg="1" advAuto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XJOI 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不可视境界线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个敌人，第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个敌人战斗力为</a:t>
            </a:r>
            <a:r>
              <a:t>Ai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，打败该第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个敌人至少需要</a:t>
            </a:r>
            <a:r>
              <a:t>Bi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战斗力，与第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个敌人需要受到</a:t>
            </a:r>
            <a:r>
              <a:t>sqrt(a^2+(Ai-C)^2)-a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点伤害</a:t>
            </a:r>
            <a:r>
              <a:t>(a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为之前所受伤害，</a:t>
            </a:r>
            <a:r>
              <a:t>C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为当前战斗力</a:t>
            </a:r>
            <a:r>
              <a:t>)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，战斗后战斗力会变成</a:t>
            </a:r>
            <a:r>
              <a:t>Ai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，初始</a:t>
            </a:r>
            <a:r>
              <a:t>C=0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与第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个敌人战斗后就不能再和</a:t>
            </a:r>
            <a:r>
              <a:t>1~i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号敌人战斗了，问战胜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号敌人后至少受多少伤害。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n&lt;=10^5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第</a:t>
            </a:r>
            <a:r>
              <a:t>i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个点能从第</a:t>
            </a:r>
            <a:r>
              <a:t>j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个点转移</a:t>
            </a:r>
            <a:r>
              <a:t>(j&lt;i &amp;&amp; A[j]&gt;=B[i])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战斗后受到的总伤害为</a:t>
            </a:r>
            <a:r>
              <a:t>sqrt(f[j]^2+(A[j]-A[i])^2)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欧几里得距离！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最近点对！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KD tree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！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Codeforce k-Maximum Subsequence Sum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给一列数，要求支持操作： </a:t>
            </a:r>
            <a:r>
              <a:t>1.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修改某个数的值 </a:t>
            </a:r>
            <a:r>
              <a:t>2.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读入</a:t>
            </a:r>
            <a:r>
              <a:t>l,r,k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，询问在</a:t>
            </a:r>
            <a:r>
              <a:t>[l,r]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内选不相交的不超过</a:t>
            </a:r>
            <a:r>
              <a:t>k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个子段，最大的和是多少。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</a:t>
            </a:r>
            <a:r>
              <a:t>m&lt;=10^5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</a:t>
            </a:r>
            <a:r>
              <a:t>k&lt;=20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t>K=1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经典线段树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t>K=20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维护</a:t>
            </a:r>
            <a:r>
              <a:t>20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个东西 </a:t>
            </a:r>
            <a:r>
              <a:t>K^2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合并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每次复杂度</a:t>
            </a:r>
            <a:r>
              <a:t>O(K^2logn)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直接分块的做法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8755" indent="-198755" defTabSz="795020">
              <a:spcBef>
                <a:spcPts val="800"/>
              </a:spcBef>
              <a:defRPr sz="2090"/>
            </a:pPr>
            <a:r>
              <a:t>按照前面所说的，将序列每x个分一块</a:t>
            </a:r>
          </a:p>
          <a:p>
            <a:pPr marL="198755" indent="-198755" defTabSz="795020">
              <a:spcBef>
                <a:spcPts val="800"/>
              </a:spcBef>
              <a:defRPr sz="2090"/>
            </a:pPr>
            <a:r>
              <a:t>修改操作：</a:t>
            </a:r>
          </a:p>
          <a:p>
            <a:pPr marL="596900" lvl="1" indent="-198755" defTabSz="795020">
              <a:spcBef>
                <a:spcPts val="800"/>
              </a:spcBef>
              <a:defRPr sz="2090"/>
            </a:pPr>
            <a:r>
              <a:t>对于完整的块，每个块有一个标记t，表示该块内每个元素的值都需要加上t，相当于线段树上的lazy标记</a:t>
            </a:r>
          </a:p>
          <a:p>
            <a:pPr marL="596900" lvl="1" indent="-198755" defTabSz="795020">
              <a:spcBef>
                <a:spcPts val="800"/>
              </a:spcBef>
              <a:defRPr sz="2090"/>
            </a:pPr>
            <a:r>
              <a:t>对于多余的2x个位置，直接暴力修改值</a:t>
            </a:r>
          </a:p>
          <a:p>
            <a:pPr marL="198755" indent="-198755" defTabSz="795020">
              <a:spcBef>
                <a:spcPts val="800"/>
              </a:spcBef>
              <a:defRPr sz="2090"/>
            </a:pPr>
            <a:r>
              <a:t>询问操作：</a:t>
            </a:r>
          </a:p>
          <a:p>
            <a:pPr marL="596900" lvl="1" indent="-198755" defTabSz="795020">
              <a:spcBef>
                <a:spcPts val="800"/>
              </a:spcBef>
              <a:defRPr sz="2090"/>
            </a:pPr>
            <a:r>
              <a:t>对于完整的块，返回块内元素总和＋t</a:t>
            </a:r>
            <a:r>
              <a:rPr lang="en-US"/>
              <a:t>*</a:t>
            </a:r>
            <a:r>
              <a:t>块大小</a:t>
            </a:r>
          </a:p>
          <a:p>
            <a:pPr marL="596900" lvl="1" indent="-198755" defTabSz="795020">
              <a:spcBef>
                <a:spcPts val="800"/>
              </a:spcBef>
              <a:defRPr sz="2090"/>
            </a:pPr>
            <a:r>
              <a:t>对于多余的2x个位置，直接暴力累加</a:t>
            </a:r>
          </a:p>
          <a:p>
            <a:pPr marL="198755" indent="-198755" defTabSz="795020">
              <a:spcBef>
                <a:spcPts val="800"/>
              </a:spcBef>
              <a:defRPr sz="2090"/>
            </a:pPr>
            <a:r>
              <a:t>由于两种情况都可以sqrt(n)完成，所以x设为sqrt(n)，总时间复杂度O(qsqrt(n))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bldLvl="5" animBg="1" advAuto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pPr marL="201295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先来看一下网络流该怎么做</a:t>
            </a:r>
          </a:p>
          <a:p>
            <a:pPr marL="201295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源点向每个点连边，容量为1费用为0，每个点拆点，i向i’连边容量为1，费用为ai，然后i’向i+1连边，再限制流量不超过k</a:t>
            </a:r>
          </a:p>
          <a:p>
            <a:pPr marL="201295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这个网络流显然是对的</a:t>
            </a:r>
          </a:p>
          <a:p>
            <a:pPr marL="201295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在增广的过程中，要么找一个目前最大子段和，要么走反向边</a:t>
            </a:r>
          </a:p>
          <a:p>
            <a:pPr marL="201295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用线段树来模拟这一过程：</a:t>
            </a:r>
          </a:p>
          <a:p>
            <a:pPr marL="603250" lvl="1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找出目前区间最大子段和，累加进答案，将这一子段*-1</a:t>
            </a:r>
          </a:p>
          <a:p>
            <a:pPr marL="603250" lvl="1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重复上一步骤k次</a:t>
            </a:r>
          </a:p>
          <a:p>
            <a:pPr marL="201295" indent="-201295" defTabSz="804545">
              <a:spcBef>
                <a:spcPts val="800"/>
              </a:spcBef>
              <a:defRPr sz="211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时间复杂度O(nlognk)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ldLvl="5" animBg="1" advAuto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Codeforces Round #189 (Div. 1) Ping-Pong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有一些区间，能从（</a:t>
            </a:r>
            <a:r>
              <a:t>a,b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）走到（</a:t>
            </a:r>
            <a:r>
              <a:t>c,d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）的条件是</a:t>
            </a:r>
            <a:r>
              <a:t>c&lt;a&lt;d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或者</a:t>
            </a:r>
            <a:r>
              <a:t>c&lt;b&lt;d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，有以下两种操作：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新加一个区间（后加入的区间保证比新加入的区间长）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询问能否从第</a:t>
            </a:r>
            <a:r>
              <a:t>a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个加入的区间走到第</a:t>
            </a:r>
            <a:r>
              <a:t>b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个加入的区间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初始区间个数为</a:t>
            </a:r>
            <a:r>
              <a:t>0</a:t>
            </a: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数据范围：操作数</a:t>
            </a:r>
            <a:r>
              <a:t>&lt;=10^5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如果后加入的区间能走到先加入的区间，则这两个区间能互相走到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若存在这样的区间就把他们合并成一个区间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为什么是对的？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若之后有一条线段能和合并过的线段合并，合并线段中必然包含一条能和该线段合并的线段。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这样就把互相能走到的线段都合并起来了，剩下的就是只能单向走的，判断下就可以。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1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信息学竞赛有这样一类题目，当题目中的参数比较小时，可以通过某种姿势暴力，当参数比较大时，又有另一种暴力，这时我们可以通过设置一个阀值，然后分两种情况做</a:t>
            </a:r>
          </a:p>
          <a:p>
            <a:r>
              <a:t>这一类题目比较灵活多变，我们直接来看一道例题</a:t>
            </a:r>
          </a:p>
        </p:txBody>
      </p:sp>
      <p:sp>
        <p:nvSpPr>
          <p:cNvPr id="121" name="Shape 121"/>
          <p:cNvSpPr/>
          <p:nvPr/>
        </p:nvSpPr>
        <p:spPr>
          <a:xfrm>
            <a:off x="838199" y="244475"/>
            <a:ext cx="10515602" cy="89217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t>平衡两种针对性不同的算法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TC SRM589 Flipping Bits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给一个长度为</a:t>
            </a:r>
            <a:r>
              <a:t>n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</a:t>
            </a:r>
            <a:r>
              <a:t>01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字符串，再给一个正整数</a:t>
            </a:r>
            <a:r>
              <a:t>M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每次操作可以将一个位置取反，或者将一个长度为</a:t>
            </a:r>
            <a:r>
              <a:t>M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的倍数的前缀取反。问最少多少次操作，才能使字符串成为一个循环节为</a:t>
            </a:r>
            <a:r>
              <a:t>M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的循环串。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数据范围：</a:t>
            </a:r>
            <a:r>
              <a:t>n&lt;=300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838200" y="130175"/>
            <a:ext cx="10515601" cy="892175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838200" y="1853738"/>
            <a:ext cx="10515600" cy="393746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每</a:t>
            </a:r>
            <a:r>
              <a:t>m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个划分为一段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有两种操作，单点翻转和整段翻转，如何平衡这两种操作</a:t>
            </a: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?</a:t>
            </a:r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 build="p"/>
    </p:bldLst>
  </p:timing>
</p:sld>
</file>

<file path=ppt/theme/theme1.xml><?xml version="1.0" encoding="utf-8"?>
<a:theme xmlns:a="http://schemas.openxmlformats.org/drawingml/2006/main" name="向天歌稻壳儿模板23XIN - 副本">
  <a:themeElements>
    <a:clrScheme name="向天歌稻壳儿模板23XIN - 副本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F27F47"/>
      </a:accent1>
      <a:accent2>
        <a:srgbClr val="F6AE3D"/>
      </a:accent2>
      <a:accent3>
        <a:srgbClr val="C1272D"/>
      </a:accent3>
      <a:accent4>
        <a:srgbClr val="A15963"/>
      </a:accent4>
      <a:accent5>
        <a:srgbClr val="7C849C"/>
      </a:accent5>
      <a:accent6>
        <a:srgbClr val="75A38B"/>
      </a:accent6>
      <a:hlink>
        <a:srgbClr val="0000FF"/>
      </a:hlink>
      <a:folHlink>
        <a:srgbClr val="FF00FF"/>
      </a:folHlink>
    </a:clrScheme>
    <a:fontScheme name="向天歌稻壳儿模板23XIN - 副本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向天歌稻壳儿模板23XIN - 副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B4B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向天歌稻壳儿模板23XIN - 副本">
  <a:themeElements>
    <a:clrScheme name="向天歌稻壳儿模板23XIN - 副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7F47"/>
      </a:accent1>
      <a:accent2>
        <a:srgbClr val="F6AE3D"/>
      </a:accent2>
      <a:accent3>
        <a:srgbClr val="C1272D"/>
      </a:accent3>
      <a:accent4>
        <a:srgbClr val="A15963"/>
      </a:accent4>
      <a:accent5>
        <a:srgbClr val="7C849C"/>
      </a:accent5>
      <a:accent6>
        <a:srgbClr val="75A38B"/>
      </a:accent6>
      <a:hlink>
        <a:srgbClr val="0000FF"/>
      </a:hlink>
      <a:folHlink>
        <a:srgbClr val="FF00FF"/>
      </a:folHlink>
    </a:clrScheme>
    <a:fontScheme name="向天歌稻壳儿模板23XIN - 副本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向天歌稻壳儿模板23XIN - 副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B4B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7840</Words>
  <Application>WPS 演示</Application>
  <PresentationFormat/>
  <Paragraphs>479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Arial</vt:lpstr>
      <vt:lpstr>宋体</vt:lpstr>
      <vt:lpstr>Wingdings</vt:lpstr>
      <vt:lpstr>Arial</vt:lpstr>
      <vt:lpstr>黑体</vt:lpstr>
      <vt:lpstr>微软雅黑</vt:lpstr>
      <vt:lpstr>Arial Unicode MS</vt:lpstr>
      <vt:lpstr>向天歌稻壳儿模板23XIN - 副本</vt:lpstr>
      <vt:lpstr>分块思想与数据结构</vt:lpstr>
      <vt:lpstr>分块思想有何应用？</vt:lpstr>
      <vt:lpstr>直接分块</vt:lpstr>
      <vt:lpstr>直接分块</vt:lpstr>
      <vt:lpstr>看一道简单的例题</vt:lpstr>
      <vt:lpstr>直接分块的做法</vt:lpstr>
      <vt:lpstr>PowerPoint 演示文稿</vt:lpstr>
      <vt:lpstr>TC SRM589 Flipping Bits</vt:lpstr>
      <vt:lpstr>Solution</vt:lpstr>
      <vt:lpstr>Solution</vt:lpstr>
      <vt:lpstr>Solution</vt:lpstr>
      <vt:lpstr>定期重构</vt:lpstr>
      <vt:lpstr>定期重构</vt:lpstr>
      <vt:lpstr>定期重构</vt:lpstr>
      <vt:lpstr>莫队算法</vt:lpstr>
      <vt:lpstr>小z的袜子</vt:lpstr>
      <vt:lpstr>莫队算法</vt:lpstr>
      <vt:lpstr>CodeChef NOV 14 Chef and Churu</vt:lpstr>
      <vt:lpstr>Solution</vt:lpstr>
      <vt:lpstr>Solution</vt:lpstr>
      <vt:lpstr>51nod 双马尾机器人</vt:lpstr>
      <vt:lpstr>Solution</vt:lpstr>
      <vt:lpstr>CodeChef OCT 14 Children Trips</vt:lpstr>
      <vt:lpstr>Solution</vt:lpstr>
      <vt:lpstr>Solution</vt:lpstr>
      <vt:lpstr>Solution</vt:lpstr>
      <vt:lpstr>CodeChef MAY 15 Chef and Balanced Strings</vt:lpstr>
      <vt:lpstr>Solution</vt:lpstr>
      <vt:lpstr>Solution</vt:lpstr>
      <vt:lpstr> Codeforces Round #221 (Div. 1)  Tree and Queries</vt:lpstr>
      <vt:lpstr>Solution</vt:lpstr>
      <vt:lpstr>Solution</vt:lpstr>
      <vt:lpstr>Codeforces Round #270 Design Tutorial: Increase the Constraints</vt:lpstr>
      <vt:lpstr>Solution</vt:lpstr>
      <vt:lpstr>CodeChef JUNE 14  Sereja and Arcs</vt:lpstr>
      <vt:lpstr>Solution</vt:lpstr>
      <vt:lpstr>Solution</vt:lpstr>
      <vt:lpstr>Solution</vt:lpstr>
      <vt:lpstr>XJOI 神奇的矩阵</vt:lpstr>
      <vt:lpstr>提示:</vt:lpstr>
      <vt:lpstr>Solution</vt:lpstr>
      <vt:lpstr>解法一</vt:lpstr>
      <vt:lpstr>解法一</vt:lpstr>
      <vt:lpstr>解法二</vt:lpstr>
      <vt:lpstr>Manthan, Codefest 16 Fibonacci-ish II</vt:lpstr>
      <vt:lpstr>Solution</vt:lpstr>
      <vt:lpstr>Educational Codeforces Round 6 Xors on Segments</vt:lpstr>
      <vt:lpstr>Solution</vt:lpstr>
      <vt:lpstr>2015北京网络赛 J Clarke and puzzle </vt:lpstr>
      <vt:lpstr>Solution</vt:lpstr>
      <vt:lpstr>Solution</vt:lpstr>
      <vt:lpstr>集训队互测2015 Robot</vt:lpstr>
      <vt:lpstr>Solution</vt:lpstr>
      <vt:lpstr>CodeChef APRIL 15 Black-white Board Game</vt:lpstr>
      <vt:lpstr>Solution</vt:lpstr>
      <vt:lpstr>XJOI 不可视境界线</vt:lpstr>
      <vt:lpstr>Solution</vt:lpstr>
      <vt:lpstr>Codeforce k-Maximum Subsequence Sum</vt:lpstr>
      <vt:lpstr>Solution</vt:lpstr>
      <vt:lpstr>Solution</vt:lpstr>
      <vt:lpstr>Codeforces Round #189 (Div. 1) Ping-Pong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分块思想与数据结构</dc:title>
  <dc:creator/>
  <cp:lastModifiedBy>lenovo</cp:lastModifiedBy>
  <cp:revision>7</cp:revision>
  <dcterms:created xsi:type="dcterms:W3CDTF">2016-03-28T06:10:00Z</dcterms:created>
  <dcterms:modified xsi:type="dcterms:W3CDTF">2018-07-24T10:46:39Z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