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3"/>
  </p:notesMasterIdLst>
  <p:sldIdLst>
    <p:sldId id="256" r:id="rId2"/>
    <p:sldId id="259" r:id="rId3"/>
    <p:sldId id="258" r:id="rId4"/>
    <p:sldId id="314" r:id="rId5"/>
    <p:sldId id="315" r:id="rId6"/>
    <p:sldId id="316" r:id="rId7"/>
    <p:sldId id="329" r:id="rId8"/>
    <p:sldId id="326" r:id="rId9"/>
    <p:sldId id="317" r:id="rId10"/>
    <p:sldId id="322" r:id="rId11"/>
    <p:sldId id="318" r:id="rId12"/>
    <p:sldId id="319" r:id="rId13"/>
    <p:sldId id="320" r:id="rId14"/>
    <p:sldId id="321" r:id="rId15"/>
    <p:sldId id="327" r:id="rId16"/>
    <p:sldId id="323" r:id="rId17"/>
    <p:sldId id="328" r:id="rId18"/>
    <p:sldId id="324" r:id="rId19"/>
    <p:sldId id="325" r:id="rId20"/>
    <p:sldId id="336" r:id="rId21"/>
    <p:sldId id="337" r:id="rId22"/>
    <p:sldId id="330" r:id="rId23"/>
    <p:sldId id="331" r:id="rId24"/>
    <p:sldId id="332" r:id="rId25"/>
    <p:sldId id="338" r:id="rId26"/>
    <p:sldId id="333" r:id="rId27"/>
    <p:sldId id="334" r:id="rId28"/>
    <p:sldId id="371" r:id="rId29"/>
    <p:sldId id="358" r:id="rId30"/>
    <p:sldId id="359" r:id="rId31"/>
    <p:sldId id="339" r:id="rId32"/>
    <p:sldId id="373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72" r:id="rId41"/>
    <p:sldId id="351" r:id="rId42"/>
    <p:sldId id="352" r:id="rId43"/>
    <p:sldId id="353" r:id="rId44"/>
    <p:sldId id="354" r:id="rId45"/>
    <p:sldId id="384" r:id="rId46"/>
    <p:sldId id="355" r:id="rId47"/>
    <p:sldId id="356" r:id="rId48"/>
    <p:sldId id="357" r:id="rId49"/>
    <p:sldId id="360" r:id="rId50"/>
    <p:sldId id="364" r:id="rId51"/>
    <p:sldId id="365" r:id="rId52"/>
    <p:sldId id="366" r:id="rId53"/>
    <p:sldId id="374" r:id="rId54"/>
    <p:sldId id="361" r:id="rId55"/>
    <p:sldId id="363" r:id="rId56"/>
    <p:sldId id="362" r:id="rId57"/>
    <p:sldId id="367" r:id="rId58"/>
    <p:sldId id="370" r:id="rId59"/>
    <p:sldId id="369" r:id="rId60"/>
    <p:sldId id="375" r:id="rId61"/>
    <p:sldId id="376" r:id="rId62"/>
    <p:sldId id="377" r:id="rId63"/>
    <p:sldId id="378" r:id="rId64"/>
    <p:sldId id="379" r:id="rId65"/>
    <p:sldId id="380" r:id="rId66"/>
    <p:sldId id="387" r:id="rId67"/>
    <p:sldId id="385" r:id="rId68"/>
    <p:sldId id="382" r:id="rId69"/>
    <p:sldId id="388" r:id="rId70"/>
    <p:sldId id="389" r:id="rId71"/>
    <p:sldId id="261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B7B20-99E8-4414-8FE7-06DC686E3C7A}" type="datetimeFigureOut">
              <a:rPr lang="zh-CN" altLang="en-US" smtClean="0"/>
              <a:t>2020/1/26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C1AC7-E5D8-4D00-A936-C3D984034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9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/>
              <a:t>谈笑风生又一年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垂死病中惊坐起</a:t>
            </a: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1024128" y="6368152"/>
            <a:ext cx="9720263" cy="27432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en-US"/>
              <a:t>p.s.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岂因祸福避趋之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44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155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3367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3372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ac.2333.moe/Problem/view.xhtml?id=1593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基础数据结构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762845" y="5131574"/>
            <a:ext cx="2474144" cy="1026160"/>
            <a:chOff x="8728661" y="5088748"/>
            <a:chExt cx="2474144" cy="1026160"/>
          </a:xfrm>
        </p:grpSpPr>
        <p:sp>
          <p:nvSpPr>
            <p:cNvPr id="5" name="矩形 4"/>
            <p:cNvSpPr/>
            <p:nvPr/>
          </p:nvSpPr>
          <p:spPr>
            <a:xfrm>
              <a:off x="9010307" y="5745576"/>
              <a:ext cx="16032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ruanxingzhi</a:t>
              </a:r>
              <a:endParaRPr lang="zh-CN" altLang="en-US" dirty="0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661" y="5088748"/>
              <a:ext cx="2474144" cy="944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10625680" cy="4023360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给定一个字符串，这个字符串由</a:t>
            </a:r>
            <a:r>
              <a:rPr lang="en-US" altLang="zh-CN"/>
              <a:t>()[]{}</a:t>
            </a:r>
            <a:r>
              <a:rPr lang="zh-CN" altLang="en-US"/>
              <a:t>这六个字符构成。如果所有的括弧都可以匹配上，那么就说这个字符串合法，否则非法。下面给一些例子：</a:t>
            </a:r>
          </a:p>
          <a:p>
            <a:pPr marL="457200" indent="-457200">
              <a:buFontTx/>
              <a:buChar char="-"/>
            </a:pPr>
            <a:r>
              <a:rPr lang="en-US" altLang="zh-CN"/>
              <a:t>[({})]</a:t>
            </a:r>
            <a:r>
              <a:rPr lang="zh-CN" altLang="en-US"/>
              <a:t>：合法。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en-US" altLang="zh-CN"/>
              <a:t>[([]){}[]]{}</a:t>
            </a:r>
            <a:r>
              <a:rPr lang="zh-CN" altLang="en-US"/>
              <a:t>：合法。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en-US" altLang="zh-CN"/>
              <a:t>{{}</a:t>
            </a:r>
            <a:r>
              <a:rPr lang="zh-CN" altLang="en-US"/>
              <a:t>：非法。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en-US" altLang="zh-CN"/>
              <a:t>([)(])</a:t>
            </a:r>
            <a:r>
              <a:rPr lang="zh-CN" altLang="en-US"/>
              <a:t>：非法。</a:t>
            </a:r>
            <a:endParaRPr lang="en-US" altLang="zh-CN"/>
          </a:p>
          <a:p>
            <a:r>
              <a:rPr lang="zh-CN" altLang="en-US"/>
              <a:t>我们的任务是写一个程序，判断给定字符串是否合法。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括号匹配问题</a:t>
            </a:r>
          </a:p>
        </p:txBody>
      </p:sp>
    </p:spTree>
    <p:extLst>
      <p:ext uri="{BB962C8B-B14F-4D97-AF65-F5344CB8AC3E}">
        <p14:creationId xmlns:p14="http://schemas.microsoft.com/office/powerpoint/2010/main" val="74697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让我们人脑验证以下的字符串是否可以匹配：</a:t>
            </a:r>
            <a:endParaRPr lang="en-US" altLang="zh-CN"/>
          </a:p>
          <a:p>
            <a:r>
              <a:rPr lang="en-US" altLang="zh-CN"/>
              <a:t>[({})]</a:t>
            </a:r>
          </a:p>
          <a:p>
            <a:r>
              <a:rPr lang="en-US" altLang="zh-CN"/>
              <a:t>()[]()</a:t>
            </a:r>
          </a:p>
          <a:p>
            <a:r>
              <a:rPr lang="en-US" altLang="zh-CN"/>
              <a:t>[([]){}[]]{}</a:t>
            </a:r>
          </a:p>
          <a:p>
            <a:r>
              <a:rPr lang="en-US" altLang="zh-CN"/>
              <a:t>{{}</a:t>
            </a:r>
          </a:p>
          <a:p>
            <a:r>
              <a:rPr lang="en-US" altLang="zh-CN"/>
              <a:t>([)(])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括号匹配问题</a:t>
            </a:r>
          </a:p>
        </p:txBody>
      </p:sp>
    </p:spTree>
    <p:extLst>
      <p:ext uri="{BB962C8B-B14F-4D97-AF65-F5344CB8AC3E}">
        <p14:creationId xmlns:p14="http://schemas.microsoft.com/office/powerpoint/2010/main" val="258010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我们用一个栈来维护当前所有没有匹配的括号</a:t>
            </a:r>
            <a:r>
              <a:rPr lang="en-US" altLang="zh-CN"/>
              <a:t>.</a:t>
            </a:r>
          </a:p>
          <a:p>
            <a:r>
              <a:rPr lang="zh-CN" altLang="en-US"/>
              <a:t>当新加入一个括号的时候：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如果是左括号，则把这个括号入栈</a:t>
            </a:r>
            <a:r>
              <a:rPr lang="en-US" altLang="zh-CN"/>
              <a:t>.</a:t>
            </a:r>
          </a:p>
          <a:p>
            <a:r>
              <a:rPr lang="en-US" altLang="zh-CN"/>
              <a:t>2.</a:t>
            </a:r>
            <a:r>
              <a:rPr lang="zh-CN" altLang="en-US"/>
              <a:t>如果是右括号，则看栈顶是否能和这个右括号匹配，如果可以的话则弹栈，否则这个括号序列不能匹配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括号匹配问题</a:t>
            </a:r>
          </a:p>
        </p:txBody>
      </p:sp>
    </p:spTree>
    <p:extLst>
      <p:ext uri="{BB962C8B-B14F-4D97-AF65-F5344CB8AC3E}">
        <p14:creationId xmlns:p14="http://schemas.microsoft.com/office/powerpoint/2010/main" val="11895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让我们用算法验证以下的字符串是否可以匹配：</a:t>
            </a:r>
            <a:endParaRPr lang="en-US" altLang="zh-CN"/>
          </a:p>
          <a:p>
            <a:r>
              <a:rPr lang="en-US" altLang="zh-CN"/>
              <a:t>[({})]</a:t>
            </a:r>
          </a:p>
          <a:p>
            <a:r>
              <a:rPr lang="en-US" altLang="zh-CN"/>
              <a:t>()[]()</a:t>
            </a:r>
          </a:p>
          <a:p>
            <a:r>
              <a:rPr lang="en-US" altLang="zh-CN"/>
              <a:t>[([]){}[]]{}</a:t>
            </a:r>
          </a:p>
          <a:p>
            <a:r>
              <a:rPr lang="en-US" altLang="zh-CN"/>
              <a:t>{{}</a:t>
            </a:r>
          </a:p>
          <a:p>
            <a:r>
              <a:rPr lang="en-US" altLang="zh-CN"/>
              <a:t>([)(])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括号匹配问题</a:t>
            </a:r>
          </a:p>
        </p:txBody>
      </p:sp>
    </p:spTree>
    <p:extLst>
      <p:ext uri="{BB962C8B-B14F-4D97-AF65-F5344CB8AC3E}">
        <p14:creationId xmlns:p14="http://schemas.microsoft.com/office/powerpoint/2010/main" val="140388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foo(4)</a:t>
            </a:r>
            <a:r>
              <a:rPr lang="zh-CN" altLang="en-US"/>
              <a:t>的调用过程是怎样的？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栈与函数调用</a:t>
            </a:r>
          </a:p>
        </p:txBody>
      </p:sp>
      <p:sp>
        <p:nvSpPr>
          <p:cNvPr id="5" name="矩形 4"/>
          <p:cNvSpPr/>
          <p:nvPr/>
        </p:nvSpPr>
        <p:spPr>
          <a:xfrm>
            <a:off x="1024128" y="306179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void</a:t>
            </a:r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foo(</a:t>
            </a:r>
            <a:r>
              <a:rPr lang="en-US" altLang="zh-CN" sz="24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x)</a:t>
            </a:r>
          </a:p>
          <a:p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{</a:t>
            </a:r>
          </a:p>
          <a:p>
            <a:r>
              <a:rPr lang="en-US" altLang="zh-CN" sz="24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	if</a:t>
            </a:r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(x==</a:t>
            </a:r>
            <a:r>
              <a:rPr lang="en-US" altLang="zh-CN" sz="24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|| x==</a:t>
            </a:r>
            <a:r>
              <a:rPr lang="en-US" altLang="zh-CN" sz="24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 </a:t>
            </a:r>
            <a:r>
              <a:rPr lang="en-US" altLang="zh-CN" sz="24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return</a:t>
            </a:r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  <a:p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	foo(x-</a:t>
            </a:r>
            <a:r>
              <a:rPr lang="en-US" altLang="zh-CN" sz="24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</a:t>
            </a:r>
          </a:p>
          <a:p>
            <a:pPr lvl="1"/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foo(x-</a:t>
            </a:r>
            <a:r>
              <a:rPr lang="en-US" altLang="zh-CN" sz="24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);</a:t>
            </a:r>
          </a:p>
          <a:p>
            <a:r>
              <a:rPr lang="en-US" altLang="zh-CN" sz="24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}</a:t>
            </a:r>
            <a:endParaRPr lang="en-US" altLang="zh-CN" sz="2400" b="0">
              <a:solidFill>
                <a:srgbClr val="000000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https://www.luogu.org/problemnew/show/P1449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后缀表达式</a:t>
            </a:r>
          </a:p>
        </p:txBody>
      </p:sp>
    </p:spTree>
    <p:extLst>
      <p:ext uri="{BB962C8B-B14F-4D97-AF65-F5344CB8AC3E}">
        <p14:creationId xmlns:p14="http://schemas.microsoft.com/office/powerpoint/2010/main" val="161297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小止是个收银员</a:t>
            </a:r>
            <a:r>
              <a:rPr lang="en-US" altLang="zh-CN"/>
              <a:t>w</a:t>
            </a:r>
          </a:p>
          <a:p>
            <a:r>
              <a:rPr lang="zh-CN" altLang="en-US"/>
              <a:t>小止面前有很长很长的队伍。小止总是帮排在最前面的人来结账；源源不断地有人过来，排在队伍的最后面。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如何用一个数组模拟这个队伍？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排队问题</a:t>
            </a:r>
          </a:p>
        </p:txBody>
      </p:sp>
    </p:spTree>
    <p:extLst>
      <p:ext uri="{BB962C8B-B14F-4D97-AF65-F5344CB8AC3E}">
        <p14:creationId xmlns:p14="http://schemas.microsoft.com/office/powerpoint/2010/main" val="263037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排队问题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127" y="2084832"/>
            <a:ext cx="8093495" cy="438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950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队列</a:t>
            </a:r>
            <a:r>
              <a:rPr lang="zh-CN" altLang="en-US"/>
              <a:t>的本质是：越先来的，越早办完事离开。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队列</a:t>
            </a:r>
            <a:r>
              <a:rPr lang="en-US" altLang="zh-CN"/>
              <a:t>(queue) : FIFO(First in first out)</a:t>
            </a:r>
            <a:r>
              <a:rPr lang="zh-CN" altLang="en-US"/>
              <a:t>表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队列的性质</a:t>
            </a:r>
          </a:p>
        </p:txBody>
      </p:sp>
    </p:spTree>
    <p:extLst>
      <p:ext uri="{BB962C8B-B14F-4D97-AF65-F5344CB8AC3E}">
        <p14:creationId xmlns:p14="http://schemas.microsoft.com/office/powerpoint/2010/main" val="174861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zh-CN" altLang="en-US"/>
              <a:t>排队</a:t>
            </a:r>
            <a:endParaRPr lang="en-US" altLang="zh-CN"/>
          </a:p>
          <a:p>
            <a:r>
              <a:rPr lang="zh-CN" altLang="en-US"/>
              <a:t>符合“先来后到”规则的全都是队列。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洛谷日报</a:t>
            </a:r>
            <a:endParaRPr lang="en-US" altLang="zh-CN"/>
          </a:p>
          <a:p>
            <a:r>
              <a:rPr lang="zh-CN" altLang="en-US"/>
              <a:t>审核通过的文章，将会加入队列。</a:t>
            </a:r>
            <a:endParaRPr lang="en-US" altLang="zh-CN"/>
          </a:p>
          <a:p>
            <a:r>
              <a:rPr lang="zh-CN" altLang="en-US"/>
              <a:t>每次洛谷日报取队首的文章发布。</a:t>
            </a:r>
            <a:endParaRPr lang="en-US" altLang="zh-CN"/>
          </a:p>
          <a:p>
            <a:pPr marL="457200" indent="-457200">
              <a:buFontTx/>
              <a:buChar char="-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生活中的队列</a:t>
            </a:r>
          </a:p>
        </p:txBody>
      </p:sp>
    </p:spTree>
    <p:extLst>
      <p:ext uri="{BB962C8B-B14F-4D97-AF65-F5344CB8AC3E}">
        <p14:creationId xmlns:p14="http://schemas.microsoft.com/office/powerpoint/2010/main" val="167215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dirty="0"/>
              <a:t>intro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85999"/>
            <a:ext cx="10599303" cy="4572001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zh-CN" altLang="en-US"/>
              <a:t>栈，队列，链表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并查集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en-US" altLang="zh-CN"/>
              <a:t>hash</a:t>
            </a:r>
            <a:r>
              <a:rPr lang="zh-CN" altLang="en-US"/>
              <a:t>表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简易分块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堆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2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s[</a:t>
            </a:r>
            <a:r>
              <a:rPr lang="en-US" altLang="zh-CN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100005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],fnt,end;</a:t>
            </a:r>
          </a:p>
          <a:p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#define push(x) s[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++</a:t>
            </a:r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end]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=</a:t>
            </a:r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x</a:t>
            </a:r>
            <a:endParaRPr lang="en-US" altLang="zh-CN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#define pop fnt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++</a:t>
            </a:r>
          </a:p>
          <a:p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#define front s[fnt]</a:t>
            </a:r>
            <a:endParaRPr lang="en-US" altLang="zh-CN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#define size end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fnt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+</a:t>
            </a:r>
            <a:r>
              <a:rPr lang="en-US" altLang="zh-CN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</a:t>
            </a:r>
            <a:endParaRPr lang="en-US" altLang="zh-CN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实现队列</a:t>
            </a:r>
          </a:p>
        </p:txBody>
      </p:sp>
    </p:spTree>
    <p:extLst>
      <p:ext uri="{BB962C8B-B14F-4D97-AF65-F5344CB8AC3E}">
        <p14:creationId xmlns:p14="http://schemas.microsoft.com/office/powerpoint/2010/main" val="19112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刚才的队列耗费大量空间。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如何尽量利用起来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s[</a:t>
            </a:r>
            <a:r>
              <a:rPr lang="en-US" altLang="zh-CN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100005</a:t>
            </a:r>
            <a:r>
              <a:rPr lang="en-US" altLang="zh-CN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</a:t>
            </a:r>
            <a:r>
              <a:rPr lang="zh-CN" altLang="en-US"/>
              <a:t>这么多空间？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循环队列</a:t>
            </a:r>
          </a:p>
        </p:txBody>
      </p:sp>
    </p:spTree>
    <p:extLst>
      <p:ext uri="{BB962C8B-B14F-4D97-AF65-F5344CB8AC3E}">
        <p14:creationId xmlns:p14="http://schemas.microsoft.com/office/powerpoint/2010/main" val="13179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洛谷用户越来越多，提交的题解也非常多。</a:t>
            </a:r>
            <a:endParaRPr lang="en-US" altLang="zh-CN"/>
          </a:p>
          <a:p>
            <a:r>
              <a:rPr lang="en-US" altLang="zh-CN"/>
              <a:t>yyy</a:t>
            </a:r>
            <a:r>
              <a:rPr lang="zh-CN" altLang="en-US"/>
              <a:t>负责审核题解，她应该利用栈的顺序来审核，还是利用队列？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yyy</a:t>
            </a:r>
            <a:r>
              <a:rPr lang="zh-CN" altLang="en-US"/>
              <a:t>审题解</a:t>
            </a:r>
          </a:p>
        </p:txBody>
      </p:sp>
    </p:spTree>
    <p:extLst>
      <p:ext uri="{BB962C8B-B14F-4D97-AF65-F5344CB8AC3E}">
        <p14:creationId xmlns:p14="http://schemas.microsoft.com/office/powerpoint/2010/main" val="52182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一群小朋友</a:t>
            </a:r>
            <a:r>
              <a:rPr lang="zh-CN" altLang="en-US">
                <a:solidFill>
                  <a:srgbClr val="FF0000"/>
                </a:solidFill>
              </a:rPr>
              <a:t>坐成一个圈</a:t>
            </a:r>
            <a:r>
              <a:rPr lang="zh-CN" altLang="en-US"/>
              <a:t>，已经按照顺时针 </a:t>
            </a:r>
            <a:r>
              <a:rPr lang="en-US" altLang="zh-CN"/>
              <a:t>1...n </a:t>
            </a:r>
            <a:r>
              <a:rPr lang="zh-CN" altLang="en-US"/>
              <a:t>编号。从 </a:t>
            </a:r>
            <a:r>
              <a:rPr lang="en-US" altLang="zh-CN"/>
              <a:t>1 </a:t>
            </a:r>
            <a:r>
              <a:rPr lang="zh-CN" altLang="en-US"/>
              <a:t>号小朋友开始报数，报到 </a:t>
            </a:r>
            <a:r>
              <a:rPr lang="en-US" altLang="zh-CN"/>
              <a:t>k </a:t>
            </a:r>
            <a:r>
              <a:rPr lang="zh-CN" altLang="en-US"/>
              <a:t>的小朋友出局；下一个小朋友继续从 </a:t>
            </a:r>
            <a:r>
              <a:rPr lang="en-US" altLang="zh-CN"/>
              <a:t>1 </a:t>
            </a:r>
            <a:r>
              <a:rPr lang="zh-CN" altLang="en-US"/>
              <a:t>开始报。显然，游戏进行到最后，场上只会剩下一个小朋友。此时这个小朋友获胜。我们的问题是，给定</a:t>
            </a:r>
            <a:r>
              <a:rPr lang="en-US" altLang="zh-CN"/>
              <a:t>n</a:t>
            </a:r>
            <a:r>
              <a:rPr lang="zh-CN" altLang="en-US"/>
              <a:t>和</a:t>
            </a:r>
            <a:r>
              <a:rPr lang="en-US" altLang="zh-CN"/>
              <a:t>k</a:t>
            </a:r>
            <a:r>
              <a:rPr lang="zh-CN" altLang="en-US"/>
              <a:t>，问被淘汰的</a:t>
            </a:r>
            <a:r>
              <a:rPr lang="en-US" altLang="zh-CN"/>
              <a:t>n-1</a:t>
            </a:r>
            <a:r>
              <a:rPr lang="zh-CN" altLang="en-US"/>
              <a:t>个小朋友出局的顺序。</a:t>
            </a:r>
            <a:endParaRPr lang="en-US" altLang="zh-CN"/>
          </a:p>
          <a:p>
            <a:r>
              <a:rPr lang="zh-CN" altLang="en-US"/>
              <a:t>数据范围：</a:t>
            </a:r>
            <a:r>
              <a:rPr lang="en-US" altLang="zh-CN"/>
              <a:t>n,k&lt;=1000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约瑟夫问题</a:t>
            </a:r>
          </a:p>
        </p:txBody>
      </p:sp>
    </p:spTree>
    <p:extLst>
      <p:ext uri="{BB962C8B-B14F-4D97-AF65-F5344CB8AC3E}">
        <p14:creationId xmlns:p14="http://schemas.microsoft.com/office/powerpoint/2010/main" val="9617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1...n </a:t>
                </a:r>
                <a:r>
                  <a:rPr lang="zh-CN" altLang="en-US"/>
                  <a:t>这些小朋友站在队列里。接下来，队首的人出队，然后走到队尾，这样一直循环，直到第 </a:t>
                </a:r>
                <a:r>
                  <a:rPr lang="en-US" altLang="zh-CN"/>
                  <a:t>k </a:t>
                </a:r>
                <a:r>
                  <a:rPr lang="zh-CN" altLang="en-US"/>
                  <a:t>个小朋友。他淘汰出局，不再入队。队内现在只剩下了 </a:t>
                </a:r>
                <a:r>
                  <a:rPr lang="en-US" altLang="zh-CN"/>
                  <a:t>n-1 </a:t>
                </a:r>
                <a:r>
                  <a:rPr lang="zh-CN" altLang="en-US"/>
                  <a:t>名小朋友，我们继续重复刚刚的操作：前 </a:t>
                </a:r>
                <a:r>
                  <a:rPr lang="en-US" altLang="zh-CN"/>
                  <a:t>k-1 </a:t>
                </a:r>
                <a:r>
                  <a:rPr lang="zh-CN" altLang="en-US"/>
                  <a:t>个人出队之后走到队尾，接下来那位小朋友直接淘汰。</a:t>
                </a:r>
                <a:endParaRPr lang="en-US" altLang="zh-CN"/>
              </a:p>
              <a:p>
                <a:r>
                  <a:rPr lang="zh-CN" altLang="en-US"/>
                  <a:t>总复杂度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 r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约瑟夫问题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0205" y="5192716"/>
            <a:ext cx="8229600" cy="111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513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如何利用两个栈实现一个队列？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294285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月黑风高夜，一大群人排成一排，围观洛谷大厦。</a:t>
            </a:r>
            <a:endParaRPr lang="en-US" altLang="zh-CN"/>
          </a:p>
          <a:p>
            <a:r>
              <a:rPr lang="zh-CN" altLang="en-US"/>
              <a:t>次日，每个人都只记得自己右手边站的是谁。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如何利用这些信息，恢复出昨晚的排队顺序？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e.g. 1-4    2-5    3-2   4-3    5-none  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洛谷</a:t>
            </a:r>
            <a:r>
              <a:rPr lang="en-US" altLang="zh-CN"/>
              <a:t>FMT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05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链表</a:t>
            </a:r>
            <a:r>
              <a:rPr lang="zh-CN" altLang="en-US"/>
              <a:t>的本质：相邻元素相连接。</a:t>
            </a:r>
            <a:endParaRPr lang="en-US" altLang="zh-CN"/>
          </a:p>
          <a:p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单向链表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双向链表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循环链表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链表</a:t>
            </a:r>
          </a:p>
        </p:txBody>
      </p:sp>
    </p:spTree>
    <p:extLst>
      <p:ext uri="{BB962C8B-B14F-4D97-AF65-F5344CB8AC3E}">
        <p14:creationId xmlns:p14="http://schemas.microsoft.com/office/powerpoint/2010/main" val="418059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单链表如何实现：</a:t>
            </a:r>
            <a:endParaRPr lang="en-US" altLang="zh-CN"/>
          </a:p>
          <a:p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任意查询 </a:t>
            </a:r>
            <a:r>
              <a:rPr lang="en-US" altLang="zh-CN"/>
              <a:t>(</a:t>
            </a:r>
            <a:r>
              <a:rPr lang="zh-CN" altLang="en-US"/>
              <a:t>例如：查询某元素的后继是谁</a:t>
            </a:r>
            <a:r>
              <a:rPr lang="en-US" altLang="zh-CN"/>
              <a:t>)</a:t>
            </a:r>
          </a:p>
          <a:p>
            <a:pPr marL="457200" indent="-457200">
              <a:buFontTx/>
              <a:buChar char="-"/>
            </a:pPr>
            <a:r>
              <a:rPr lang="zh-CN" altLang="en-US"/>
              <a:t>任意插入 </a:t>
            </a:r>
            <a:r>
              <a:rPr lang="en-US" altLang="zh-CN"/>
              <a:t>(</a:t>
            </a:r>
            <a:r>
              <a:rPr lang="zh-CN" altLang="en-US"/>
              <a:t>在任意指定位置插入元素</a:t>
            </a:r>
            <a:r>
              <a:rPr lang="en-US" altLang="zh-CN"/>
              <a:t>)</a:t>
            </a:r>
          </a:p>
          <a:p>
            <a:pPr marL="457200" indent="-457200">
              <a:buFontTx/>
              <a:buChar char="-"/>
            </a:pPr>
            <a:r>
              <a:rPr lang="zh-CN" altLang="en-US"/>
              <a:t>连接两个单链表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链表操作</a:t>
            </a:r>
          </a:p>
        </p:txBody>
      </p:sp>
    </p:spTree>
    <p:extLst>
      <p:ext uri="{BB962C8B-B14F-4D97-AF65-F5344CB8AC3E}">
        <p14:creationId xmlns:p14="http://schemas.microsoft.com/office/powerpoint/2010/main" val="385790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初赛一题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7594"/>
          <a:stretch/>
        </p:blipFill>
        <p:spPr>
          <a:xfrm>
            <a:off x="1507256" y="2711940"/>
            <a:ext cx="9000000" cy="16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4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栈、队列、链表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3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ref. </a:t>
            </a:r>
            <a:r>
              <a:rPr lang="zh-CN" altLang="en-US"/>
              <a:t>初赛题</a:t>
            </a:r>
            <a:r>
              <a:rPr lang="en-US" altLang="zh-CN"/>
              <a:t>.html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初赛一题</a:t>
            </a:r>
          </a:p>
        </p:txBody>
      </p:sp>
    </p:spTree>
    <p:extLst>
      <p:ext uri="{BB962C8B-B14F-4D97-AF65-F5344CB8AC3E}">
        <p14:creationId xmlns:p14="http://schemas.microsoft.com/office/powerpoint/2010/main" val="250682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并查集 </a:t>
            </a:r>
            <a:r>
              <a:rPr lang="en-US" altLang="zh-CN"/>
              <a:t>&amp; hash</a:t>
            </a:r>
            <a:r>
              <a:rPr lang="zh-CN" altLang="en-US"/>
              <a:t>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1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https://www.luogu.org/problemnew/show/P1551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亲戚</a:t>
            </a:r>
          </a:p>
        </p:txBody>
      </p:sp>
    </p:spTree>
    <p:extLst>
      <p:ext uri="{BB962C8B-B14F-4D97-AF65-F5344CB8AC3E}">
        <p14:creationId xmlns:p14="http://schemas.microsoft.com/office/powerpoint/2010/main" val="173336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最</a:t>
            </a:r>
            <a:r>
              <a:rPr lang="zh-CN" altLang="en-US" dirty="0"/>
              <a:t>开始，每个人都有自己的颜色。</a:t>
            </a:r>
            <a:endParaRPr lang="en-US" altLang="zh-CN" dirty="0"/>
          </a:p>
          <a:p>
            <a:endParaRPr lang="en-US" altLang="zh-CN"/>
          </a:p>
          <a:p>
            <a:r>
              <a:rPr lang="zh-CN" altLang="en-US"/>
              <a:t>若知道了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是亲戚：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如</a:t>
            </a:r>
            <a:r>
              <a:rPr lang="zh-CN" altLang="en-US" dirty="0"/>
              <a:t>果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同色，则不</a:t>
            </a:r>
            <a:r>
              <a:rPr lang="zh-CN" altLang="en-US"/>
              <a:t>管；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否</a:t>
            </a:r>
            <a:r>
              <a:rPr lang="zh-CN" altLang="en-US" dirty="0"/>
              <a:t>则将</a:t>
            </a:r>
            <a:r>
              <a:rPr lang="zh-CN" altLang="en-US" dirty="0">
                <a:solidFill>
                  <a:srgbClr val="FF0000"/>
                </a:solidFill>
              </a:rPr>
              <a:t>所有</a:t>
            </a:r>
            <a:r>
              <a:rPr lang="zh-CN" altLang="en-US" dirty="0"/>
              <a:t>颜色为</a:t>
            </a:r>
            <a:r>
              <a:rPr lang="en-US" altLang="zh-CN" dirty="0"/>
              <a:t>B</a:t>
            </a:r>
            <a:r>
              <a:rPr lang="zh-CN" altLang="en-US" dirty="0"/>
              <a:t>的人染成</a:t>
            </a:r>
            <a:r>
              <a:rPr lang="en-US" altLang="zh-CN" dirty="0"/>
              <a:t>A</a:t>
            </a:r>
            <a:r>
              <a:rPr lang="zh-CN" altLang="en-US" dirty="0"/>
              <a:t>的颜色。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对于询问操</a:t>
            </a:r>
            <a:r>
              <a:rPr lang="zh-CN" altLang="en-US" dirty="0"/>
              <a:t>作，只需要判断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是否为同一颜色。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染色法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17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我们可以不去执行染色操作，而是给</a:t>
            </a:r>
            <a:r>
              <a:rPr lang="en-US" altLang="zh-CN" dirty="0"/>
              <a:t>B</a:t>
            </a:r>
            <a:r>
              <a:rPr lang="zh-CN" altLang="en-US" dirty="0"/>
              <a:t>设置一个标记指向</a:t>
            </a:r>
            <a:r>
              <a:rPr lang="en-US" altLang="zh-CN" dirty="0"/>
              <a:t>A</a:t>
            </a:r>
            <a:r>
              <a:rPr lang="zh-CN" altLang="en-US" dirty="0"/>
              <a:t>，说明它</a:t>
            </a:r>
            <a:r>
              <a:rPr lang="zh-CN" altLang="en-US" dirty="0">
                <a:solidFill>
                  <a:srgbClr val="FF0000"/>
                </a:solidFill>
              </a:rPr>
              <a:t>应该</a:t>
            </a:r>
            <a:r>
              <a:rPr lang="zh-CN" altLang="en-US" dirty="0"/>
              <a:t>被染成</a:t>
            </a:r>
            <a:r>
              <a:rPr lang="en-US" altLang="zh-CN" dirty="0"/>
              <a:t>A</a:t>
            </a:r>
            <a:r>
              <a:rPr lang="zh-CN" altLang="en-US" dirty="0"/>
              <a:t>的颜色。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en-US" altLang="zh-CN" dirty="0"/>
              <a:t>Link 1 2</a:t>
            </a:r>
          </a:p>
          <a:p>
            <a:r>
              <a:rPr lang="en-US" altLang="zh-CN" dirty="0"/>
              <a:t>Link 2 3</a:t>
            </a:r>
          </a:p>
          <a:p>
            <a:r>
              <a:rPr lang="en-US" altLang="zh-CN" dirty="0"/>
              <a:t>Link 2 4</a:t>
            </a:r>
          </a:p>
          <a:p>
            <a:r>
              <a:rPr lang="en-US" altLang="zh-CN" dirty="0"/>
              <a:t>Link 1 5</a:t>
            </a:r>
          </a:p>
          <a:p>
            <a:r>
              <a:rPr lang="zh-CN" altLang="en-US" dirty="0"/>
              <a:t>最后：</a:t>
            </a:r>
            <a:r>
              <a:rPr lang="en-US" altLang="zh-CN"/>
              <a:t>bin[1]=1,bin[2</a:t>
            </a:r>
            <a:r>
              <a:rPr lang="en-US" altLang="zh-CN" dirty="0"/>
              <a:t>]=1,bin[3]=</a:t>
            </a:r>
            <a:r>
              <a:rPr lang="en-US" altLang="zh-CN"/>
              <a:t>2,bin[4]=2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</a:p>
        </p:txBody>
      </p:sp>
      <p:sp>
        <p:nvSpPr>
          <p:cNvPr id="4" name="椭圆 3"/>
          <p:cNvSpPr/>
          <p:nvPr/>
        </p:nvSpPr>
        <p:spPr>
          <a:xfrm>
            <a:off x="8493369" y="2971800"/>
            <a:ext cx="545123" cy="545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696964" y="3752207"/>
            <a:ext cx="545123" cy="545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552842" y="3752207"/>
            <a:ext cx="545123" cy="545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111926" y="4687472"/>
            <a:ext cx="545123" cy="545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271363" y="4687472"/>
            <a:ext cx="545123" cy="545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0"/>
            <a:endCxn id="4" idx="3"/>
          </p:cNvCxnSpPr>
          <p:nvPr/>
        </p:nvCxnSpPr>
        <p:spPr>
          <a:xfrm flipV="1">
            <a:off x="7969526" y="3437092"/>
            <a:ext cx="603674" cy="31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5" idx="3"/>
          </p:cNvCxnSpPr>
          <p:nvPr/>
        </p:nvCxnSpPr>
        <p:spPr>
          <a:xfrm flipV="1">
            <a:off x="7384488" y="4217499"/>
            <a:ext cx="392307" cy="46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  <a:endCxn id="5" idx="5"/>
          </p:cNvCxnSpPr>
          <p:nvPr/>
        </p:nvCxnSpPr>
        <p:spPr>
          <a:xfrm flipH="1" flipV="1">
            <a:off x="8162256" y="4217499"/>
            <a:ext cx="381669" cy="46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1"/>
            <a:endCxn id="4" idx="5"/>
          </p:cNvCxnSpPr>
          <p:nvPr/>
        </p:nvCxnSpPr>
        <p:spPr>
          <a:xfrm flipH="1" flipV="1">
            <a:off x="8958661" y="3437092"/>
            <a:ext cx="674012" cy="39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24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这样，我们可以通过查询</a:t>
            </a:r>
            <a:r>
              <a:rPr lang="en-US" altLang="zh-CN" dirty="0"/>
              <a:t>bin</a:t>
            </a:r>
            <a:r>
              <a:rPr lang="zh-CN" altLang="en-US" dirty="0"/>
              <a:t>数组，来知道点</a:t>
            </a:r>
            <a:r>
              <a:rPr lang="en-US" altLang="zh-CN" dirty="0"/>
              <a:t>x</a:t>
            </a:r>
            <a:r>
              <a:rPr lang="zh-CN" altLang="en-US" dirty="0"/>
              <a:t>最后应该被染成什么颜色。</a:t>
            </a:r>
            <a:endParaRPr lang="en-US" altLang="zh-CN" dirty="0"/>
          </a:p>
          <a:p>
            <a:r>
              <a:rPr lang="zh-CN" altLang="en-US" dirty="0"/>
              <a:t>那么我们应对</a:t>
            </a:r>
            <a:r>
              <a:rPr lang="en-US" altLang="zh-CN" dirty="0"/>
              <a:t>Ask</a:t>
            </a:r>
            <a:r>
              <a:rPr lang="zh-CN" altLang="en-US" dirty="0"/>
              <a:t>询问就很简单了：去找</a:t>
            </a:r>
            <a:r>
              <a:rPr lang="en-US" altLang="zh-CN" dirty="0"/>
              <a:t>A,B</a:t>
            </a:r>
            <a:r>
              <a:rPr lang="zh-CN" altLang="en-US" dirty="0"/>
              <a:t>各自的颜色，然后判断这两个颜色是否相同。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如果相同，就有亲属关系；如果不同，就没有。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</a:t>
            </a:r>
          </a:p>
        </p:txBody>
      </p:sp>
    </p:spTree>
    <p:extLst>
      <p:ext uri="{BB962C8B-B14F-4D97-AF65-F5344CB8AC3E}">
        <p14:creationId xmlns:p14="http://schemas.microsoft.com/office/powerpoint/2010/main" val="410439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10863072" cy="4023360"/>
          </a:xfrm>
        </p:spPr>
        <p:txBody>
          <a:bodyPr/>
          <a:lstStyle/>
          <a:p>
            <a:r>
              <a:rPr lang="zh-CN" altLang="en-US" dirty="0"/>
              <a:t>把本题抽象一下，将有亲属关系的人视为集合。</a:t>
            </a:r>
            <a:endParaRPr lang="en-US" altLang="zh-CN" dirty="0"/>
          </a:p>
          <a:p>
            <a:r>
              <a:rPr lang="zh-CN" altLang="en-US" dirty="0"/>
              <a:t>把一个集合的</a:t>
            </a:r>
            <a:r>
              <a:rPr lang="en-US" altLang="zh-CN" dirty="0"/>
              <a:t>bin</a:t>
            </a:r>
            <a:r>
              <a:rPr lang="zh-CN" altLang="en-US" dirty="0"/>
              <a:t>最终指向的那个元素，称为这个集合的代表。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可以发现，我们实现了这样一个功能：</a:t>
            </a:r>
            <a:endParaRPr lang="en-US" altLang="zh-CN" dirty="0"/>
          </a:p>
          <a:p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en-US" altLang="zh-CN" dirty="0"/>
              <a:t>Union	</a:t>
            </a:r>
            <a:r>
              <a:rPr lang="zh-CN" altLang="en-US" dirty="0"/>
              <a:t>将两个（不相交的）集合合并</a:t>
            </a:r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en-US" altLang="zh-CN" dirty="0"/>
              <a:t>Find	</a:t>
            </a:r>
            <a:r>
              <a:rPr lang="zh-CN" altLang="en-US" dirty="0"/>
              <a:t>查询一个元素所在集合的代表（进而可以实现</a:t>
            </a:r>
            <a:r>
              <a:rPr lang="en-US" altLang="zh-CN" dirty="0"/>
              <a:t>Ask</a:t>
            </a:r>
            <a:r>
              <a:rPr lang="zh-CN" altLang="en-US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</a:t>
            </a:r>
          </a:p>
        </p:txBody>
      </p:sp>
    </p:spTree>
    <p:extLst>
      <p:ext uri="{BB962C8B-B14F-4D97-AF65-F5344CB8AC3E}">
        <p14:creationId xmlns:p14="http://schemas.microsoft.com/office/powerpoint/2010/main" val="11849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并查集能帮助我们做很多事。</a:t>
            </a:r>
            <a:endParaRPr lang="en-US" altLang="zh-CN" dirty="0"/>
          </a:p>
          <a:p>
            <a:r>
              <a:rPr lang="zh-CN" altLang="en-US" dirty="0"/>
              <a:t>例如：一张图，可以在城市中修双向道路；随时询问某两个城市是否可以相互抵达。</a:t>
            </a:r>
            <a:endParaRPr lang="en-US" altLang="zh-CN" dirty="0"/>
          </a:p>
          <a:p>
            <a:r>
              <a:rPr lang="zh-CN" altLang="en-US" dirty="0"/>
              <a:t>这个问题也可以用</a:t>
            </a:r>
            <a:r>
              <a:rPr lang="en-US" altLang="zh-CN" dirty="0"/>
              <a:t>union/find</a:t>
            </a:r>
            <a:r>
              <a:rPr lang="zh-CN" altLang="en-US" dirty="0"/>
              <a:t>这两个操作来解决。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</a:t>
            </a:r>
          </a:p>
        </p:txBody>
      </p:sp>
    </p:spTree>
    <p:extLst>
      <p:ext uri="{BB962C8B-B14F-4D97-AF65-F5344CB8AC3E}">
        <p14:creationId xmlns:p14="http://schemas.microsoft.com/office/powerpoint/2010/main" val="238768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想一想，并查集的最坏时间复杂度？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连成一条链。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</a:p>
        </p:txBody>
      </p:sp>
    </p:spTree>
    <p:extLst>
      <p:ext uri="{BB962C8B-B14F-4D97-AF65-F5344CB8AC3E}">
        <p14:creationId xmlns:p14="http://schemas.microsoft.com/office/powerpoint/2010/main" val="8156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我们发现，对于每个点，我们的目的是：找到它</a:t>
            </a:r>
            <a:r>
              <a:rPr lang="zh-CN" altLang="en-US" dirty="0">
                <a:solidFill>
                  <a:srgbClr val="FF0000"/>
                </a:solidFill>
              </a:rPr>
              <a:t>最终</a:t>
            </a:r>
            <a:r>
              <a:rPr lang="zh-CN" altLang="en-US" dirty="0"/>
              <a:t>需要被染成什么颜色。</a:t>
            </a:r>
            <a:endParaRPr lang="en-US" altLang="zh-CN" dirty="0"/>
          </a:p>
          <a:p>
            <a:r>
              <a:rPr lang="zh-CN" altLang="en-US" dirty="0"/>
              <a:t>我们之前的过程是，迭代地去找代表元素。</a:t>
            </a:r>
            <a:endParaRPr lang="en-US" altLang="zh-CN" dirty="0"/>
          </a:p>
          <a:p>
            <a:r>
              <a:rPr lang="zh-CN" altLang="en-US" dirty="0"/>
              <a:t>现在，我们添加一个回溯过程：把链上所有的点的</a:t>
            </a:r>
            <a:r>
              <a:rPr lang="en-US" altLang="zh-CN" dirty="0"/>
              <a:t>bin</a:t>
            </a:r>
            <a:r>
              <a:rPr lang="zh-CN" altLang="en-US" dirty="0"/>
              <a:t>值，直接指向最终的代表元素。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正确性明显没问题。而且一条长链在这个操作之后，会被直接拆掉，从而降低了复杂度。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路径压缩</a:t>
            </a:r>
          </a:p>
        </p:txBody>
      </p:sp>
    </p:spTree>
    <p:extLst>
      <p:ext uri="{BB962C8B-B14F-4D97-AF65-F5344CB8AC3E}">
        <p14:creationId xmlns:p14="http://schemas.microsoft.com/office/powerpoint/2010/main" val="416178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小止是餐厅里的洗碗工</a:t>
            </a:r>
            <a:r>
              <a:rPr lang="en-US" altLang="zh-CN"/>
              <a:t>w</a:t>
            </a:r>
          </a:p>
          <a:p>
            <a:r>
              <a:rPr lang="zh-CN" altLang="en-US"/>
              <a:t>每天都有堆积如山的盘子需要她洗。她每次从这叠盘子里面取出最顶上的那一个，然后把它洗干净，放到别的地方。</a:t>
            </a:r>
            <a:endParaRPr lang="en-US" altLang="zh-CN"/>
          </a:p>
          <a:p>
            <a:r>
              <a:rPr lang="zh-CN" altLang="en-US"/>
              <a:t>恰饭的人源源不断，所以需要洗的盘子也源源不断地送过来。每次来了新的盘子，都会被放在那叠盘子的最顶上。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如何用一个数组模拟这叠盘子？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洗碗问题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8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https://www.luogu.org/problemnew/show/P3367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</a:p>
        </p:txBody>
      </p:sp>
    </p:spTree>
    <p:extLst>
      <p:ext uri="{BB962C8B-B14F-4D97-AF65-F5344CB8AC3E}">
        <p14:creationId xmlns:p14="http://schemas.microsoft.com/office/powerpoint/2010/main" val="280898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10449834" cy="4023360"/>
          </a:xfrm>
        </p:spPr>
        <p:txBody>
          <a:bodyPr/>
          <a:lstStyle/>
          <a:p>
            <a:r>
              <a:rPr lang="zh-CN" altLang="en-US" dirty="0"/>
              <a:t>你有一些朋友，每个朋友都有一个身份</a:t>
            </a:r>
            <a:r>
              <a:rPr lang="zh-CN" altLang="en-US"/>
              <a:t>证号</a:t>
            </a:r>
            <a:r>
              <a:rPr lang="en-US" altLang="zh-CN"/>
              <a:t>(13</a:t>
            </a:r>
            <a:r>
              <a:rPr lang="zh-CN" altLang="en-US"/>
              <a:t>位，全是数字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en-US" altLang="zh-CN" dirty="0"/>
          </a:p>
          <a:p>
            <a:r>
              <a:rPr lang="zh-CN" altLang="en-US" dirty="0"/>
              <a:t>需要支持两个操作：</a:t>
            </a:r>
            <a:endParaRPr lang="en-US" altLang="zh-CN" dirty="0"/>
          </a:p>
          <a:p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zh-CN" altLang="en-US" dirty="0"/>
              <a:t>添加一个新朋友</a:t>
            </a:r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zh-CN" altLang="en-US" dirty="0"/>
              <a:t>给定身份证号，问这个人是不是你的朋友。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21105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直接把朋友的身份证记在表上，询问的时候查表。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如何优化？</a:t>
            </a:r>
            <a:endParaRPr lang="en-US" altLang="zh-CN" dirty="0"/>
          </a:p>
          <a:p>
            <a:r>
              <a:rPr lang="zh-CN" altLang="en-US" dirty="0"/>
              <a:t>用数据结构维护这</a:t>
            </a:r>
            <a:r>
              <a:rPr lang="zh-CN" altLang="en-US"/>
              <a:t>张表；或者利用算法高效查找。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</a:t>
            </a:r>
            <a:r>
              <a:rPr lang="en-US" altLang="zh-CN" dirty="0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74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首先，如果</a:t>
            </a:r>
            <a:r>
              <a:rPr lang="en-US" altLang="zh-CN" dirty="0"/>
              <a:t>id</a:t>
            </a:r>
            <a:r>
              <a:rPr lang="zh-CN" altLang="en-US" dirty="0"/>
              <a:t>不是身份证号那么多位，而是只有</a:t>
            </a:r>
            <a:r>
              <a:rPr lang="en-US" altLang="zh-CN" dirty="0"/>
              <a:t>6</a:t>
            </a:r>
            <a:r>
              <a:rPr lang="zh-CN" altLang="en-US" dirty="0"/>
              <a:t>位，可以怎么办？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开一个</a:t>
            </a:r>
            <a:r>
              <a:rPr lang="en-US" altLang="zh-CN" dirty="0"/>
              <a:t>w[1000000]</a:t>
            </a:r>
            <a:r>
              <a:rPr lang="zh-CN" altLang="en-US" dirty="0"/>
              <a:t>，如果有人的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则把</a:t>
            </a:r>
            <a:r>
              <a:rPr lang="en-US" altLang="zh-CN" dirty="0"/>
              <a:t>w[x]</a:t>
            </a:r>
            <a:r>
              <a:rPr lang="zh-CN" altLang="en-US" dirty="0"/>
              <a:t>记为</a:t>
            </a:r>
            <a:r>
              <a:rPr lang="en-US" altLang="zh-CN" dirty="0"/>
              <a:t>1.</a:t>
            </a:r>
          </a:p>
          <a:p>
            <a:r>
              <a:rPr lang="zh-CN" altLang="en-US" dirty="0"/>
              <a:t>查询的时候，直接去看</a:t>
            </a:r>
            <a:r>
              <a:rPr lang="en-US" altLang="zh-CN" dirty="0"/>
              <a:t>w[x]</a:t>
            </a:r>
            <a:r>
              <a:rPr lang="zh-CN" altLang="en-US" dirty="0"/>
              <a:t>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如果值域是身份证那么大呢？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</a:t>
            </a:r>
            <a:r>
              <a:rPr lang="en-US" altLang="zh-CN" dirty="0"/>
              <a:t>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32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我们还是开一个数组，大小为</a:t>
            </a:r>
            <a:r>
              <a:rPr lang="en-US" altLang="zh-CN" dirty="0"/>
              <a:t>p.</a:t>
            </a:r>
          </a:p>
          <a:p>
            <a:endParaRPr lang="en-US" altLang="zh-CN" dirty="0"/>
          </a:p>
          <a:p>
            <a:r>
              <a:rPr lang="en-US" altLang="zh-CN" dirty="0"/>
              <a:t>Add</a:t>
            </a:r>
            <a:r>
              <a:rPr lang="zh-CN" altLang="en-US" dirty="0"/>
              <a:t>操作：</a:t>
            </a:r>
            <a:r>
              <a:rPr lang="en-US" altLang="zh-CN" dirty="0"/>
              <a:t>w[</a:t>
            </a:r>
            <a:r>
              <a:rPr lang="en-US" altLang="zh-CN" dirty="0" err="1"/>
              <a:t>id%p</a:t>
            </a:r>
            <a:r>
              <a:rPr lang="en-US" altLang="zh-CN" dirty="0"/>
              <a:t>]=1.</a:t>
            </a:r>
          </a:p>
          <a:p>
            <a:r>
              <a:rPr lang="en-US" altLang="zh-CN" dirty="0"/>
              <a:t>Ask</a:t>
            </a:r>
            <a:r>
              <a:rPr lang="zh-CN" altLang="en-US" dirty="0"/>
              <a:t>操作：看</a:t>
            </a:r>
            <a:r>
              <a:rPr lang="en-US" altLang="zh-CN" dirty="0"/>
              <a:t>w[</a:t>
            </a:r>
            <a:r>
              <a:rPr lang="en-US" altLang="zh-CN" dirty="0" err="1"/>
              <a:t>id%p</a:t>
            </a:r>
            <a:r>
              <a:rPr lang="en-US" altLang="zh-CN" dirty="0"/>
              <a:t>]</a:t>
            </a:r>
            <a:r>
              <a:rPr lang="zh-CN" altLang="en-US" dirty="0"/>
              <a:t>是否为</a:t>
            </a:r>
            <a:r>
              <a:rPr lang="en-US" altLang="zh-CN" dirty="0"/>
              <a:t>1.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则认为是朋友。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取模</a:t>
            </a:r>
          </a:p>
        </p:txBody>
      </p:sp>
    </p:spTree>
    <p:extLst>
      <p:ext uri="{BB962C8B-B14F-4D97-AF65-F5344CB8AC3E}">
        <p14:creationId xmlns:p14="http://schemas.microsoft.com/office/powerpoint/2010/main" val="17215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/>
                  <a:t>若</a:t>
                </a:r>
                <a:r>
                  <a:rPr lang="en-US" altLang="zh-CN"/>
                  <a:t>hash(x)==hash(y)</a:t>
                </a:r>
                <a:r>
                  <a:rPr lang="zh-CN" altLang="en-US"/>
                  <a:t>，将会产生冲突，导致回答失败。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 dirty="0"/>
                  <a:t>假设</a:t>
                </a:r>
                <a:r>
                  <a:rPr lang="en-US" altLang="zh-CN" dirty="0" err="1"/>
                  <a:t>id%p</a:t>
                </a:r>
                <a:r>
                  <a:rPr lang="zh-CN" altLang="en-US" dirty="0"/>
                  <a:t>是完全随机的。那么我们有定理：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期望</a:t>
                </a:r>
                <a:r>
                  <a:rPr lang="zh-CN" altLang="en-US" dirty="0"/>
                  <a:t>每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zh-CN" altLang="en-US" dirty="0"/>
                  <a:t>个朋友中，有两个人的</a:t>
                </a:r>
                <a:r>
                  <a:rPr lang="en-US" altLang="zh-CN" dirty="0" err="1"/>
                  <a:t>id%p</a:t>
                </a:r>
                <a:r>
                  <a:rPr lang="zh-CN" altLang="en-US" dirty="0"/>
                  <a:t>会相等。</a:t>
                </a:r>
                <a:endParaRPr lang="en-US" altLang="zh-CN" dirty="0"/>
              </a:p>
              <a:p>
                <a:r>
                  <a:rPr lang="zh-CN" altLang="en-US" dirty="0"/>
                  <a:t>这种情况称为“</a:t>
                </a:r>
                <a:r>
                  <a:rPr lang="en-US" altLang="zh-CN" dirty="0"/>
                  <a:t>hash</a:t>
                </a:r>
                <a:r>
                  <a:rPr lang="zh-CN" altLang="en-US" dirty="0"/>
                  <a:t>碰撞”。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为了尽量减少碰撞，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应当取得尽量大。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</a:t>
            </a:r>
            <a:r>
              <a:rPr lang="zh-CN" altLang="en-US"/>
              <a:t>冲突</a:t>
            </a:r>
          </a:p>
        </p:txBody>
      </p:sp>
    </p:spTree>
    <p:extLst>
      <p:ext uri="{BB962C8B-B14F-4D97-AF65-F5344CB8AC3E}">
        <p14:creationId xmlns:p14="http://schemas.microsoft.com/office/powerpoint/2010/main" val="138985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解决冲突的办法：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线性探测法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平方探测法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拉链法（最常用）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解决</a:t>
            </a:r>
            <a:r>
              <a:rPr lang="en-US" altLang="zh-CN"/>
              <a:t>hash</a:t>
            </a:r>
            <a:r>
              <a:rPr lang="zh-CN" altLang="en-US"/>
              <a:t>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63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我们也可以换一种方法来减少碰撞：取两个模数</a:t>
            </a:r>
            <a:r>
              <a:rPr lang="en-US" altLang="zh-CN" dirty="0"/>
              <a:t>p1,p2.</a:t>
            </a:r>
          </a:p>
          <a:p>
            <a:r>
              <a:rPr lang="zh-CN" altLang="en-US" dirty="0"/>
              <a:t>当且仅当这两个模数</a:t>
            </a:r>
            <a:r>
              <a:rPr lang="zh-CN" altLang="en-US" dirty="0">
                <a:solidFill>
                  <a:srgbClr val="FF0000"/>
                </a:solidFill>
              </a:rPr>
              <a:t>同时</a:t>
            </a:r>
            <a:r>
              <a:rPr lang="zh-CN" altLang="en-US" dirty="0"/>
              <a:t>认为此人是我们的朋友，我们才回答</a:t>
            </a:r>
            <a:r>
              <a:rPr lang="en-US" altLang="zh-CN" dirty="0"/>
              <a:t>YES.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采用双模数（甚至三模数），会显著降低碰撞概率。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双模数</a:t>
            </a:r>
            <a:r>
              <a:rPr lang="en-US" altLang="zh-CN" dirty="0"/>
              <a:t>hash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17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这个</a:t>
            </a:r>
            <a:r>
              <a:rPr lang="en-US" altLang="zh-CN" dirty="0"/>
              <a:t>p</a:t>
            </a:r>
            <a:r>
              <a:rPr lang="zh-CN" altLang="en-US" dirty="0"/>
              <a:t>一般要取质数。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给出一个很简单的例子：如果</a:t>
            </a:r>
            <a:r>
              <a:rPr lang="en-US" altLang="zh-CN" dirty="0"/>
              <a:t>p</a:t>
            </a:r>
            <a:r>
              <a:rPr lang="zh-CN" altLang="en-US" dirty="0"/>
              <a:t>取</a:t>
            </a:r>
            <a:r>
              <a:rPr lang="en-US" altLang="zh-CN" dirty="0"/>
              <a:t>6</a:t>
            </a:r>
            <a:r>
              <a:rPr lang="zh-CN" altLang="en-US" dirty="0"/>
              <a:t>，偶数模</a:t>
            </a:r>
            <a:r>
              <a:rPr lang="en-US" altLang="zh-CN" dirty="0"/>
              <a:t>6</a:t>
            </a:r>
            <a:r>
              <a:rPr lang="zh-CN" altLang="en-US" dirty="0"/>
              <a:t>只会有三种取值，那么</a:t>
            </a:r>
            <a:r>
              <a:rPr lang="en-US" altLang="zh-CN" dirty="0"/>
              <a:t>w</a:t>
            </a:r>
            <a:r>
              <a:rPr lang="zh-CN" altLang="en-US" dirty="0"/>
              <a:t>数组只有三位被利用；如果</a:t>
            </a:r>
            <a:r>
              <a:rPr lang="en-US" altLang="zh-CN" dirty="0"/>
              <a:t>p</a:t>
            </a:r>
            <a:r>
              <a:rPr lang="zh-CN" altLang="en-US" dirty="0"/>
              <a:t>取</a:t>
            </a:r>
            <a:r>
              <a:rPr lang="en-US" altLang="zh-CN" dirty="0"/>
              <a:t>5</a:t>
            </a:r>
            <a:r>
              <a:rPr lang="zh-CN" altLang="en-US" dirty="0"/>
              <a:t>，那么</a:t>
            </a:r>
            <a:r>
              <a:rPr lang="en-US" altLang="zh-CN" dirty="0"/>
              <a:t>w</a:t>
            </a:r>
            <a:r>
              <a:rPr lang="zh-CN" altLang="en-US" dirty="0"/>
              <a:t>数组的每一位都会被利用起来。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</a:t>
            </a:r>
            <a:r>
              <a:rPr lang="zh-CN" altLang="en-US" dirty="0"/>
              <a:t>数组有效的位数越多，越不容易产生碰撞。</a:t>
            </a:r>
            <a:endParaRPr lang="en-US" altLang="zh-CN" dirty="0"/>
          </a:p>
          <a:p>
            <a:r>
              <a:rPr lang="zh-CN" altLang="en-US" dirty="0"/>
              <a:t>这可以理解为</a:t>
            </a:r>
            <a:r>
              <a:rPr lang="zh-CN" altLang="en-US" dirty="0">
                <a:solidFill>
                  <a:srgbClr val="FF0000"/>
                </a:solidFill>
              </a:rPr>
              <a:t>稀释</a:t>
            </a:r>
            <a:r>
              <a:rPr lang="zh-CN" altLang="en-US" dirty="0"/>
              <a:t>了碰撞概</a:t>
            </a:r>
            <a:r>
              <a:rPr lang="zh-CN" altLang="en-US"/>
              <a:t>率。</a:t>
            </a:r>
            <a:endParaRPr lang="en-US" altLang="zh-CN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71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简易分块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8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洗碗问题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7446" y="1801773"/>
            <a:ext cx="9144000" cy="505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236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/>
                  <a:t>假设您是哈工大教务处的人员，某系共有</a:t>
                </a:r>
                <a:r>
                  <a:rPr lang="en-US" altLang="zh-CN"/>
                  <a:t>100</a:t>
                </a:r>
                <a:r>
                  <a:rPr lang="zh-CN" altLang="en-US"/>
                  <a:t>个班。您经常被问这样的问题：</a:t>
                </a:r>
                <a:endParaRPr lang="en-US" altLang="zh-CN"/>
              </a:p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/>
                  <a:t>这些班的总人数是多少？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面对这种询问，您只好去从</a:t>
                </a:r>
                <a:r>
                  <a:rPr lang="en-US" altLang="zh-CN"/>
                  <a:t>l</a:t>
                </a:r>
                <a:r>
                  <a:rPr lang="zh-CN" altLang="en-US"/>
                  <a:t>班开始，到</a:t>
                </a:r>
                <a:r>
                  <a:rPr lang="en-US" altLang="zh-CN"/>
                  <a:t>r</a:t>
                </a:r>
                <a:r>
                  <a:rPr lang="zh-CN" altLang="en-US"/>
                  <a:t>班结束，把所有班级的人数全都加起来。那么最坏情况下，您需要对</a:t>
                </a:r>
                <a:r>
                  <a:rPr lang="en-US" altLang="zh-CN"/>
                  <a:t>100</a:t>
                </a:r>
                <a:r>
                  <a:rPr lang="zh-CN" altLang="en-US"/>
                  <a:t>个数求和，人都要累死</a:t>
                </a:r>
                <a:r>
                  <a:rPr lang="en-US" altLang="zh-CN"/>
                  <a:t>23333</a:t>
                </a:r>
              </a:p>
              <a:p>
                <a:r>
                  <a:rPr lang="zh-CN" altLang="en-US">
                    <a:solidFill>
                      <a:srgbClr val="0070C0"/>
                    </a:solidFill>
                  </a:rPr>
                  <a:t>有更好的方法吗？</a:t>
                </a:r>
                <a:endParaRPr lang="en-US" altLang="zh-CN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 r="-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教务处的工作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70" y="5493867"/>
            <a:ext cx="842230" cy="8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您可以在小本子上记录下</a:t>
            </a:r>
            <a:r>
              <a:rPr lang="en-US" altLang="zh-CN"/>
              <a:t>10</a:t>
            </a:r>
            <a:r>
              <a:rPr lang="zh-CN" altLang="en-US"/>
              <a:t>个值：</a:t>
            </a:r>
            <a:endParaRPr lang="en-US" altLang="zh-CN"/>
          </a:p>
          <a:p>
            <a:r>
              <a:rPr lang="en-US" altLang="zh-CN"/>
              <a:t>[1,10]</a:t>
            </a:r>
            <a:r>
              <a:rPr lang="zh-CN" altLang="en-US"/>
              <a:t>班的人数之和、</a:t>
            </a:r>
            <a:r>
              <a:rPr lang="en-US" altLang="zh-CN"/>
              <a:t>[11,20]</a:t>
            </a:r>
            <a:r>
              <a:rPr lang="zh-CN" altLang="en-US"/>
              <a:t>班的人数之和</a:t>
            </a:r>
            <a:r>
              <a:rPr lang="en-US" altLang="zh-CN"/>
              <a:t>……</a:t>
            </a:r>
          </a:p>
          <a:p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利用这些预先计算好的信息，如何加速每次查询？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最坏情况下，现在每次查询需要对多少个数求和？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如果有</a:t>
            </a:r>
            <a:r>
              <a:rPr lang="en-US" altLang="zh-CN"/>
              <a:t>10000</a:t>
            </a:r>
            <a:r>
              <a:rPr lang="zh-CN" altLang="en-US"/>
              <a:t>个班级，块的大小应该如何调整？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分块</a:t>
            </a:r>
          </a:p>
        </p:txBody>
      </p:sp>
    </p:spTree>
    <p:extLst>
      <p:ext uri="{BB962C8B-B14F-4D97-AF65-F5344CB8AC3E}">
        <p14:creationId xmlns:p14="http://schemas.microsoft.com/office/powerpoint/2010/main" val="33792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9" y="2286000"/>
            <a:ext cx="7434072" cy="4023360"/>
          </a:xfrm>
        </p:spPr>
        <p:txBody>
          <a:bodyPr>
            <a:normAutofit/>
          </a:bodyPr>
          <a:lstStyle/>
          <a:p>
            <a:r>
              <a:rPr lang="zh-CN" altLang="en-US"/>
              <a:t>传说哈工大的学生很容易被退学，这给阁下的管理带来了很大的麻烦。</a:t>
            </a:r>
            <a:endParaRPr lang="en-US" altLang="zh-CN"/>
          </a:p>
          <a:p>
            <a:r>
              <a:rPr lang="zh-CN" altLang="en-US"/>
              <a:t>现在您需要应对两个操作：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退学 </a:t>
            </a:r>
            <a:r>
              <a:rPr lang="en-US" altLang="zh-CN"/>
              <a:t>x  	x</a:t>
            </a:r>
            <a:r>
              <a:rPr lang="zh-CN" altLang="en-US"/>
              <a:t>班有一个人退学了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询问</a:t>
            </a:r>
            <a:r>
              <a:rPr lang="en-US" altLang="zh-CN"/>
              <a:t> l r	</a:t>
            </a:r>
            <a:r>
              <a:rPr lang="zh-CN" altLang="en-US"/>
              <a:t>问</a:t>
            </a:r>
            <a:r>
              <a:rPr lang="en-US" altLang="zh-CN"/>
              <a:t>[l,r]</a:t>
            </a:r>
            <a:r>
              <a:rPr lang="zh-CN" altLang="en-US"/>
              <a:t>这些班的总人数</a:t>
            </a:r>
            <a:endParaRPr lang="en-US" altLang="zh-CN"/>
          </a:p>
          <a:p>
            <a:r>
              <a:rPr lang="zh-CN" altLang="en-US"/>
              <a:t>如何让我们刚刚的分块策略，支持这些操作？</a:t>
            </a:r>
            <a:endParaRPr lang="en-US" altLang="zh-CN"/>
          </a:p>
          <a:p>
            <a:r>
              <a:rPr lang="zh-CN" altLang="en-US">
                <a:solidFill>
                  <a:srgbClr val="0070C0"/>
                </a:solidFill>
              </a:rPr>
              <a:t>每次退学的时候，修改一下小本子上的值就行！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过程淘汰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603" y="2528668"/>
            <a:ext cx="2108597" cy="325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6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分块是将整个区间分成若干块，</a:t>
            </a:r>
            <a:r>
              <a:rPr lang="zh-CN" altLang="en-US">
                <a:solidFill>
                  <a:srgbClr val="FF0000"/>
                </a:solidFill>
              </a:rPr>
              <a:t>维护整块的信息</a:t>
            </a:r>
            <a:r>
              <a:rPr lang="zh-CN" altLang="en-US"/>
              <a:t>，以加速查询。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分块维护区间和、积</a:t>
            </a:r>
            <a:endParaRPr lang="en-US" altLang="zh-CN"/>
          </a:p>
          <a:p>
            <a:r>
              <a:rPr lang="zh-CN" altLang="en-US"/>
              <a:t>分块维护区间</a:t>
            </a:r>
            <a:r>
              <a:rPr lang="en-US" altLang="zh-CN"/>
              <a:t>max/min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分块</a:t>
            </a:r>
          </a:p>
        </p:txBody>
      </p:sp>
    </p:spTree>
    <p:extLst>
      <p:ext uri="{BB962C8B-B14F-4D97-AF65-F5344CB8AC3E}">
        <p14:creationId xmlns:p14="http://schemas.microsoft.com/office/powerpoint/2010/main" val="127077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需要实现：快速查找一个点所在的块、快速查找一个块的起点和终点。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分块策略：设块大小为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zh-CN" altLang="en-US"/>
                  <a:t>这个块。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2576" r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分块</a:t>
            </a:r>
          </a:p>
        </p:txBody>
      </p:sp>
    </p:spTree>
    <p:extLst>
      <p:ext uri="{BB962C8B-B14F-4D97-AF65-F5344CB8AC3E}">
        <p14:creationId xmlns:p14="http://schemas.microsoft.com/office/powerpoint/2010/main" val="341111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https://www.luogu.org/problemnew/show/P3372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</a:p>
        </p:txBody>
      </p:sp>
    </p:spTree>
    <p:extLst>
      <p:ext uri="{BB962C8B-B14F-4D97-AF65-F5344CB8AC3E}">
        <p14:creationId xmlns:p14="http://schemas.microsoft.com/office/powerpoint/2010/main" val="83457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给定序列</a:t>
                </a:r>
                <a:r>
                  <a:rPr lang="en-US" altLang="zh-CN"/>
                  <a:t>a</a:t>
                </a:r>
                <a:r>
                  <a:rPr lang="zh-CN" altLang="en-US"/>
                  <a:t>，有</a:t>
                </a:r>
                <a:r>
                  <a:rPr lang="en-US" altLang="zh-CN"/>
                  <a:t>1w</a:t>
                </a:r>
                <a:r>
                  <a:rPr lang="zh-CN" altLang="en-US"/>
                  <a:t>次询问，每次询问区间</a:t>
                </a:r>
                <a:r>
                  <a:rPr lang="en-US" altLang="zh-CN"/>
                  <a:t>[l,r]</a:t>
                </a:r>
                <a:r>
                  <a:rPr lang="zh-CN" altLang="en-US"/>
                  <a:t>的众数。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要求复杂度比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快就行。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区间众数</a:t>
            </a:r>
          </a:p>
        </p:txBody>
      </p:sp>
    </p:spTree>
    <p:extLst>
      <p:ext uri="{BB962C8B-B14F-4D97-AF65-F5344CB8AC3E}">
        <p14:creationId xmlns:p14="http://schemas.microsoft.com/office/powerpoint/2010/main" val="156085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给定序列</a:t>
                </a:r>
                <a:r>
                  <a:rPr lang="en-US" altLang="zh-CN"/>
                  <a:t>a</a:t>
                </a:r>
                <a:r>
                  <a:rPr lang="zh-CN" altLang="en-US"/>
                  <a:t>，有</a:t>
                </a:r>
                <a:r>
                  <a:rPr lang="en-US" altLang="zh-CN"/>
                  <a:t>1w</a:t>
                </a:r>
                <a:r>
                  <a:rPr lang="zh-CN" altLang="en-US"/>
                  <a:t>次询问，每次询问区间</a:t>
                </a:r>
                <a:r>
                  <a:rPr lang="en-US" altLang="zh-CN"/>
                  <a:t>[l,r]</a:t>
                </a:r>
                <a:r>
                  <a:rPr lang="zh-CN" altLang="en-US"/>
                  <a:t>的颜色数。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要求复杂度比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快就行。</a:t>
                </a:r>
              </a:p>
              <a:p>
                <a:endParaRPr lang="en-US" altLang="zh-CN"/>
              </a:p>
              <a:p>
                <a:r>
                  <a:rPr lang="zh-CN" altLang="en-US"/>
                  <a:t>数颜色：在</a:t>
                </a:r>
                <a:r>
                  <a:rPr lang="en-US" altLang="zh-CN"/>
                  <a:t>OI</a:t>
                </a:r>
                <a:r>
                  <a:rPr lang="zh-CN" altLang="en-US"/>
                  <a:t>里面，颜色数特指“不同的</a:t>
                </a:r>
                <a:r>
                  <a:rPr lang="zh-CN" altLang="en-US">
                    <a:solidFill>
                      <a:srgbClr val="FF0000"/>
                    </a:solidFill>
                  </a:rPr>
                  <a:t>数值</a:t>
                </a:r>
                <a:r>
                  <a:rPr lang="zh-CN" altLang="en-US"/>
                  <a:t>的个数”。</a:t>
                </a:r>
                <a:endParaRPr lang="en-US" altLang="zh-CN"/>
              </a:p>
              <a:p>
                <a:r>
                  <a:rPr lang="zh-CN" altLang="en-US"/>
                  <a:t>例如：</a:t>
                </a:r>
                <a:r>
                  <a:rPr lang="en-US" altLang="zh-CN"/>
                  <a:t>1,3,2,1,2,3,4 </a:t>
                </a:r>
                <a:r>
                  <a:rPr lang="zh-CN" altLang="en-US"/>
                  <a:t>里面一共有</a:t>
                </a:r>
                <a:r>
                  <a:rPr lang="en-US" altLang="zh-CN"/>
                  <a:t>4</a:t>
                </a:r>
                <a:r>
                  <a:rPr lang="zh-CN" altLang="en-US"/>
                  <a:t>种颜色。</a:t>
                </a:r>
                <a:endParaRPr lang="en-US" altLang="zh-CN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区间数颜色</a:t>
            </a:r>
          </a:p>
        </p:txBody>
      </p:sp>
    </p:spTree>
    <p:extLst>
      <p:ext uri="{BB962C8B-B14F-4D97-AF65-F5344CB8AC3E}">
        <p14:creationId xmlns:p14="http://schemas.microsoft.com/office/powerpoint/2010/main" val="111022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单调栈 </a:t>
            </a:r>
            <a:r>
              <a:rPr lang="en-US" altLang="zh-CN"/>
              <a:t>&amp; </a:t>
            </a:r>
            <a:r>
              <a:rPr lang="zh-CN" altLang="en-US"/>
              <a:t>单调队列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2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今有一群小朋友站队，每个小朋友想知道离自己最近的比自己高的人是谁。若没有这种人，则输出</a:t>
                </a:r>
                <a:r>
                  <a:rPr lang="en-US" altLang="zh-CN"/>
                  <a:t>-1.</a:t>
                </a:r>
              </a:p>
              <a:p>
                <a:endParaRPr lang="en-US" altLang="zh-CN"/>
              </a:p>
              <a:p>
                <a:r>
                  <a:rPr lang="zh-CN" altLang="en-US"/>
                  <a:t>要求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求出所有人的答案。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样例：这群人身高分别为</a:t>
                </a:r>
                <a:endParaRPr lang="en-US" altLang="zh-CN"/>
              </a:p>
              <a:p>
                <a:r>
                  <a:rPr lang="en-US" altLang="zh-CN"/>
                  <a:t>3 5 2 1 9 7 6 8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2576" r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what’s your problem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我们发现：盘子都是从顶端进、从顶端出，所以如果</a:t>
            </a:r>
            <a:r>
              <a:rPr lang="en-US" altLang="zh-CN"/>
              <a:t>x</a:t>
            </a:r>
            <a:r>
              <a:rPr lang="zh-CN" altLang="en-US"/>
              <a:t>比</a:t>
            </a:r>
            <a:r>
              <a:rPr lang="en-US" altLang="zh-CN"/>
              <a:t>y</a:t>
            </a:r>
            <a:r>
              <a:rPr lang="zh-CN" altLang="en-US"/>
              <a:t>晚进入这叠盘子，那么</a:t>
            </a:r>
            <a:r>
              <a:rPr lang="en-US" altLang="zh-CN"/>
              <a:t>x</a:t>
            </a:r>
            <a:r>
              <a:rPr lang="zh-CN" altLang="en-US"/>
              <a:t>一定在</a:t>
            </a:r>
            <a:r>
              <a:rPr lang="en-US" altLang="zh-CN"/>
              <a:t>y</a:t>
            </a:r>
            <a:r>
              <a:rPr lang="zh-CN" altLang="en-US"/>
              <a:t>之前离开。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这个性质可以表达为“后进先出”。它是</a:t>
            </a:r>
            <a:r>
              <a:rPr lang="zh-CN" altLang="en-US">
                <a:solidFill>
                  <a:srgbClr val="FF0000"/>
                </a:solidFill>
              </a:rPr>
              <a:t>栈</a:t>
            </a:r>
            <a:r>
              <a:rPr lang="zh-CN" altLang="en-US"/>
              <a:t>的本质。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栈</a:t>
            </a:r>
            <a:r>
              <a:rPr lang="en-US" altLang="zh-CN"/>
              <a:t>(stack)</a:t>
            </a:r>
            <a:r>
              <a:rPr lang="zh-CN" altLang="en-US"/>
              <a:t> </a:t>
            </a:r>
            <a:r>
              <a:rPr lang="en-US" altLang="zh-CN"/>
              <a:t>: LIFO(Last in first out)</a:t>
            </a:r>
            <a:r>
              <a:rPr lang="zh-CN" altLang="en-US"/>
              <a:t>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栈的性质</a:t>
            </a:r>
          </a:p>
        </p:txBody>
      </p:sp>
    </p:spTree>
    <p:extLst>
      <p:ext uri="{BB962C8B-B14F-4D97-AF65-F5344CB8AC3E}">
        <p14:creationId xmlns:p14="http://schemas.microsoft.com/office/powerpoint/2010/main" val="266356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我们把问题拆成两个小问题：对于每个小朋友，需要知道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在她前面的，离她最近的比她高的人是谁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在她后面的，离她最近的比她高的人是谁</a:t>
            </a:r>
            <a:endParaRPr lang="en-US" altLang="zh-CN"/>
          </a:p>
          <a:p>
            <a:pPr marL="457200" indent="-457200">
              <a:buFontTx/>
              <a:buChar char="-"/>
            </a:pPr>
            <a:endParaRPr lang="en-US" altLang="zh-CN"/>
          </a:p>
          <a:p>
            <a:r>
              <a:rPr lang="zh-CN" altLang="en-US"/>
              <a:t>我们发现</a:t>
            </a:r>
            <a:r>
              <a:rPr lang="zh-CN" altLang="en-US">
                <a:solidFill>
                  <a:srgbClr val="FF0000"/>
                </a:solidFill>
              </a:rPr>
              <a:t>它们是同一种问题</a:t>
            </a:r>
            <a:r>
              <a:rPr lang="zh-CN" altLang="en-US"/>
              <a:t>。这是因为：如果解决了第一个问题，那么把这群人翻转一下，立刻就能解决第二个问题。</a:t>
            </a:r>
            <a:endParaRPr lang="en-US" altLang="zh-CN"/>
          </a:p>
          <a:p>
            <a:r>
              <a:rPr lang="zh-CN" altLang="en-US"/>
              <a:t>如何解决第一个问题？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拆分</a:t>
            </a:r>
          </a:p>
        </p:txBody>
      </p:sp>
    </p:spTree>
    <p:extLst>
      <p:ext uri="{BB962C8B-B14F-4D97-AF65-F5344CB8AC3E}">
        <p14:creationId xmlns:p14="http://schemas.microsoft.com/office/powerpoint/2010/main" val="226562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每个小朋友能看到哪些人？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没有被挡住的</a:t>
            </a:r>
            <a:endParaRPr lang="en-US" altLang="zh-CN"/>
          </a:p>
          <a:p>
            <a:pPr marL="457200" indent="-457200">
              <a:buFontTx/>
              <a:buChar char="-"/>
            </a:pPr>
            <a:endParaRPr lang="en-US" altLang="zh-CN"/>
          </a:p>
          <a:p>
            <a:r>
              <a:rPr lang="zh-CN" altLang="en-US"/>
              <a:t>哪些人没有被挡住？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423134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3    5    2    1    9    7    6    8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手玩样例</a:t>
            </a:r>
          </a:p>
        </p:txBody>
      </p:sp>
    </p:spTree>
    <p:extLst>
      <p:ext uri="{BB962C8B-B14F-4D97-AF65-F5344CB8AC3E}">
        <p14:creationId xmlns:p14="http://schemas.microsoft.com/office/powerpoint/2010/main" val="193423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我们从前往后扫这个序列，拿一个栈维护</a:t>
            </a:r>
            <a:r>
              <a:rPr lang="zh-CN" altLang="en-US">
                <a:solidFill>
                  <a:srgbClr val="FF0000"/>
                </a:solidFill>
              </a:rPr>
              <a:t>当前的</a:t>
            </a:r>
            <a:r>
              <a:rPr lang="zh-CN" altLang="en-US"/>
              <a:t>小朋友</a:t>
            </a:r>
            <a:r>
              <a:rPr lang="zh-CN" altLang="en-US">
                <a:solidFill>
                  <a:srgbClr val="FF0000"/>
                </a:solidFill>
              </a:rPr>
              <a:t>能看到</a:t>
            </a:r>
            <a:r>
              <a:rPr lang="zh-CN" altLang="en-US"/>
              <a:t>的人。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对于每一个小朋友：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把栈里面比她低的人全都弹出去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>
                <a:solidFill>
                  <a:srgbClr val="FF0000"/>
                </a:solidFill>
              </a:rPr>
              <a:t>目前的栈顶就是答案</a:t>
            </a:r>
            <a:endParaRPr lang="en-US" altLang="zh-CN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zh-CN" altLang="en-US"/>
              <a:t>把这个小朋友加入栈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87421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3    5    2    1    9    7    6    8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模拟样例</a:t>
            </a:r>
          </a:p>
        </p:txBody>
      </p:sp>
    </p:spTree>
    <p:extLst>
      <p:ext uri="{BB962C8B-B14F-4D97-AF65-F5344CB8AC3E}">
        <p14:creationId xmlns:p14="http://schemas.microsoft.com/office/powerpoint/2010/main" val="335420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572926" cy="44489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/>
                  <a:t>某竞赛可以从一年级打到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年级，每年有一个一年级新生开始打这个比赛。这竞赛很特殊，</a:t>
                </a:r>
                <a:r>
                  <a:rPr lang="zh-CN" altLang="en-US">
                    <a:solidFill>
                      <a:srgbClr val="FF0000"/>
                    </a:solidFill>
                  </a:rPr>
                  <a:t>选手水平永远不变</a:t>
                </a:r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显然：每个选手有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年的竞赛时间；</a:t>
                </a:r>
                <a:endParaRPr lang="en-US" altLang="zh-CN"/>
              </a:p>
              <a:p>
                <a:r>
                  <a:rPr lang="zh-CN" altLang="en-US"/>
                  <a:t>很多年后，每年都恰好有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个选手正在打这个比赛。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zh-CN" altLang="en-US"/>
                  <a:t>问题来了：从第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年开始的每一年，需要知道谁是现役最强。</a:t>
                </a:r>
                <a:endParaRPr lang="en-US" altLang="zh-CN"/>
              </a:p>
              <a:p>
                <a:r>
                  <a:rPr lang="zh-CN" altLang="en-US"/>
                  <a:t>样例：</a:t>
                </a:r>
                <a:r>
                  <a:rPr lang="en-US" altLang="zh-CN"/>
                  <a:t>k=3, a=3 1 2 4 6 1 2 5 3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572926" cy="4448908"/>
              </a:xfrm>
              <a:blipFill>
                <a:blip r:embed="rId2"/>
                <a:stretch>
                  <a:fillRect l="-1615" t="-2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question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3   1   2   4   6   1   2   5   3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手玩样例</a:t>
            </a:r>
          </a:p>
        </p:txBody>
      </p:sp>
    </p:spTree>
    <p:extLst>
      <p:ext uri="{BB962C8B-B14F-4D97-AF65-F5344CB8AC3E}">
        <p14:creationId xmlns:p14="http://schemas.microsoft.com/office/powerpoint/2010/main" val="24108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如果一个人比你强，还比你小，那你就打不过她了。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nmd, wsm?</a:t>
            </a:r>
          </a:p>
          <a:p>
            <a:endParaRPr lang="en-US" altLang="zh-CN"/>
          </a:p>
          <a:p>
            <a:r>
              <a:rPr lang="zh-CN" altLang="en-US"/>
              <a:t>因为你没退役的时候，她肯定也没退役</a:t>
            </a:r>
            <a:endParaRPr lang="en-US" altLang="zh-CN"/>
          </a:p>
          <a:p>
            <a:r>
              <a:rPr lang="zh-CN" altLang="en-US"/>
              <a:t>所以你永远不可能是现役最强</a:t>
            </a:r>
            <a:endParaRPr lang="en-US" altLang="zh-CN"/>
          </a:p>
          <a:p>
            <a:r>
              <a:rPr lang="zh-CN" altLang="en-US"/>
              <a:t>泥永无出头之日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单调队列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82" y="5004435"/>
            <a:ext cx="16192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3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我们考虑每一年，拿一个队列来维护“有可能成为现役最强”的选手。对于每一年，干这些事：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把队列末端所有比新选手菜的人弹掉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把队首已经退役的选手弹掉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此时的队首就是这一年的答案</a:t>
            </a:r>
            <a:endParaRPr lang="en-US" altLang="zh-CN"/>
          </a:p>
          <a:p>
            <a:pPr marL="457200" indent="-457200">
              <a:buFontTx/>
              <a:buChar char="-"/>
            </a:pPr>
            <a:r>
              <a:rPr lang="zh-CN" altLang="en-US"/>
              <a:t>把新选手加入队列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单调队列</a:t>
            </a:r>
          </a:p>
        </p:txBody>
      </p:sp>
    </p:spTree>
    <p:extLst>
      <p:ext uri="{BB962C8B-B14F-4D97-AF65-F5344CB8AC3E}">
        <p14:creationId xmlns:p14="http://schemas.microsoft.com/office/powerpoint/2010/main" val="220086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3   1   2   4   6   1   2   5   3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模拟样例</a:t>
            </a:r>
          </a:p>
        </p:txBody>
      </p:sp>
    </p:spTree>
    <p:extLst>
      <p:ext uri="{BB962C8B-B14F-4D97-AF65-F5344CB8AC3E}">
        <p14:creationId xmlns:p14="http://schemas.microsoft.com/office/powerpoint/2010/main" val="349266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zh-CN" altLang="en-US"/>
              <a:t>电梯</a:t>
            </a:r>
            <a:endParaRPr lang="en-US" altLang="zh-CN"/>
          </a:p>
          <a:p>
            <a:r>
              <a:rPr lang="zh-CN" altLang="en-US"/>
              <a:t>超载了之后要</a:t>
            </a:r>
            <a:r>
              <a:rPr lang="zh-CN" altLang="en-US">
                <a:solidFill>
                  <a:srgbClr val="FF0000"/>
                </a:solidFill>
              </a:rPr>
              <a:t>后入先出</a:t>
            </a:r>
            <a:r>
              <a:rPr lang="zh-CN" altLang="en-US"/>
              <a:t>。这是一个栈。</a:t>
            </a:r>
            <a:endParaRPr lang="en-US" altLang="zh-CN"/>
          </a:p>
          <a:p>
            <a:pPr marL="457200" indent="-457200">
              <a:buFontTx/>
              <a:buChar char="-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生活中的栈</a:t>
            </a:r>
          </a:p>
        </p:txBody>
      </p:sp>
    </p:spTree>
    <p:extLst>
      <p:ext uri="{BB962C8B-B14F-4D97-AF65-F5344CB8AC3E}">
        <p14:creationId xmlns:p14="http://schemas.microsoft.com/office/powerpoint/2010/main" val="42501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https://ac.2333.moe/Problem/view.xhtml?id=1593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环上最大子段和</a:t>
            </a:r>
          </a:p>
        </p:txBody>
      </p:sp>
    </p:spTree>
    <p:extLst>
      <p:ext uri="{BB962C8B-B14F-4D97-AF65-F5344CB8AC3E}">
        <p14:creationId xmlns:p14="http://schemas.microsoft.com/office/powerpoint/2010/main" val="40718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rxz@luogu.org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初赛一题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081"/>
          <a:stretch/>
        </p:blipFill>
        <p:spPr>
          <a:xfrm>
            <a:off x="621072" y="2461846"/>
            <a:ext cx="10526184" cy="26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4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实现栈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int</a:t>
            </a:r>
            <a:r>
              <a:rPr lang="nl-NL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s[</a:t>
            </a:r>
            <a:r>
              <a:rPr lang="nl-NL" altLang="zh-CN" sz="28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100005</a:t>
            </a:r>
            <a:r>
              <a:rPr lang="nl-NL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],tot=</a:t>
            </a:r>
            <a:r>
              <a:rPr lang="nl-NL" altLang="zh-CN" sz="2800">
                <a:solidFill>
                  <a:srgbClr val="09885A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0</a:t>
            </a:r>
            <a:r>
              <a:rPr lang="nl-NL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;</a:t>
            </a:r>
          </a:p>
          <a:p>
            <a:r>
              <a:rPr lang="nl-NL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#define push(x) s[</a:t>
            </a:r>
            <a:r>
              <a:rPr lang="nl-NL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++</a:t>
            </a:r>
            <a:r>
              <a:rPr lang="nl-NL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tot]</a:t>
            </a:r>
            <a:r>
              <a:rPr lang="nl-NL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=</a:t>
            </a:r>
            <a:r>
              <a:rPr lang="nl-NL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x</a:t>
            </a:r>
            <a:endParaRPr lang="nl-NL" altLang="zh-CN" sz="2800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nl-NL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#define pop tot</a:t>
            </a:r>
            <a:r>
              <a:rPr lang="nl-NL" altLang="zh-CN" sz="2800">
                <a:solidFill>
                  <a:srgbClr val="000000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--</a:t>
            </a:r>
          </a:p>
          <a:p>
            <a:r>
              <a:rPr lang="nl-NL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#define size tot</a:t>
            </a:r>
            <a:endParaRPr lang="nl-NL" altLang="zh-CN" sz="2800">
              <a:solidFill>
                <a:srgbClr val="000000"/>
              </a:solidFill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r>
              <a:rPr lang="nl-NL" altLang="zh-CN" sz="2800">
                <a:solidFill>
                  <a:srgbClr val="0000FF"/>
                </a:solidFill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#define top s[tot]</a:t>
            </a:r>
            <a:endParaRPr lang="nl-NL" altLang="zh-CN" sz="2800" b="0">
              <a:solidFill>
                <a:srgbClr val="000000"/>
              </a:solidFill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090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930</TotalTime>
  <Words>2743</Words>
  <Application>Microsoft Office PowerPoint</Application>
  <PresentationFormat>宽屏</PresentationFormat>
  <Paragraphs>333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0" baseType="lpstr">
      <vt:lpstr>Yahei Consolas Hybrid</vt:lpstr>
      <vt:lpstr>仿宋</vt:lpstr>
      <vt:lpstr>宋体</vt:lpstr>
      <vt:lpstr>Calibri</vt:lpstr>
      <vt:lpstr>Cambria Math</vt:lpstr>
      <vt:lpstr>Consolas</vt:lpstr>
      <vt:lpstr>Tw Cen MT</vt:lpstr>
      <vt:lpstr>Wingdings 3</vt:lpstr>
      <vt:lpstr>积分</vt:lpstr>
      <vt:lpstr>基础数据结构</vt:lpstr>
      <vt:lpstr>intro</vt:lpstr>
      <vt:lpstr>线性表</vt:lpstr>
      <vt:lpstr>洗碗问题</vt:lpstr>
      <vt:lpstr>洗碗问题</vt:lpstr>
      <vt:lpstr>栈的性质</vt:lpstr>
      <vt:lpstr>生活中的栈</vt:lpstr>
      <vt:lpstr>初赛一题</vt:lpstr>
      <vt:lpstr>实现栈</vt:lpstr>
      <vt:lpstr>括号匹配问题</vt:lpstr>
      <vt:lpstr>括号匹配问题</vt:lpstr>
      <vt:lpstr>括号匹配问题</vt:lpstr>
      <vt:lpstr>括号匹配问题</vt:lpstr>
      <vt:lpstr>栈与函数调用</vt:lpstr>
      <vt:lpstr>后缀表达式</vt:lpstr>
      <vt:lpstr>排队问题</vt:lpstr>
      <vt:lpstr>排队问题</vt:lpstr>
      <vt:lpstr>队列的性质</vt:lpstr>
      <vt:lpstr>生活中的队列</vt:lpstr>
      <vt:lpstr>实现队列</vt:lpstr>
      <vt:lpstr>循环队列</vt:lpstr>
      <vt:lpstr>yyy审题解</vt:lpstr>
      <vt:lpstr>约瑟夫问题</vt:lpstr>
      <vt:lpstr>约瑟夫问题</vt:lpstr>
      <vt:lpstr>栈和队列</vt:lpstr>
      <vt:lpstr>洛谷FMT</vt:lpstr>
      <vt:lpstr>链表</vt:lpstr>
      <vt:lpstr>链表操作</vt:lpstr>
      <vt:lpstr>初赛一题</vt:lpstr>
      <vt:lpstr>初赛一题</vt:lpstr>
      <vt:lpstr>并查集 &amp; hash表</vt:lpstr>
      <vt:lpstr>亲戚</vt:lpstr>
      <vt:lpstr>染色法</vt:lpstr>
      <vt:lpstr>改进</vt:lpstr>
      <vt:lpstr>并查集</vt:lpstr>
      <vt:lpstr>并查集</vt:lpstr>
      <vt:lpstr>并查集</vt:lpstr>
      <vt:lpstr>时间复杂度</vt:lpstr>
      <vt:lpstr>路径压缩</vt:lpstr>
      <vt:lpstr>例题</vt:lpstr>
      <vt:lpstr>问题</vt:lpstr>
      <vt:lpstr>暴力I</vt:lpstr>
      <vt:lpstr>暴力II</vt:lpstr>
      <vt:lpstr>取模</vt:lpstr>
      <vt:lpstr>hash冲突</vt:lpstr>
      <vt:lpstr>解决hash冲突</vt:lpstr>
      <vt:lpstr>双模数hash</vt:lpstr>
      <vt:lpstr>关于p</vt:lpstr>
      <vt:lpstr>简易分块</vt:lpstr>
      <vt:lpstr>教务处的工作</vt:lpstr>
      <vt:lpstr>分块</vt:lpstr>
      <vt:lpstr>过程淘汰</vt:lpstr>
      <vt:lpstr>分块</vt:lpstr>
      <vt:lpstr>分块</vt:lpstr>
      <vt:lpstr>例题</vt:lpstr>
      <vt:lpstr>区间众数</vt:lpstr>
      <vt:lpstr>区间数颜色</vt:lpstr>
      <vt:lpstr>单调栈 &amp; 单调队列</vt:lpstr>
      <vt:lpstr>what’s your problem</vt:lpstr>
      <vt:lpstr>拆分</vt:lpstr>
      <vt:lpstr>分析</vt:lpstr>
      <vt:lpstr>手玩样例</vt:lpstr>
      <vt:lpstr>栈</vt:lpstr>
      <vt:lpstr>模拟样例</vt:lpstr>
      <vt:lpstr>another question</vt:lpstr>
      <vt:lpstr>手玩样例</vt:lpstr>
      <vt:lpstr>单调队列</vt:lpstr>
      <vt:lpstr>单调队列</vt:lpstr>
      <vt:lpstr>模拟样例</vt:lpstr>
      <vt:lpstr>环上最大子段和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xingzhi</dc:creator>
  <cp:lastModifiedBy>xingzhi ruan</cp:lastModifiedBy>
  <cp:revision>420</cp:revision>
  <dcterms:created xsi:type="dcterms:W3CDTF">2016-12-04T04:07:19Z</dcterms:created>
  <dcterms:modified xsi:type="dcterms:W3CDTF">2020-01-26T12:38:57Z</dcterms:modified>
</cp:coreProperties>
</file>