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2" r:id="rId7"/>
    <p:sldId id="261" r:id="rId8"/>
    <p:sldId id="264" r:id="rId9"/>
    <p:sldId id="265" r:id="rId10"/>
    <p:sldId id="267" r:id="rId11"/>
    <p:sldId id="268" r:id="rId12"/>
    <p:sldId id="269" r:id="rId13"/>
    <p:sldId id="270" r:id="rId14"/>
    <p:sldId id="272" r:id="rId15"/>
    <p:sldId id="273" r:id="rId16"/>
    <p:sldId id="274" r:id="rId17"/>
    <p:sldId id="275" r:id="rId18"/>
    <p:sldId id="277" r:id="rId19"/>
    <p:sldId id="279" r:id="rId20"/>
    <p:sldId id="280" r:id="rId21"/>
    <p:sldId id="281" r:id="rId22"/>
    <p:sldId id="283" r:id="rId23"/>
    <p:sldId id="285" r:id="rId24"/>
    <p:sldId id="286" r:id="rId25"/>
    <p:sldId id="287" r:id="rId26"/>
    <p:sldId id="288" r:id="rId27"/>
    <p:sldId id="289" r:id="rId28"/>
    <p:sldId id="290" r:id="rId29"/>
    <p:sldId id="292" r:id="rId30"/>
    <p:sldId id="294" r:id="rId31"/>
    <p:sldId id="293" r:id="rId32"/>
    <p:sldId id="297" r:id="rId33"/>
    <p:sldId id="299" r:id="rId34"/>
    <p:sldId id="300"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257"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ctrTitle"/>
          </p:nvPr>
        </p:nvSpPr>
        <p:spPr>
          <a:xfrm>
            <a:off x="1401445" y="414973"/>
            <a:ext cx="9144000" cy="2387600"/>
          </a:xfrm>
        </p:spPr>
        <p:txBody>
          <a:bodyPr/>
          <a:p>
            <a:r>
              <a:rPr lang="zh-CN" altLang="en-US" sz="8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莫队算法</a:t>
            </a:r>
            <a:endParaRPr lang="zh-CN" altLang="en-US" sz="8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副标题 2"/>
          <p:cNvSpPr>
            <a:spLocks noGrp="1"/>
          </p:cNvSpPr>
          <p:nvPr>
            <p:ph type="subTitle" idx="1"/>
          </p:nvPr>
        </p:nvSpPr>
        <p:spPr>
          <a:xfrm>
            <a:off x="3079115" y="3226435"/>
            <a:ext cx="8663940" cy="2049145"/>
          </a:xfrm>
        </p:spPr>
        <p:txBody>
          <a:bodyPr>
            <a:normAutofit fontScale="60000"/>
          </a:bodyPr>
          <a:p>
            <a:r>
              <a:rPr lang="en-US" altLang="zh-CN">
                <a:solidFill>
                  <a:schemeClr val="accent4"/>
                </a:solidFill>
              </a:rPr>
              <a:t>                           </a:t>
            </a:r>
            <a:r>
              <a:rPr lang="en-US" altLang="zh-CN" sz="6000">
                <a:ln>
                  <a:solidFill>
                    <a:sysClr val="windowText" lastClr="000000"/>
                  </a:solidFill>
                </a:ln>
                <a:gradFill>
                  <a:gsLst>
                    <a:gs pos="21000">
                      <a:srgbClr val="53575C"/>
                    </a:gs>
                    <a:gs pos="88000">
                      <a:srgbClr val="C5C7CA"/>
                    </a:gs>
                  </a:gsLst>
                  <a:lin ang="5400000"/>
                </a:gradFill>
                <a:effectLst/>
              </a:rPr>
              <a:t>合肥市</a:t>
            </a:r>
            <a:r>
              <a:rPr lang="en-US" altLang="zh-CN" sz="6000">
                <a:ln>
                  <a:solidFill>
                    <a:sysClr val="windowText" lastClr="000000"/>
                  </a:solidFill>
                </a:ln>
                <a:gradFill>
                  <a:gsLst>
                    <a:gs pos="21000">
                      <a:srgbClr val="53575C"/>
                    </a:gs>
                    <a:gs pos="88000">
                      <a:srgbClr val="C5C7CA"/>
                    </a:gs>
                  </a:gsLst>
                  <a:lin ang="5400000"/>
                </a:gradFill>
                <a:effectLst/>
              </a:rPr>
              <a:t>45</a:t>
            </a:r>
            <a:r>
              <a:rPr lang="zh-CN" altLang="en-US" sz="6000">
                <a:ln>
                  <a:solidFill>
                    <a:sysClr val="windowText" lastClr="000000"/>
                  </a:solidFill>
                </a:ln>
                <a:gradFill>
                  <a:gsLst>
                    <a:gs pos="21000">
                      <a:srgbClr val="53575C"/>
                    </a:gs>
                    <a:gs pos="88000">
                      <a:srgbClr val="C5C7CA"/>
                    </a:gs>
                  </a:gsLst>
                  <a:lin ang="5400000"/>
                </a:gradFill>
                <a:effectLst/>
              </a:rPr>
              <a:t>中图灵社刘孟博</a:t>
            </a:r>
            <a:endParaRPr lang="zh-CN" altLang="en-US" sz="6000">
              <a:ln>
                <a:solidFill>
                  <a:sysClr val="windowText" lastClr="000000"/>
                </a:solidFill>
              </a:ln>
              <a:gradFill>
                <a:gsLst>
                  <a:gs pos="21000">
                    <a:srgbClr val="53575C"/>
                  </a:gs>
                  <a:gs pos="88000">
                    <a:srgbClr val="C5C7CA"/>
                  </a:gs>
                </a:gsLst>
                <a:lin ang="5400000"/>
              </a:gradFill>
              <a:effectLst/>
            </a:endParaRPr>
          </a:p>
          <a:p>
            <a:r>
              <a:rPr lang="zh-CN" altLang="en-US" sz="6000">
                <a:ln>
                  <a:solidFill>
                    <a:sysClr val="windowText" lastClr="000000"/>
                  </a:solidFill>
                </a:ln>
                <a:gradFill>
                  <a:gsLst>
                    <a:gs pos="21000">
                      <a:srgbClr val="53575C"/>
                    </a:gs>
                    <a:gs pos="88000">
                      <a:srgbClr val="C5C7CA"/>
                    </a:gs>
                  </a:gsLst>
                  <a:lin ang="5400000"/>
                </a:gradFill>
                <a:effectLst/>
              </a:rPr>
              <a:t>除了</a:t>
            </a:r>
            <a:r>
              <a:rPr lang="en-US" altLang="zh-CN" sz="6000">
                <a:ln>
                  <a:solidFill>
                    <a:sysClr val="windowText" lastClr="000000"/>
                  </a:solidFill>
                </a:ln>
                <a:gradFill>
                  <a:gsLst>
                    <a:gs pos="21000">
                      <a:srgbClr val="53575C"/>
                    </a:gs>
                    <a:gs pos="88000">
                      <a:srgbClr val="C5C7CA"/>
                    </a:gs>
                  </a:gsLst>
                  <a:lin ang="5400000"/>
                </a:gradFill>
                <a:effectLst/>
              </a:rPr>
              <a:t>CF</a:t>
            </a:r>
            <a:r>
              <a:rPr lang="zh-CN" altLang="en-US" sz="6000">
                <a:ln>
                  <a:solidFill>
                    <a:sysClr val="windowText" lastClr="000000"/>
                  </a:solidFill>
                </a:ln>
                <a:gradFill>
                  <a:gsLst>
                    <a:gs pos="21000">
                      <a:srgbClr val="53575C"/>
                    </a:gs>
                    <a:gs pos="88000">
                      <a:srgbClr val="C5C7CA"/>
                    </a:gs>
                  </a:gsLst>
                  <a:lin ang="5400000"/>
                </a:gradFill>
                <a:effectLst/>
              </a:rPr>
              <a:t>和</a:t>
            </a:r>
            <a:r>
              <a:rPr lang="en-US" altLang="zh-CN" sz="6000">
                <a:ln>
                  <a:solidFill>
                    <a:sysClr val="windowText" lastClr="000000"/>
                  </a:solidFill>
                </a:ln>
                <a:gradFill>
                  <a:gsLst>
                    <a:gs pos="21000">
                      <a:srgbClr val="53575C"/>
                    </a:gs>
                    <a:gs pos="88000">
                      <a:srgbClr val="C5C7CA"/>
                    </a:gs>
                  </a:gsLst>
                  <a:lin ang="5400000"/>
                </a:gradFill>
                <a:effectLst/>
              </a:rPr>
              <a:t>steam</a:t>
            </a:r>
            <a:r>
              <a:rPr lang="zh-CN" altLang="en-US" sz="6000">
                <a:ln>
                  <a:solidFill>
                    <a:sysClr val="windowText" lastClr="000000"/>
                  </a:solidFill>
                </a:ln>
                <a:gradFill>
                  <a:gsLst>
                    <a:gs pos="21000">
                      <a:srgbClr val="53575C"/>
                    </a:gs>
                    <a:gs pos="88000">
                      <a:srgbClr val="C5C7CA"/>
                    </a:gs>
                  </a:gsLst>
                  <a:lin ang="5400000"/>
                </a:gradFill>
                <a:effectLst/>
              </a:rPr>
              <a:t>以外所有名字：</a:t>
            </a:r>
            <a:r>
              <a:rPr lang="en-US" altLang="zh-CN" sz="6000">
                <a:ln>
                  <a:solidFill>
                    <a:sysClr val="windowText" lastClr="000000"/>
                  </a:solidFill>
                </a:ln>
                <a:gradFill>
                  <a:gsLst>
                    <a:gs pos="21000">
                      <a:srgbClr val="53575C"/>
                    </a:gs>
                    <a:gs pos="88000">
                      <a:srgbClr val="C5C7CA"/>
                    </a:gs>
                  </a:gsLst>
                  <a:lin ang="5400000"/>
                </a:gradFill>
                <a:effectLst/>
              </a:rPr>
              <a:t>LMB_001</a:t>
            </a:r>
            <a:endParaRPr lang="en-US" altLang="zh-CN" sz="6000">
              <a:ln>
                <a:solidFill>
                  <a:sysClr val="windowText" lastClr="000000"/>
                </a:solidFill>
              </a:ln>
              <a:gradFill>
                <a:gsLst>
                  <a:gs pos="21000">
                    <a:srgbClr val="53575C"/>
                  </a:gs>
                  <a:gs pos="88000">
                    <a:srgbClr val="C5C7CA"/>
                  </a:gs>
                </a:gsLst>
                <a:lin ang="5400000"/>
              </a:gradFill>
              <a:effectLst/>
            </a:endParaRPr>
          </a:p>
          <a:p>
            <a:r>
              <a:rPr lang="en-US" altLang="zh-CN" sz="6000">
                <a:ln>
                  <a:solidFill>
                    <a:sysClr val="windowText" lastClr="000000"/>
                  </a:solidFill>
                </a:ln>
                <a:gradFill>
                  <a:gsLst>
                    <a:gs pos="21000">
                      <a:srgbClr val="53575C"/>
                    </a:gs>
                    <a:gs pos="88000">
                      <a:srgbClr val="C5C7CA"/>
                    </a:gs>
                  </a:gsLst>
                  <a:lin ang="5400000"/>
                </a:gradFill>
                <a:effectLst/>
              </a:rPr>
              <a:t>QQ</a:t>
            </a:r>
            <a:r>
              <a:rPr lang="zh-CN" altLang="en-US" sz="6000">
                <a:ln>
                  <a:solidFill>
                    <a:sysClr val="windowText" lastClr="000000"/>
                  </a:solidFill>
                </a:ln>
                <a:gradFill>
                  <a:gsLst>
                    <a:gs pos="21000">
                      <a:srgbClr val="53575C"/>
                    </a:gs>
                    <a:gs pos="88000">
                      <a:srgbClr val="C5C7CA"/>
                    </a:gs>
                  </a:gsLst>
                  <a:lin ang="5400000"/>
                </a:gradFill>
                <a:effectLst/>
              </a:rPr>
              <a:t>：</a:t>
            </a:r>
            <a:r>
              <a:rPr lang="en-US" altLang="zh-CN" sz="6000">
                <a:ln>
                  <a:solidFill>
                    <a:sysClr val="windowText" lastClr="000000"/>
                  </a:solidFill>
                </a:ln>
                <a:gradFill>
                  <a:gsLst>
                    <a:gs pos="21000">
                      <a:srgbClr val="53575C"/>
                    </a:gs>
                    <a:gs pos="88000">
                      <a:srgbClr val="C5C7CA"/>
                    </a:gs>
                  </a:gsLst>
                  <a:lin ang="5400000"/>
                </a:gradFill>
                <a:effectLst/>
              </a:rPr>
              <a:t>1208274040</a:t>
            </a:r>
            <a:endParaRPr lang="en-US" altLang="zh-CN" sz="6000">
              <a:ln>
                <a:solidFill>
                  <a:sysClr val="windowText" lastClr="000000"/>
                </a:solidFill>
              </a:ln>
              <a:gradFill>
                <a:gsLst>
                  <a:gs pos="21000">
                    <a:srgbClr val="53575C"/>
                  </a:gs>
                  <a:gs pos="88000">
                    <a:srgbClr val="C5C7CA"/>
                  </a:gs>
                </a:gsLst>
                <a:lin ang="5400000"/>
              </a:gra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255" y="2566035"/>
            <a:ext cx="5365115" cy="3101975"/>
          </a:xfrm>
          <a:prstGeom prst="rect">
            <a:avLst/>
          </a:prstGeom>
        </p:spPr>
      </p:pic>
      <p:sp>
        <p:nvSpPr>
          <p:cNvPr id="2" name="标题 1"/>
          <p:cNvSpPr>
            <a:spLocks noGrp="1"/>
          </p:cNvSpPr>
          <p:nvPr>
            <p:ph type="title"/>
          </p:nvPr>
        </p:nvSpPr>
        <p:spPr>
          <a:xfrm>
            <a:off x="-8255" y="-10795"/>
            <a:ext cx="10515600" cy="1325563"/>
          </a:xfrm>
        </p:spPr>
        <p:txBody>
          <a:bodyPr/>
          <a:p>
            <a:r>
              <a:rPr lang="zh-CN" altLang="en-US"/>
              <a:t>莫队</a:t>
            </a:r>
            <a:endParaRPr lang="zh-CN" altLang="en-US"/>
          </a:p>
        </p:txBody>
      </p:sp>
      <p:sp>
        <p:nvSpPr>
          <p:cNvPr id="3" name="内容占位符 2"/>
          <p:cNvSpPr>
            <a:spLocks noGrp="1"/>
          </p:cNvSpPr>
          <p:nvPr>
            <p:ph idx="1"/>
          </p:nvPr>
        </p:nvSpPr>
        <p:spPr>
          <a:xfrm>
            <a:off x="-8255" y="901065"/>
            <a:ext cx="12192000" cy="5950585"/>
          </a:xfrm>
        </p:spPr>
        <p:txBody>
          <a:bodyPr/>
          <a:p>
            <a:r>
              <a:rPr lang="zh-CN" altLang="en-US"/>
              <a:t>掌握一个思想基础：两个询问之间的状态跳转。</a:t>
            </a:r>
            <a:endParaRPr lang="zh-CN" altLang="en-US"/>
          </a:p>
          <a:p>
            <a:r>
              <a:rPr lang="zh-CN" altLang="en-US"/>
              <a:t>如图，当前完成的询问的区间为[a,b],下一个询问的区间为[p,q],现在保存[a,b]区间内的每个颜色出现次数的</a:t>
            </a:r>
            <a:r>
              <a:rPr lang="en-US" altLang="zh-CN"/>
              <a:t>cnt</a:t>
            </a:r>
            <a:r>
              <a:rPr lang="zh-CN" altLang="en-US"/>
              <a:t>[]数组已经准备好，[a,b]区间询问的答案Ans1已经准备好，怎样用这些条件求出[p,q]区间询问的Ans2？</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370330" y="5002530"/>
            <a:ext cx="4671695" cy="2005330"/>
          </a:xfrm>
          <a:prstGeom prst="rect">
            <a:avLst/>
          </a:prstGeom>
        </p:spPr>
      </p:pic>
      <p:pic>
        <p:nvPicPr>
          <p:cNvPr id="4" name="图片 3"/>
          <p:cNvPicPr>
            <a:picLocks noChangeAspect="1"/>
          </p:cNvPicPr>
          <p:nvPr/>
        </p:nvPicPr>
        <p:blipFill>
          <a:blip r:embed="rId2"/>
          <a:stretch>
            <a:fillRect/>
          </a:stretch>
        </p:blipFill>
        <p:spPr>
          <a:xfrm>
            <a:off x="2854960" y="1809750"/>
            <a:ext cx="3942715" cy="1200150"/>
          </a:xfrm>
          <a:prstGeom prst="rect">
            <a:avLst/>
          </a:prstGeom>
        </p:spPr>
      </p:pic>
      <p:sp>
        <p:nvSpPr>
          <p:cNvPr id="2" name="标题 1"/>
          <p:cNvSpPr>
            <a:spLocks noGrp="1"/>
          </p:cNvSpPr>
          <p:nvPr>
            <p:ph type="title"/>
          </p:nvPr>
        </p:nvSpPr>
        <p:spPr>
          <a:xfrm>
            <a:off x="7620" y="-10160"/>
            <a:ext cx="10515600" cy="1325563"/>
          </a:xfrm>
        </p:spPr>
        <p:txBody>
          <a:bodyPr/>
          <a:p>
            <a:r>
              <a:rPr lang="zh-CN" altLang="en-US"/>
              <a:t>莫队</a:t>
            </a:r>
            <a:endParaRPr lang="zh-CN" altLang="en-US"/>
          </a:p>
        </p:txBody>
      </p:sp>
      <p:sp>
        <p:nvSpPr>
          <p:cNvPr id="3" name="内容占位符 2"/>
          <p:cNvSpPr>
            <a:spLocks noGrp="1"/>
          </p:cNvSpPr>
          <p:nvPr>
            <p:ph idx="1"/>
          </p:nvPr>
        </p:nvSpPr>
        <p:spPr>
          <a:xfrm>
            <a:off x="7620" y="1027430"/>
            <a:ext cx="12440920" cy="5823585"/>
          </a:xfrm>
        </p:spPr>
        <p:txBody>
          <a:bodyPr/>
          <a:p>
            <a:r>
              <a:rPr lang="zh-CN" altLang="en-US"/>
              <a:t>考虑指针向左或向右移动一个单位，我们要付出多大的代价才能维护</a:t>
            </a:r>
            <a:r>
              <a:rPr lang="en-US" altLang="zh-CN"/>
              <a:t>cnt</a:t>
            </a:r>
            <a:r>
              <a:rPr lang="zh-CN" altLang="en-US"/>
              <a:t>[]和Ans(即使得</a:t>
            </a:r>
            <a:r>
              <a:rPr lang="en-US" altLang="zh-CN"/>
              <a:t>cnt</a:t>
            </a:r>
            <a:r>
              <a:rPr lang="zh-CN" altLang="en-US"/>
              <a:t>[],Ans保存的是当前[l,r]的正确信息)。我们美妙地对图中l,r的向右移动一格进行分析：</a:t>
            </a:r>
            <a:endParaRPr lang="zh-CN" altLang="en-US"/>
          </a:p>
          <a:p>
            <a:endParaRPr lang="zh-CN" altLang="en-US"/>
          </a:p>
          <a:p>
            <a:endParaRPr lang="zh-CN" altLang="en-US"/>
          </a:p>
          <a:p>
            <a:r>
              <a:rPr lang="zh-CN" altLang="en-US"/>
              <a:t>如图。l指针向右移动一个单位，所造成的后果就是：我们损失了一个绿色方块。那么怎样维护？</a:t>
            </a:r>
            <a:r>
              <a:rPr lang="en-US" altLang="zh-CN"/>
              <a:t>cnt</a:t>
            </a:r>
            <a:r>
              <a:rPr lang="zh-CN" altLang="en-US"/>
              <a:t>[绿色]减去1。那Ans如何维护？因为我们说过分母是一个固定值</a:t>
            </a:r>
            <a:r>
              <a:rPr lang="en-US" altLang="zh-CN"/>
              <a:t>(r-l+1)*(r-l)</a:t>
            </a:r>
            <a:r>
              <a:rPr lang="zh-CN" altLang="en-US"/>
              <a:t>，直接算就可以了，不需要关心。分子中的其他颜色对应的部分是不会变的，绿色却从</a:t>
            </a:r>
            <a:r>
              <a:rPr lang="en-US" altLang="zh-CN"/>
              <a:t>cnt</a:t>
            </a:r>
            <a:r>
              <a:rPr lang="zh-CN" altLang="en-US"/>
              <a:t>[绿色]</a:t>
            </a:r>
            <a:r>
              <a:rPr lang="en-US" altLang="zh-CN" baseline="30000"/>
              <a:t>2</a:t>
            </a:r>
            <a:r>
              <a:rPr lang="zh-CN" altLang="en-US"/>
              <a:t>变成(</a:t>
            </a:r>
            <a:r>
              <a:rPr lang="en-US" altLang="zh-CN"/>
              <a:t>cnt</a:t>
            </a:r>
            <a:r>
              <a:rPr lang="zh-CN" altLang="en-US"/>
              <a:t>[绿色]-1)</a:t>
            </a:r>
            <a:r>
              <a:rPr lang="en-US" altLang="zh-CN" baseline="30000"/>
              <a:t>2</a:t>
            </a:r>
            <a:r>
              <a:rPr lang="zh-CN" altLang="en-US"/>
              <a:t>，比原来多了</a:t>
            </a:r>
            <a:r>
              <a:rPr lang="en-US" altLang="zh-CN"/>
              <a:t>1-2*</a:t>
            </a:r>
            <a:r>
              <a:rPr lang="en-US" altLang="zh-CN">
                <a:sym typeface="+mn-ea"/>
              </a:rPr>
              <a:t>cnt</a:t>
            </a:r>
            <a:r>
              <a:rPr lang="zh-CN" altLang="en-US">
                <a:sym typeface="+mn-ea"/>
              </a:rPr>
              <a:t>[绿色]。同理，观赏下面的r指针移动，将是差不多的。</a:t>
            </a:r>
            <a:endParaRPr lang="zh-CN" altLang="en-US">
              <a:sym typeface="+mn-ea"/>
            </a:endParaRPr>
          </a:p>
          <a:p>
            <a:r>
              <a:rPr lang="zh-CN" altLang="en-US">
                <a:sym typeface="+mn-ea"/>
              </a:rPr>
              <a:t>                                                                        分子增加</a:t>
            </a:r>
            <a:r>
              <a:rPr lang="en-US" altLang="zh-CN">
                <a:sym typeface="+mn-ea"/>
              </a:rPr>
              <a:t>2*cnt</a:t>
            </a:r>
            <a:r>
              <a:rPr lang="zh-CN" altLang="en-US">
                <a:sym typeface="+mn-ea"/>
              </a:rPr>
              <a:t>[橙色]</a:t>
            </a:r>
            <a:r>
              <a:rPr lang="en-US" altLang="zh-CN">
                <a:sym typeface="+mn-ea"/>
              </a:rPr>
              <a:t>+1</a:t>
            </a:r>
            <a:r>
              <a:rPr lang="zh-CN" altLang="en-US">
                <a:sym typeface="+mn-ea"/>
              </a:rPr>
              <a:t>；</a:t>
            </a:r>
            <a:r>
              <a:rPr lang="en-US" altLang="zh-CN">
                <a:sym typeface="+mn-ea"/>
              </a:rPr>
              <a:t>cnt</a:t>
            </a:r>
            <a:r>
              <a:rPr lang="zh-CN" altLang="en-US">
                <a:sym typeface="+mn-ea"/>
              </a:rPr>
              <a:t>[橙色]++</a:t>
            </a:r>
            <a:endParaRPr lang="zh-CN" altLang="en-US">
              <a:sym typeface="+mn-ea"/>
            </a:endParaRPr>
          </a:p>
          <a:p>
            <a:r>
              <a:rPr lang="zh-CN" altLang="en-US">
                <a:sym typeface="+mn-ea"/>
              </a:rPr>
              <a:t>                                                                            </a:t>
            </a:r>
            <a:r>
              <a:rPr lang="zh-CN" altLang="en-US">
                <a:solidFill>
                  <a:srgbClr val="FF0000"/>
                </a:solidFill>
                <a:sym typeface="+mn-ea"/>
              </a:rPr>
              <a:t>注意顺序，先增加分子，再</a:t>
            </a:r>
            <a:r>
              <a:rPr lang="en-US" altLang="zh-CN">
                <a:solidFill>
                  <a:srgbClr val="FF0000"/>
                </a:solidFill>
                <a:sym typeface="+mn-ea"/>
              </a:rPr>
              <a:t>cnt++</a:t>
            </a:r>
            <a:r>
              <a:rPr lang="zh-CN" altLang="en-US">
                <a:solidFill>
                  <a:srgbClr val="FF0000"/>
                </a:solidFill>
                <a:sym typeface="+mn-ea"/>
              </a:rPr>
              <a:t>            </a:t>
            </a:r>
            <a:r>
              <a:rPr lang="en-US" altLang="zh-CN">
                <a:solidFill>
                  <a:srgbClr val="FF0000"/>
                </a:solidFill>
                <a:sym typeface="+mn-ea"/>
              </a:rPr>
              <a:t>                                                                                </a:t>
            </a:r>
            <a:endParaRPr lang="en-US" altLang="zh-CN">
              <a:solidFill>
                <a:srgbClr val="FF0000"/>
              </a:solidFill>
              <a:sym typeface="+mn-ea"/>
            </a:endParaRPr>
          </a:p>
          <a:p>
            <a:endParaRPr lang="en-US" altLang="zh-CN">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55" y="5080"/>
            <a:ext cx="10515600" cy="1325563"/>
          </a:xfrm>
        </p:spPr>
        <p:txBody>
          <a:bodyPr/>
          <a:p>
            <a:r>
              <a:rPr lang="zh-CN" altLang="en-US"/>
              <a:t>莫队</a:t>
            </a:r>
            <a:endParaRPr lang="zh-CN" altLang="en-US"/>
          </a:p>
        </p:txBody>
      </p:sp>
      <p:sp>
        <p:nvSpPr>
          <p:cNvPr id="3" name="内容占位符 2"/>
          <p:cNvSpPr>
            <a:spLocks noGrp="1"/>
          </p:cNvSpPr>
          <p:nvPr>
            <p:ph idx="1"/>
          </p:nvPr>
        </p:nvSpPr>
        <p:spPr>
          <a:xfrm>
            <a:off x="-8255" y="901065"/>
            <a:ext cx="12192000" cy="5965190"/>
          </a:xfrm>
        </p:spPr>
        <p:txBody>
          <a:bodyPr/>
          <a:p>
            <a:r>
              <a:rPr lang="zh-CN" altLang="en-US"/>
              <a:t>我们发现：知道</a:t>
            </a:r>
            <a:r>
              <a:rPr lang="en-US" altLang="zh-CN"/>
              <a:t>[L,R]</a:t>
            </a:r>
            <a:r>
              <a:rPr lang="zh-CN" altLang="en-US"/>
              <a:t>的信息，要求出</a:t>
            </a:r>
            <a:r>
              <a:rPr lang="en-US" altLang="zh-CN"/>
              <a:t>[L-1,R],[L,R-1],[L+1,R],[L,R+1]</a:t>
            </a:r>
            <a:r>
              <a:rPr lang="zh-CN" altLang="en-US"/>
              <a:t>的信息</a:t>
            </a:r>
            <a:r>
              <a:rPr lang="en-US" altLang="zh-CN"/>
              <a:t>,</a:t>
            </a:r>
            <a:r>
              <a:rPr lang="zh-CN" altLang="en-US"/>
              <a:t>竟只需要O(1)的时间。</a:t>
            </a:r>
            <a:endParaRPr lang="zh-CN" altLang="en-US"/>
          </a:p>
          <a:p>
            <a:endParaRPr lang="zh-CN" altLang="en-US"/>
          </a:p>
          <a:p>
            <a:endParaRPr lang="zh-CN" altLang="en-US"/>
          </a:p>
          <a:p>
            <a:endParaRPr lang="zh-CN" altLang="en-US"/>
          </a:p>
          <a:p>
            <a:endParaRPr lang="zh-CN" altLang="en-US"/>
          </a:p>
          <a:p>
            <a:r>
              <a:rPr lang="zh-CN" altLang="en-US"/>
              <a:t>就算是这样，到这里为止的话莫队算法依旧无法焕发其光彩，原因是：如果我们以读入的顺序来枚举每个询问，每个询问到下一个询问时都用上述方法维护信息，那么在你脑海中会浮现出l,r跳来跳去的疯狂景象，疯狂之处在于最坏情况下时间复杂度为：O(n</a:t>
            </a:r>
            <a:r>
              <a:rPr lang="en-US" altLang="zh-CN"/>
              <a:t>^2</a:t>
            </a:r>
            <a:r>
              <a:rPr lang="zh-CN" altLang="en-US"/>
              <a:t>)——如果要这样玩，那不如写一个暴力程序</a:t>
            </a:r>
            <a:endParaRPr lang="zh-CN" altLang="en-US"/>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3495" y="5080"/>
            <a:ext cx="10515600" cy="1325563"/>
          </a:xfrm>
        </p:spPr>
        <p:txBody>
          <a:bodyPr/>
          <a:p>
            <a:r>
              <a:rPr lang="zh-CN" altLang="en-US"/>
              <a:t>莫队</a:t>
            </a:r>
            <a:endParaRPr lang="zh-CN" altLang="en-US"/>
          </a:p>
        </p:txBody>
      </p:sp>
      <p:sp>
        <p:nvSpPr>
          <p:cNvPr id="3" name="内容占位符 2"/>
          <p:cNvSpPr>
            <a:spLocks noGrp="1"/>
          </p:cNvSpPr>
          <p:nvPr>
            <p:ph idx="1"/>
          </p:nvPr>
        </p:nvSpPr>
        <p:spPr>
          <a:xfrm>
            <a:off x="23495" y="469900"/>
            <a:ext cx="12128500" cy="6388100"/>
          </a:xfrm>
        </p:spPr>
        <p:txBody>
          <a:bodyPr/>
          <a:p>
            <a:pPr marL="0" indent="0">
              <a:buNone/>
            </a:pPr>
            <a:endParaRPr lang="zh-CN" altLang="en-US"/>
          </a:p>
          <a:p>
            <a:r>
              <a:rPr lang="zh-CN" altLang="en-US">
                <a:sym typeface="+mn-ea"/>
              </a:rPr>
              <a:t>知道</a:t>
            </a:r>
            <a:r>
              <a:rPr lang="en-US" altLang="zh-CN">
                <a:sym typeface="+mn-ea"/>
              </a:rPr>
              <a:t>[L1,R1]</a:t>
            </a:r>
            <a:r>
              <a:rPr lang="zh-CN" altLang="en-US">
                <a:sym typeface="+mn-ea"/>
              </a:rPr>
              <a:t>再处理下一个询问[</a:t>
            </a:r>
            <a:r>
              <a:rPr lang="en-US" altLang="zh-CN">
                <a:sym typeface="+mn-ea"/>
              </a:rPr>
              <a:t>L2</a:t>
            </a:r>
            <a:r>
              <a:rPr lang="zh-CN" altLang="en-US">
                <a:sym typeface="+mn-ea"/>
              </a:rPr>
              <a:t> ,</a:t>
            </a:r>
            <a:r>
              <a:rPr lang="en-US" altLang="zh-CN">
                <a:sym typeface="+mn-ea"/>
              </a:rPr>
              <a:t>R2</a:t>
            </a:r>
            <a:r>
              <a:rPr lang="zh-CN" altLang="en-US">
                <a:sym typeface="+mn-ea"/>
              </a:rPr>
              <a:t>]时，复杂度就是两个指针移动的绝对值之和O(|</a:t>
            </a:r>
            <a:r>
              <a:rPr lang="en-US" altLang="zh-CN">
                <a:sym typeface="+mn-ea"/>
              </a:rPr>
              <a:t>L1</a:t>
            </a:r>
            <a:r>
              <a:rPr lang="zh-CN" altLang="en-US">
                <a:sym typeface="+mn-ea"/>
              </a:rPr>
              <a:t>−</a:t>
            </a:r>
            <a:r>
              <a:rPr lang="en-US" altLang="zh-CN">
                <a:sym typeface="+mn-ea"/>
              </a:rPr>
              <a:t>L2</a:t>
            </a:r>
            <a:r>
              <a:rPr lang="zh-CN" altLang="en-US">
                <a:sym typeface="+mn-ea"/>
              </a:rPr>
              <a:t>|+|</a:t>
            </a:r>
            <a:r>
              <a:rPr lang="en-US" altLang="zh-CN">
                <a:sym typeface="+mn-ea"/>
              </a:rPr>
              <a:t>R1</a:t>
            </a:r>
            <a:r>
              <a:rPr lang="zh-CN" altLang="en-US">
                <a:sym typeface="+mn-ea"/>
              </a:rPr>
              <a:t>−</a:t>
            </a:r>
            <a:r>
              <a:rPr lang="en-US" altLang="zh-CN">
                <a:sym typeface="+mn-ea"/>
              </a:rPr>
              <a:t>R2</a:t>
            </a:r>
            <a:r>
              <a:rPr lang="zh-CN" altLang="en-US">
                <a:sym typeface="+mn-ea"/>
              </a:rPr>
              <a:t>|)</a:t>
            </a:r>
            <a:endParaRPr lang="zh-CN" altLang="en-US">
              <a:sym typeface="+mn-ea"/>
            </a:endParaRPr>
          </a:p>
          <a:p>
            <a:endParaRPr lang="zh-CN" altLang="en-US"/>
          </a:p>
          <a:p>
            <a:r>
              <a:rPr lang="zh-CN" altLang="en-US">
                <a:sym typeface="+mn-ea"/>
              </a:rPr>
              <a:t>注意到，每个区间可以抽象成平面中的点，每次转移的花费都相当于从某点到另一点的曼哈顿距离的长度。恩，所以呢？</a:t>
            </a:r>
            <a:endParaRPr lang="zh-CN" altLang="en-US">
              <a:sym typeface="+mn-ea"/>
            </a:endParaRPr>
          </a:p>
          <a:p>
            <a:endParaRPr lang="zh-CN" altLang="en-US"/>
          </a:p>
          <a:p>
            <a:r>
              <a:rPr lang="zh-CN" altLang="en-US">
                <a:sym typeface="+mn-ea"/>
              </a:rPr>
              <a:t>所以我们花费的最小时间便是使这些平面中的点联通的最小曼哈顿距离。</a:t>
            </a:r>
            <a:endParaRPr lang="zh-CN" altLang="en-US">
              <a:sym typeface="+mn-ea"/>
            </a:endParaRPr>
          </a:p>
          <a:p>
            <a:endParaRPr lang="zh-CN" altLang="en-US">
              <a:sym typeface="+mn-ea"/>
            </a:endParaRPr>
          </a:p>
          <a:p>
            <a:r>
              <a:rPr lang="zh-CN" altLang="en-US">
                <a:sym typeface="+mn-ea"/>
              </a:rPr>
              <a:t>平面点的曼哈顿最小生成树！</a:t>
            </a:r>
            <a:endParaRPr lang="zh-CN" altLang="en-US"/>
          </a:p>
          <a:p>
            <a:r>
              <a:rPr lang="zh-CN" altLang="en-US"/>
              <a:t>曼哈顿最小生成树有</a:t>
            </a:r>
            <a:r>
              <a:rPr lang="en-US" altLang="zh-CN"/>
              <a:t>O(nlogn)</a:t>
            </a:r>
            <a:r>
              <a:rPr lang="zh-CN" altLang="en-US"/>
              <a:t>的求法，那我们求出曼哈顿最小生成树以后沿着选中边跑一遍，按着这个顺序去解决询问</a:t>
            </a:r>
            <a:endParaRPr lang="zh-CN" altLang="en-US"/>
          </a:p>
          <a:p>
            <a:r>
              <a:rPr lang="zh-CN" altLang="en-US"/>
              <a:t>这是可行的，但是我们当然不这样做，多麻烦啊（逃</a:t>
            </a:r>
            <a:r>
              <a:rPr lang="en-US" altLang="zh-CN"/>
              <a:t>~~~</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 y="-25400"/>
            <a:ext cx="10515600" cy="1325563"/>
          </a:xfrm>
        </p:spPr>
        <p:txBody>
          <a:bodyPr/>
          <a:p>
            <a:r>
              <a:rPr lang="zh-CN" altLang="en-US"/>
              <a:t>莫队</a:t>
            </a:r>
            <a:endParaRPr lang="zh-CN" altLang="en-US"/>
          </a:p>
        </p:txBody>
      </p:sp>
      <p:sp>
        <p:nvSpPr>
          <p:cNvPr id="3" name="内容占位符 2"/>
          <p:cNvSpPr>
            <a:spLocks noGrp="1"/>
          </p:cNvSpPr>
          <p:nvPr>
            <p:ph idx="1"/>
          </p:nvPr>
        </p:nvSpPr>
        <p:spPr>
          <a:xfrm>
            <a:off x="-7620" y="861060"/>
            <a:ext cx="12188190" cy="5997575"/>
          </a:xfrm>
        </p:spPr>
        <p:txBody>
          <a:bodyPr/>
          <a:p>
            <a:r>
              <a:rPr lang="zh-CN" altLang="en-US"/>
              <a:t>有什么又能保证时间复杂度，又简便的方法能处理呢？</a:t>
            </a:r>
            <a:endParaRPr lang="zh-CN" altLang="en-US"/>
          </a:p>
          <a:p>
            <a:r>
              <a:rPr lang="zh-CN" altLang="en-US"/>
              <a:t>分块大法好（飘</a:t>
            </a:r>
            <a:r>
              <a:rPr lang="en-US" altLang="zh-CN"/>
              <a:t>~~~</a:t>
            </a:r>
            <a:r>
              <a:rPr lang="zh-CN" altLang="en-US"/>
              <a:t>）</a:t>
            </a:r>
            <a:endParaRPr lang="zh-CN" altLang="en-US"/>
          </a:p>
          <a:p>
            <a:r>
              <a:rPr lang="zh-CN" altLang="en-US"/>
              <a:t>确实，利用分块，我们可以实现O(n√</a:t>
            </a:r>
            <a:r>
              <a:rPr lang="en-US" altLang="zh-CN"/>
              <a:t>n</a:t>
            </a:r>
            <a:r>
              <a:rPr lang="zh-CN" altLang="en-US"/>
              <a:t>)的时间复杂度（我们下面会证明它）虽然求解平面点的曼哈顿最小生成树是O(nlogn)的，但根据莫队论文中的证明，用到这里时，仍然是O(n√</a:t>
            </a:r>
            <a:r>
              <a:rPr lang="en-US" altLang="zh-CN"/>
              <a:t>n</a:t>
            </a:r>
            <a:r>
              <a:rPr lang="zh-CN" altLang="en-US"/>
              <a:t>)，只不过常数小一些罢了，这里就不赘述了</a:t>
            </a:r>
            <a:endParaRPr lang="zh-CN" altLang="en-US"/>
          </a:p>
          <a:p>
            <a:r>
              <a:rPr lang="zh-CN" altLang="en-US"/>
              <a:t>分块不会的同学课后可以看看博客教程</a:t>
            </a:r>
            <a:endParaRPr lang="zh-CN" altLang="en-US"/>
          </a:p>
          <a:p>
            <a:endParaRPr lang="zh-CN" altLang="en-US"/>
          </a:p>
          <a:p>
            <a:r>
              <a:rPr lang="zh-CN" altLang="en-US"/>
              <a:t>我们分过块后先把询问排序，以左端点所在的块为第一关键字，以右端点为第二关键字。也就是说如果任两个询问如果左端点在同一个块里的话就按右端点从小到大排序，否则按左端点排</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 y="20955"/>
            <a:ext cx="10515600" cy="1325563"/>
          </a:xfrm>
        </p:spPr>
        <p:txBody>
          <a:bodyPr/>
          <a:p>
            <a:r>
              <a:rPr lang="zh-CN" altLang="en-US"/>
              <a:t>莫队</a:t>
            </a:r>
            <a:endParaRPr lang="zh-CN" altLang="en-US"/>
          </a:p>
        </p:txBody>
      </p:sp>
      <p:sp>
        <p:nvSpPr>
          <p:cNvPr id="3" name="内容占位符 2"/>
          <p:cNvSpPr>
            <a:spLocks noGrp="1"/>
          </p:cNvSpPr>
          <p:nvPr>
            <p:ph idx="1"/>
          </p:nvPr>
        </p:nvSpPr>
        <p:spPr>
          <a:xfrm>
            <a:off x="7620" y="1010920"/>
            <a:ext cx="12176125" cy="5808980"/>
          </a:xfrm>
        </p:spPr>
        <p:txBody>
          <a:bodyPr>
            <a:normAutofit lnSpcReduction="10000"/>
          </a:bodyPr>
          <a:p>
            <a:r>
              <a:rPr lang="zh-CN" altLang="en-US"/>
              <a:t>这时候我们来证明一下神奇的时间复杂度</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所以</a:t>
            </a:r>
            <a:r>
              <a:rPr lang="zh-CN" altLang="en-US">
                <a:solidFill>
                  <a:srgbClr val="FF0000"/>
                </a:solidFill>
              </a:rPr>
              <a:t>普通</a:t>
            </a:r>
            <a:r>
              <a:rPr lang="zh-CN" altLang="en-US"/>
              <a:t>莫队算法在解决</a:t>
            </a:r>
            <a:r>
              <a:rPr lang="zh-CN" altLang="en-US" b="1">
                <a:solidFill>
                  <a:srgbClr val="FF0000"/>
                </a:solidFill>
              </a:rPr>
              <a:t>离线</a:t>
            </a:r>
            <a:r>
              <a:rPr lang="zh-CN" altLang="en-US"/>
              <a:t>区间</a:t>
            </a:r>
            <a:r>
              <a:rPr lang="zh-CN" altLang="en-US" b="1">
                <a:solidFill>
                  <a:srgbClr val="FF0000"/>
                </a:solidFill>
              </a:rPr>
              <a:t>询问</a:t>
            </a:r>
            <a:r>
              <a:rPr lang="zh-CN" altLang="en-US" b="1">
                <a:solidFill>
                  <a:srgbClr val="00B050"/>
                </a:solidFill>
              </a:rPr>
              <a:t>几乎</a:t>
            </a:r>
            <a:r>
              <a:rPr lang="zh-CN" altLang="en-US"/>
              <a:t>是</a:t>
            </a:r>
            <a:r>
              <a:rPr lang="zh-CN" altLang="en-US" b="1">
                <a:solidFill>
                  <a:srgbClr val="FF0000"/>
                </a:solidFill>
              </a:rPr>
              <a:t>无敌</a:t>
            </a:r>
            <a:r>
              <a:rPr lang="zh-CN" altLang="en-US"/>
              <a:t>的。</a:t>
            </a:r>
            <a:endParaRPr lang="zh-CN" altLang="en-US"/>
          </a:p>
          <a:p>
            <a:r>
              <a:rPr lang="zh-CN" altLang="en-US"/>
              <a:t>注意，除了以上关键字以外，莫队的条件还有我们前面说过的：</a:t>
            </a:r>
            <a:r>
              <a:rPr lang="zh-CN" altLang="en-US">
                <a:sym typeface="+mn-ea"/>
              </a:rPr>
              <a:t>知道</a:t>
            </a:r>
            <a:r>
              <a:rPr lang="en-US" altLang="zh-CN">
                <a:sym typeface="+mn-ea"/>
              </a:rPr>
              <a:t>[L,R]</a:t>
            </a:r>
            <a:r>
              <a:rPr lang="zh-CN" altLang="en-US">
                <a:sym typeface="+mn-ea"/>
              </a:rPr>
              <a:t>的信息，只需</a:t>
            </a:r>
            <a:r>
              <a:rPr lang="en-US" altLang="zh-CN">
                <a:sym typeface="+mn-ea"/>
              </a:rPr>
              <a:t>O(1)</a:t>
            </a:r>
            <a:r>
              <a:rPr lang="zh-CN" altLang="en-US">
                <a:sym typeface="+mn-ea"/>
              </a:rPr>
              <a:t>的时间求出</a:t>
            </a:r>
            <a:r>
              <a:rPr lang="en-US" altLang="zh-CN">
                <a:sym typeface="+mn-ea"/>
              </a:rPr>
              <a:t>[L-1,R],[L,R-1],[L+1,R],[L,R+1]</a:t>
            </a:r>
            <a:r>
              <a:rPr lang="zh-CN" altLang="en-US">
                <a:sym typeface="+mn-ea"/>
              </a:rPr>
              <a:t>的信息</a:t>
            </a:r>
            <a:r>
              <a:rPr lang="en-US" altLang="zh-CN">
                <a:sym typeface="+mn-ea"/>
              </a:rPr>
              <a:t>(</a:t>
            </a:r>
            <a:r>
              <a:rPr lang="zh-CN" altLang="en-US">
                <a:sym typeface="+mn-ea"/>
              </a:rPr>
              <a:t>实际上对于某些比较弱的数据，</a:t>
            </a:r>
            <a:r>
              <a:rPr lang="en-US" altLang="zh-CN">
                <a:sym typeface="+mn-ea"/>
              </a:rPr>
              <a:t>O(logn)</a:t>
            </a:r>
            <a:r>
              <a:rPr lang="zh-CN" altLang="en-US">
                <a:sym typeface="+mn-ea"/>
              </a:rPr>
              <a:t>也是可以的</a:t>
            </a:r>
            <a:r>
              <a:rPr lang="en-US" altLang="zh-CN">
                <a:sym typeface="+mn-ea"/>
              </a:rPr>
              <a:t>)</a:t>
            </a:r>
            <a:endParaRPr lang="en-US" altLang="zh-CN">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 y="-10160"/>
            <a:ext cx="10515600" cy="1325563"/>
          </a:xfrm>
        </p:spPr>
        <p:txBody>
          <a:bodyPr/>
          <a:p>
            <a:r>
              <a:rPr lang="en-US" altLang="zh-CN"/>
              <a:t>PQF</a:t>
            </a:r>
            <a:r>
              <a:rPr lang="zh-CN" altLang="en-US"/>
              <a:t>的袜子</a:t>
            </a:r>
            <a:endParaRPr lang="zh-CN" altLang="en-US"/>
          </a:p>
        </p:txBody>
      </p:sp>
      <p:pic>
        <p:nvPicPr>
          <p:cNvPr id="4" name="内容占位符 3"/>
          <p:cNvPicPr>
            <a:picLocks noChangeAspect="1"/>
          </p:cNvPicPr>
          <p:nvPr>
            <p:ph idx="1"/>
          </p:nvPr>
        </p:nvPicPr>
        <p:blipFill>
          <a:blip r:embed="rId1"/>
          <a:stretch>
            <a:fillRect/>
          </a:stretch>
        </p:blipFill>
        <p:spPr>
          <a:xfrm>
            <a:off x="7620" y="828675"/>
            <a:ext cx="6445250" cy="5365115"/>
          </a:xfrm>
          <a:prstGeom prst="rect">
            <a:avLst/>
          </a:prstGeom>
        </p:spPr>
      </p:pic>
      <p:pic>
        <p:nvPicPr>
          <p:cNvPr id="5" name="图片 4"/>
          <p:cNvPicPr>
            <a:picLocks noChangeAspect="1"/>
          </p:cNvPicPr>
          <p:nvPr/>
        </p:nvPicPr>
        <p:blipFill>
          <a:blip r:embed="rId2"/>
          <a:stretch>
            <a:fillRect/>
          </a:stretch>
        </p:blipFill>
        <p:spPr>
          <a:xfrm>
            <a:off x="6452870" y="636905"/>
            <a:ext cx="5689600" cy="5748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内容占位符 6"/>
          <p:cNvPicPr>
            <a:picLocks noChangeAspect="1"/>
          </p:cNvPicPr>
          <p:nvPr>
            <p:ph idx="1"/>
          </p:nvPr>
        </p:nvPicPr>
        <p:blipFill>
          <a:blip r:embed="rId1"/>
          <a:stretch>
            <a:fillRect/>
          </a:stretch>
        </p:blipFill>
        <p:spPr>
          <a:xfrm>
            <a:off x="6181725" y="20320"/>
            <a:ext cx="4671695" cy="4351655"/>
          </a:xfrm>
          <a:prstGeom prst="rect">
            <a:avLst/>
          </a:prstGeom>
        </p:spPr>
      </p:pic>
      <p:pic>
        <p:nvPicPr>
          <p:cNvPr id="4" name="图片 3"/>
          <p:cNvPicPr>
            <a:picLocks noChangeAspect="1"/>
          </p:cNvPicPr>
          <p:nvPr/>
        </p:nvPicPr>
        <p:blipFill>
          <a:blip r:embed="rId2"/>
          <a:stretch>
            <a:fillRect/>
          </a:stretch>
        </p:blipFill>
        <p:spPr>
          <a:xfrm>
            <a:off x="6181725" y="4371975"/>
            <a:ext cx="4671695" cy="1579245"/>
          </a:xfrm>
          <a:prstGeom prst="rect">
            <a:avLst/>
          </a:prstGeom>
        </p:spPr>
      </p:pic>
      <p:pic>
        <p:nvPicPr>
          <p:cNvPr id="6" name="图片 5"/>
          <p:cNvPicPr>
            <a:picLocks noChangeAspect="1"/>
          </p:cNvPicPr>
          <p:nvPr/>
        </p:nvPicPr>
        <p:blipFill>
          <a:blip r:embed="rId3"/>
          <a:stretch>
            <a:fillRect/>
          </a:stretch>
        </p:blipFill>
        <p:spPr>
          <a:xfrm>
            <a:off x="10160" y="20320"/>
            <a:ext cx="6189980" cy="5931535"/>
          </a:xfrm>
          <a:prstGeom prst="rect">
            <a:avLst/>
          </a:prstGeom>
        </p:spPr>
      </p:pic>
      <p:sp>
        <p:nvSpPr>
          <p:cNvPr id="5" name="标题 4"/>
          <p:cNvSpPr/>
          <p:nvPr>
            <p:ph type="title"/>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2280" y="499745"/>
            <a:ext cx="10515600" cy="1325563"/>
          </a:xfrm>
        </p:spPr>
        <p:txBody>
          <a:bodyPr/>
          <a:p>
            <a:r>
              <a:rPr lang="zh-CN" altLang="en-US"/>
              <a:t>带修莫队</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 y="5080"/>
            <a:ext cx="10515600" cy="1325563"/>
          </a:xfrm>
        </p:spPr>
        <p:txBody>
          <a:bodyPr/>
          <a:p>
            <a:r>
              <a:rPr lang="zh-CN" altLang="en-US"/>
              <a:t>引入：</a:t>
            </a:r>
            <a:r>
              <a:rPr lang="en-US" altLang="zh-CN"/>
              <a:t>Luogu P1903: CX数颜色</a:t>
            </a:r>
            <a:endParaRPr lang="en-US" altLang="zh-CN"/>
          </a:p>
        </p:txBody>
      </p:sp>
      <p:sp>
        <p:nvSpPr>
          <p:cNvPr id="3" name="内容占位符 2"/>
          <p:cNvSpPr>
            <a:spLocks noGrp="1"/>
          </p:cNvSpPr>
          <p:nvPr>
            <p:ph idx="1"/>
          </p:nvPr>
        </p:nvSpPr>
        <p:spPr>
          <a:xfrm>
            <a:off x="8255" y="885190"/>
            <a:ext cx="12175490" cy="5980430"/>
          </a:xfrm>
        </p:spPr>
        <p:txBody>
          <a:bodyPr>
            <a:normAutofit fontScale="80000"/>
          </a:bodyPr>
          <a:p>
            <a:pPr marL="0" indent="0">
              <a:buNone/>
            </a:pPr>
            <a:endParaRPr lang="en-US" altLang="zh-CN">
              <a:sym typeface="+mn-ea"/>
            </a:endParaRPr>
          </a:p>
          <a:p>
            <a:pPr marL="0" indent="0">
              <a:buNone/>
            </a:pPr>
            <a:r>
              <a:rPr lang="en-US" altLang="zh-CN">
                <a:sym typeface="+mn-ea"/>
              </a:rPr>
              <a:t>PQF</a:t>
            </a:r>
            <a:r>
              <a:rPr lang="zh-CN" altLang="en-US">
                <a:sym typeface="+mn-ea"/>
              </a:rPr>
              <a:t>送给了</a:t>
            </a:r>
            <a:r>
              <a:rPr lang="en-US" altLang="zh-CN">
                <a:sym typeface="+mn-ea"/>
              </a:rPr>
              <a:t>CX</a:t>
            </a:r>
            <a:r>
              <a:rPr lang="zh-CN" altLang="en-US">
                <a:sym typeface="+mn-ea"/>
              </a:rPr>
              <a:t>一套N支彩色画笔（其中有些颜色可能相同）。</a:t>
            </a:r>
            <a:r>
              <a:rPr lang="en-US" altLang="zh-CN">
                <a:sym typeface="+mn-ea"/>
              </a:rPr>
              <a:t>CX</a:t>
            </a:r>
            <a:r>
              <a:rPr lang="zh-CN" altLang="en-US">
                <a:sym typeface="+mn-ea"/>
              </a:rPr>
              <a:t>便发明了一个游戏，他把彩笔摆成一排，你需要完成</a:t>
            </a:r>
            <a:r>
              <a:rPr lang="en-US" altLang="zh-CN">
                <a:sym typeface="+mn-ea"/>
              </a:rPr>
              <a:t>M</a:t>
            </a:r>
            <a:r>
              <a:rPr lang="zh-CN" altLang="en-US">
                <a:sym typeface="+mn-ea"/>
              </a:rPr>
              <a:t>个指令。</a:t>
            </a:r>
            <a:r>
              <a:rPr lang="en-US" altLang="zh-CN">
                <a:sym typeface="+mn-ea"/>
              </a:rPr>
              <a:t>CX</a:t>
            </a:r>
            <a:r>
              <a:rPr lang="zh-CN" altLang="en-US">
                <a:sym typeface="+mn-ea"/>
              </a:rPr>
              <a:t>会像你发布如下指令： </a:t>
            </a:r>
            <a:endParaRPr lang="zh-CN" altLang="en-US">
              <a:sym typeface="+mn-ea"/>
            </a:endParaRPr>
          </a:p>
          <a:p>
            <a:pPr marL="0" indent="0">
              <a:buNone/>
            </a:pPr>
            <a:r>
              <a:rPr lang="zh-CN" altLang="en-US">
                <a:sym typeface="+mn-ea"/>
              </a:rPr>
              <a:t>1、 Q   L   R代表询问你从第L支画笔到第R支画笔中共有几种不同颜色的画笔。 </a:t>
            </a:r>
            <a:endParaRPr lang="zh-CN" altLang="en-US">
              <a:sym typeface="+mn-ea"/>
            </a:endParaRPr>
          </a:p>
          <a:p>
            <a:pPr marL="0" indent="0">
              <a:buNone/>
            </a:pPr>
            <a:r>
              <a:rPr lang="zh-CN" altLang="en-US">
                <a:sym typeface="+mn-ea"/>
              </a:rPr>
              <a:t>2、 R   P   Col 把第P支画笔替换为颜色Col。</a:t>
            </a:r>
            <a:endParaRPr lang="zh-CN" altLang="en-US">
              <a:sym typeface="+mn-ea"/>
            </a:endParaRPr>
          </a:p>
          <a:p>
            <a:pPr marL="0" indent="0">
              <a:buNone/>
            </a:pPr>
            <a:r>
              <a:rPr lang="en-US" altLang="zh-CN"/>
              <a:t>PQF</a:t>
            </a:r>
            <a:r>
              <a:rPr lang="zh-CN" altLang="en-US"/>
              <a:t>与</a:t>
            </a:r>
            <a:r>
              <a:rPr lang="en-US" altLang="zh-CN"/>
              <a:t>LMB</a:t>
            </a:r>
            <a:r>
              <a:rPr lang="zh-CN" altLang="en-US"/>
              <a:t>略思一二，就</a:t>
            </a:r>
            <a:r>
              <a:rPr lang="en-US" altLang="zh-CN"/>
              <a:t>KO</a:t>
            </a:r>
            <a:r>
              <a:rPr lang="zh-CN" altLang="en-US"/>
              <a:t>了这个幼儿益智游戏，你可以吗？</a:t>
            </a:r>
            <a:endParaRPr lang="zh-CN" altLang="en-US"/>
          </a:p>
          <a:p>
            <a:pPr marL="0" algn="l">
              <a:buNone/>
            </a:pPr>
            <a:r>
              <a:rPr lang="zh-CN" altLang="en-US" b="1"/>
              <a:t>样例输入：    </a:t>
            </a:r>
            <a:r>
              <a:rPr lang="zh-CN" altLang="en-US"/>
              <a:t>                                                                                  </a:t>
            </a:r>
            <a:r>
              <a:rPr lang="zh-CN" altLang="en-US" b="1"/>
              <a:t>样例输出：</a:t>
            </a:r>
            <a:endParaRPr lang="zh-CN" altLang="en-US"/>
          </a:p>
          <a:p>
            <a:pPr marL="0" algn="l">
              <a:buNone/>
            </a:pPr>
            <a:r>
              <a:rPr lang="zh-CN" altLang="en-US"/>
              <a:t>6 5                                                                                                       4</a:t>
            </a:r>
            <a:endParaRPr lang="zh-CN" altLang="en-US"/>
          </a:p>
          <a:p>
            <a:pPr marL="0" indent="0">
              <a:buNone/>
            </a:pPr>
            <a:r>
              <a:rPr lang="zh-CN" altLang="en-US"/>
              <a:t>1 2 3 4 5 5                                                                                          </a:t>
            </a:r>
            <a:r>
              <a:rPr lang="en-US" altLang="zh-CN"/>
              <a:t>4</a:t>
            </a:r>
            <a:endParaRPr lang="zh-CN" altLang="en-US"/>
          </a:p>
          <a:p>
            <a:pPr marL="0" indent="0">
              <a:buNone/>
            </a:pPr>
            <a:r>
              <a:rPr lang="zh-CN" altLang="en-US"/>
              <a:t>Q 1 4                                                                                                   </a:t>
            </a:r>
            <a:r>
              <a:rPr lang="en-US" altLang="zh-CN"/>
              <a:t>3</a:t>
            </a:r>
            <a:endParaRPr lang="zh-CN" altLang="en-US"/>
          </a:p>
          <a:p>
            <a:pPr marL="0" indent="0">
              <a:buNone/>
            </a:pPr>
            <a:r>
              <a:rPr lang="zh-CN" altLang="en-US"/>
              <a:t>Q 2 6                                                                                                   </a:t>
            </a:r>
            <a:r>
              <a:rPr lang="en-US" altLang="zh-CN"/>
              <a:t>4</a:t>
            </a:r>
            <a:endParaRPr lang="zh-CN" altLang="en-US"/>
          </a:p>
          <a:p>
            <a:pPr marL="0" indent="0">
              <a:buNone/>
            </a:pPr>
            <a:r>
              <a:rPr lang="zh-CN" altLang="en-US"/>
              <a:t>R 1 2</a:t>
            </a:r>
            <a:endParaRPr lang="zh-CN" altLang="en-US"/>
          </a:p>
          <a:p>
            <a:pPr marL="0" indent="0">
              <a:buNone/>
            </a:pPr>
            <a:r>
              <a:rPr lang="zh-CN" altLang="en-US"/>
              <a:t>Q 1 4</a:t>
            </a:r>
            <a:endParaRPr lang="zh-CN" altLang="en-US"/>
          </a:p>
          <a:p>
            <a:pPr marL="0" indent="0">
              <a:buNone/>
            </a:pPr>
            <a:r>
              <a:rPr lang="zh-CN" altLang="en-US"/>
              <a:t>Q 2 6</a:t>
            </a:r>
            <a:endParaRPr lang="zh-CN" altLang="en-US"/>
          </a:p>
        </p:txBody>
      </p:sp>
      <p:sp>
        <p:nvSpPr>
          <p:cNvPr id="4" name="文本框 3"/>
          <p:cNvSpPr txBox="1"/>
          <p:nvPr/>
        </p:nvSpPr>
        <p:spPr>
          <a:xfrm>
            <a:off x="8540115" y="4121785"/>
            <a:ext cx="3463925" cy="2306955"/>
          </a:xfrm>
          <a:prstGeom prst="rect">
            <a:avLst/>
          </a:prstGeom>
          <a:noFill/>
        </p:spPr>
        <p:txBody>
          <a:bodyPr wrap="square" rtlCol="0">
            <a:spAutoFit/>
          </a:bodyPr>
          <a:p>
            <a:r>
              <a:rPr lang="zh-CN" altLang="en-US" sz="2400"/>
              <a:t>对于100%的数据，N≤</a:t>
            </a:r>
            <a:r>
              <a:rPr lang="en-US" altLang="zh-CN" sz="2400"/>
              <a:t>5</a:t>
            </a:r>
            <a:r>
              <a:rPr lang="zh-CN" altLang="en-US" sz="2400"/>
              <a:t>0000，M≤</a:t>
            </a:r>
            <a:r>
              <a:rPr lang="en-US" altLang="zh-CN" sz="2400"/>
              <a:t>5</a:t>
            </a:r>
            <a:r>
              <a:rPr lang="zh-CN" altLang="en-US" sz="2400"/>
              <a:t>0000，修改操作不多于1000次，所有的输入数据中出现的所有整数均大于等于1且不超过10^6</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38735" y="52070"/>
            <a:ext cx="3918585" cy="966470"/>
          </a:xfrm>
        </p:spPr>
        <p:txBody>
          <a:bodyPr>
            <a:normAutofit fontScale="90000"/>
          </a:bodyPr>
          <a:p>
            <a:r>
              <a:rPr lang="zh-CN" altLang="en-US" sz="8000">
                <a:ln w="22225">
                  <a:solidFill>
                    <a:schemeClr val="accent2"/>
                  </a:solidFill>
                  <a:prstDash val="solid"/>
                </a:ln>
                <a:solidFill>
                  <a:schemeClr val="accent2">
                    <a:lumMod val="40000"/>
                    <a:lumOff val="60000"/>
                  </a:schemeClr>
                </a:solidFill>
                <a:effectLst/>
              </a:rPr>
              <a:t>穹妹镇楼</a:t>
            </a:r>
            <a:endParaRPr lang="zh-CN" altLang="en-US" sz="8000">
              <a:ln w="22225">
                <a:solidFill>
                  <a:schemeClr val="accent2"/>
                </a:solidFill>
                <a:prstDash val="solid"/>
              </a:ln>
              <a:solidFill>
                <a:schemeClr val="accent2">
                  <a:lumMod val="40000"/>
                  <a:lumOff val="60000"/>
                </a:schemeClr>
              </a:solidFill>
              <a:effectLst/>
            </a:endParaRPr>
          </a:p>
        </p:txBody>
      </p:sp>
      <p:pic>
        <p:nvPicPr>
          <p:cNvPr id="5" name="内容占位符 4"/>
          <p:cNvPicPr>
            <a:picLocks noChangeAspect="1"/>
          </p:cNvPicPr>
          <p:nvPr>
            <p:ph idx="1"/>
          </p:nvPr>
        </p:nvPicPr>
        <p:blipFill>
          <a:blip r:embed="rId1"/>
          <a:stretch>
            <a:fillRect/>
          </a:stretch>
        </p:blipFill>
        <p:spPr>
          <a:xfrm>
            <a:off x="-55245" y="2499360"/>
            <a:ext cx="2900680" cy="4351655"/>
          </a:xfrm>
          <a:prstGeom prst="rect">
            <a:avLst/>
          </a:prstGeom>
        </p:spPr>
      </p:pic>
      <p:pic>
        <p:nvPicPr>
          <p:cNvPr id="6" name="图片 5"/>
          <p:cNvPicPr>
            <a:picLocks noChangeAspect="1"/>
          </p:cNvPicPr>
          <p:nvPr/>
        </p:nvPicPr>
        <p:blipFill>
          <a:blip r:embed="rId2"/>
          <a:stretch>
            <a:fillRect/>
          </a:stretch>
        </p:blipFill>
        <p:spPr>
          <a:xfrm>
            <a:off x="2845435" y="3361690"/>
            <a:ext cx="5582285" cy="3489325"/>
          </a:xfrm>
          <a:prstGeom prst="rect">
            <a:avLst/>
          </a:prstGeom>
        </p:spPr>
      </p:pic>
      <p:pic>
        <p:nvPicPr>
          <p:cNvPr id="7" name="图片 6"/>
          <p:cNvPicPr>
            <a:picLocks noChangeAspect="1"/>
          </p:cNvPicPr>
          <p:nvPr/>
        </p:nvPicPr>
        <p:blipFill>
          <a:blip r:embed="rId3"/>
          <a:stretch>
            <a:fillRect/>
          </a:stretch>
        </p:blipFill>
        <p:spPr>
          <a:xfrm>
            <a:off x="8427720" y="3362960"/>
            <a:ext cx="3488055" cy="3488055"/>
          </a:xfrm>
          <a:prstGeom prst="rect">
            <a:avLst/>
          </a:prstGeom>
        </p:spPr>
      </p:pic>
      <p:pic>
        <p:nvPicPr>
          <p:cNvPr id="8" name="图片 7"/>
          <p:cNvPicPr>
            <a:picLocks noChangeAspect="1"/>
          </p:cNvPicPr>
          <p:nvPr/>
        </p:nvPicPr>
        <p:blipFill>
          <a:blip r:embed="rId4"/>
          <a:stretch>
            <a:fillRect/>
          </a:stretch>
        </p:blipFill>
        <p:spPr>
          <a:xfrm>
            <a:off x="7780655" y="57785"/>
            <a:ext cx="4392295" cy="3305175"/>
          </a:xfrm>
          <a:prstGeom prst="rect">
            <a:avLst/>
          </a:prstGeom>
        </p:spPr>
      </p:pic>
      <p:pic>
        <p:nvPicPr>
          <p:cNvPr id="10" name="图片 9"/>
          <p:cNvPicPr>
            <a:picLocks noChangeAspect="1"/>
          </p:cNvPicPr>
          <p:nvPr/>
        </p:nvPicPr>
        <p:blipFill>
          <a:blip r:embed="rId5"/>
          <a:stretch>
            <a:fillRect/>
          </a:stretch>
        </p:blipFill>
        <p:spPr>
          <a:xfrm>
            <a:off x="5868670" y="51435"/>
            <a:ext cx="1818005" cy="33102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3495" y="-9525"/>
            <a:ext cx="10515600" cy="1325563"/>
          </a:xfrm>
        </p:spPr>
        <p:txBody>
          <a:bodyPr/>
          <a:p>
            <a:r>
              <a:rPr lang="zh-CN" altLang="en-US"/>
              <a:t>分析</a:t>
            </a:r>
            <a:endParaRPr lang="zh-CN" altLang="en-US"/>
          </a:p>
        </p:txBody>
      </p:sp>
      <p:sp>
        <p:nvSpPr>
          <p:cNvPr id="3" name="内容占位符 2"/>
          <p:cNvSpPr>
            <a:spLocks noGrp="1"/>
          </p:cNvSpPr>
          <p:nvPr>
            <p:ph idx="1"/>
          </p:nvPr>
        </p:nvSpPr>
        <p:spPr>
          <a:xfrm>
            <a:off x="-22860" y="909320"/>
            <a:ext cx="12238355" cy="5942330"/>
          </a:xfrm>
        </p:spPr>
        <p:txBody>
          <a:bodyPr/>
          <a:p>
            <a:r>
              <a:rPr lang="zh-CN" altLang="en-US"/>
              <a:t>沃德天，莫队要是一修改，不得爆炸了吗！！！</a:t>
            </a:r>
            <a:endParaRPr lang="zh-CN" altLang="en-US"/>
          </a:p>
          <a:p>
            <a:r>
              <a:rPr lang="zh-CN" altLang="en-US"/>
              <a:t>我们想一想解决方案：</a:t>
            </a:r>
            <a:endParaRPr lang="zh-CN" altLang="en-US"/>
          </a:p>
          <a:p>
            <a:r>
              <a:rPr lang="en-US" altLang="zh-CN"/>
              <a:t>0.</a:t>
            </a:r>
            <a:r>
              <a:rPr lang="zh-CN" altLang="en-US"/>
              <a:t>分块，</a:t>
            </a:r>
            <a:r>
              <a:rPr lang="en-US" altLang="zh-CN"/>
              <a:t>long long ago</a:t>
            </a:r>
            <a:r>
              <a:rPr lang="zh-CN" altLang="en-US"/>
              <a:t>，数据分块是可以水过的，现在被卡了</a:t>
            </a:r>
            <a:endParaRPr lang="zh-CN" altLang="en-US"/>
          </a:p>
          <a:p>
            <a:r>
              <a:rPr lang="en-US" altLang="zh-CN"/>
              <a:t>1.</a:t>
            </a:r>
            <a:r>
              <a:rPr lang="zh-CN" altLang="en-US"/>
              <a:t>树套树，树状数组套主席树</a:t>
            </a:r>
            <a:r>
              <a:rPr lang="en-US" altLang="zh-CN"/>
              <a:t>+</a:t>
            </a:r>
            <a:r>
              <a:rPr lang="zh-CN" altLang="en-US"/>
              <a:t>平衡树完美解决，但这不是我们今天要讲的，所以这段话作为了解</a:t>
            </a:r>
            <a:endParaRPr lang="zh-CN" altLang="en-US"/>
          </a:p>
          <a:p>
            <a:r>
              <a:rPr lang="en-US" altLang="zh-CN"/>
              <a:t>2.ZKW</a:t>
            </a:r>
            <a:r>
              <a:rPr lang="zh-CN" altLang="en-US"/>
              <a:t>线段树，本来能卡过，O((n+m)logn</a:t>
            </a:r>
            <a:r>
              <a:rPr lang="en-US" altLang="zh-CN"/>
              <a:t>*</a:t>
            </a:r>
            <a:r>
              <a:rPr lang="zh-CN" altLang="en-US"/>
              <a:t>n/b) ，其中</a:t>
            </a:r>
            <a:r>
              <a:rPr lang="en-US" altLang="zh-CN"/>
              <a:t>b</a:t>
            </a:r>
            <a:r>
              <a:rPr lang="zh-CN" altLang="en-US"/>
              <a:t>是字长（32或64），事实证明，后来数据加强就</a:t>
            </a:r>
            <a:r>
              <a:rPr lang="en-US" altLang="zh-CN"/>
              <a:t>GG</a:t>
            </a:r>
            <a:r>
              <a:rPr lang="zh-CN" altLang="en-US"/>
              <a:t>了（</a:t>
            </a:r>
            <a:r>
              <a:rPr lang="zh-CN" altLang="en-US" strike="sngStrike">
                <a:solidFill>
                  <a:schemeClr val="tx1"/>
                </a:solidFill>
                <a:uFillTx/>
              </a:rPr>
              <a:t>不要问我是怎么知道的</a:t>
            </a:r>
            <a:r>
              <a:rPr lang="zh-CN" altLang="en-US"/>
              <a:t>），但是据说加一些卡常技巧也是可以压线</a:t>
            </a:r>
            <a:r>
              <a:rPr lang="en-US" altLang="zh-CN"/>
              <a:t>AC</a:t>
            </a:r>
            <a:r>
              <a:rPr lang="zh-CN" altLang="en-US"/>
              <a:t>的</a:t>
            </a:r>
            <a:endParaRPr lang="zh-CN" altLang="en-US"/>
          </a:p>
          <a:p>
            <a:r>
              <a:rPr lang="en-US" altLang="zh-CN"/>
              <a:t>3.</a:t>
            </a:r>
            <a:r>
              <a:rPr lang="zh-CN" altLang="en-US"/>
              <a:t>带修莫队，在莫队上修改，尝试一下添一个时间轴，然后可以时光倒流或者时光推移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 y="5080"/>
            <a:ext cx="10515600" cy="1325563"/>
          </a:xfrm>
        </p:spPr>
        <p:txBody>
          <a:bodyPr/>
          <a:p>
            <a:r>
              <a:rPr lang="zh-CN" altLang="en-US"/>
              <a:t>带修莫队</a:t>
            </a:r>
            <a:endParaRPr lang="zh-CN" altLang="en-US"/>
          </a:p>
        </p:txBody>
      </p:sp>
      <p:sp>
        <p:nvSpPr>
          <p:cNvPr id="3" name="内容占位符 2"/>
          <p:cNvSpPr>
            <a:spLocks noGrp="1"/>
          </p:cNvSpPr>
          <p:nvPr>
            <p:ph idx="1"/>
          </p:nvPr>
        </p:nvSpPr>
        <p:spPr>
          <a:xfrm>
            <a:off x="7620" y="970915"/>
            <a:ext cx="12192000" cy="5895975"/>
          </a:xfrm>
        </p:spPr>
        <p:txBody>
          <a:bodyPr/>
          <a:p>
            <a:r>
              <a:rPr lang="zh-CN" altLang="en-US"/>
              <a:t>把询问和修改分开，修改就是按照读入的顺序记录修改位置，修改前值，修改后值；询问要记录左右端点，</a:t>
            </a:r>
            <a:r>
              <a:rPr lang="en-US" altLang="zh-CN"/>
              <a:t>Tim</a:t>
            </a:r>
            <a:r>
              <a:rPr lang="zh-CN" altLang="en-US"/>
              <a:t>，</a:t>
            </a:r>
            <a:r>
              <a:rPr lang="en-US" altLang="zh-CN"/>
              <a:t>id</a:t>
            </a:r>
            <a:r>
              <a:rPr lang="zh-CN" altLang="en-US"/>
              <a:t>（表示在此查询前做过了</a:t>
            </a:r>
            <a:r>
              <a:rPr lang="en-US" altLang="zh-CN"/>
              <a:t>Tim</a:t>
            </a:r>
            <a:r>
              <a:rPr lang="zh-CN" altLang="en-US"/>
              <a:t>次修改，这是第</a:t>
            </a:r>
            <a:r>
              <a:rPr lang="en-US" altLang="zh-CN"/>
              <a:t>id</a:t>
            </a:r>
            <a:r>
              <a:rPr lang="zh-CN" altLang="en-US"/>
              <a:t>个查询）</a:t>
            </a:r>
            <a:endParaRPr lang="zh-CN" altLang="en-US"/>
          </a:p>
          <a:p>
            <a:r>
              <a:rPr lang="zh-CN" altLang="en-US"/>
              <a:t>然后给询问排序（修改千万不能排），然后排序肯定也要改，我们把</a:t>
            </a:r>
            <a:r>
              <a:rPr lang="en-US" altLang="zh-CN"/>
              <a:t>L</a:t>
            </a:r>
            <a:r>
              <a:rPr lang="zh-CN" altLang="en-US"/>
              <a:t>所在块做第一关键字，</a:t>
            </a:r>
            <a:r>
              <a:rPr lang="en-US" altLang="zh-CN"/>
              <a:t>R</a:t>
            </a:r>
            <a:r>
              <a:rPr lang="zh-CN" altLang="en-US"/>
              <a:t>所在块做第二关键字，</a:t>
            </a:r>
            <a:r>
              <a:rPr lang="en-US" altLang="zh-CN"/>
              <a:t>Tim</a:t>
            </a:r>
            <a:r>
              <a:rPr lang="zh-CN" altLang="en-US"/>
              <a:t>做第三关键字。</a:t>
            </a:r>
            <a:endParaRPr lang="zh-CN" altLang="en-US"/>
          </a:p>
          <a:p>
            <a:r>
              <a:rPr lang="zh-CN" altLang="en-US"/>
              <a:t>排完序在解决询问时，比普通莫队多需要一个指针</a:t>
            </a:r>
            <a:r>
              <a:rPr lang="en-US" altLang="zh-CN"/>
              <a:t>Time</a:t>
            </a:r>
            <a:r>
              <a:rPr lang="zh-CN" altLang="en-US"/>
              <a:t>，表示已经完成了多少个修改。然后在普通莫队前面判读是否要时光推移或时光倒流即可</a:t>
            </a:r>
            <a:endParaRPr lang="zh-CN" altLang="en-US"/>
          </a:p>
          <a:p>
            <a:endParaRPr lang="zh-CN" altLang="en-US"/>
          </a:p>
          <a:p>
            <a:endParaRPr lang="zh-CN" altLang="en-US"/>
          </a:p>
          <a:p>
            <a:endParaRPr lang="zh-CN" altLang="en-US"/>
          </a:p>
          <a:p>
            <a:endParaRPr lang="zh-CN" altLang="en-US"/>
          </a:p>
          <a:p>
            <a:r>
              <a:rPr lang="zh-CN" altLang="en-US"/>
              <a:t>我们来分析一下时间复杂度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40" y="-229870"/>
            <a:ext cx="12186920" cy="1325880"/>
          </a:xfrm>
        </p:spPr>
        <p:txBody>
          <a:bodyPr>
            <a:normAutofit/>
          </a:bodyPr>
          <a:p>
            <a:r>
              <a:rPr lang="en-US" altLang="zh-CN"/>
              <a:t>CX</a:t>
            </a:r>
            <a:r>
              <a:rPr lang="zh-CN" altLang="en-US"/>
              <a:t>数颜色  </a:t>
            </a:r>
            <a:endParaRPr lang="zh-CN" altLang="en-US"/>
          </a:p>
        </p:txBody>
      </p:sp>
      <p:sp>
        <p:nvSpPr>
          <p:cNvPr id="3" name="内容占位符 2"/>
          <p:cNvSpPr>
            <a:spLocks noGrp="1"/>
          </p:cNvSpPr>
          <p:nvPr>
            <p:ph idx="1"/>
          </p:nvPr>
        </p:nvSpPr>
        <p:spPr>
          <a:xfrm>
            <a:off x="1905" y="629920"/>
            <a:ext cx="12187555" cy="6210935"/>
          </a:xfrm>
        </p:spPr>
        <p:txBody>
          <a:bodyPr/>
          <a:p>
            <a:r>
              <a:rPr lang="zh-CN" altLang="en-US">
                <a:sym typeface="+mn-ea"/>
              </a:rPr>
              <a:t>这道题代码细节很重要，听懂了并不意味着会写，会写也不意味着能写对</a:t>
            </a:r>
            <a:endParaRPr lang="zh-CN" altLang="en-US"/>
          </a:p>
          <a:p>
            <a:endParaRPr lang="zh-CN" altLang="en-US"/>
          </a:p>
        </p:txBody>
      </p:sp>
      <p:pic>
        <p:nvPicPr>
          <p:cNvPr id="4" name="图片 3"/>
          <p:cNvPicPr>
            <a:picLocks noChangeAspect="1"/>
          </p:cNvPicPr>
          <p:nvPr/>
        </p:nvPicPr>
        <p:blipFill>
          <a:blip r:embed="rId1"/>
          <a:stretch>
            <a:fillRect/>
          </a:stretch>
        </p:blipFill>
        <p:spPr>
          <a:xfrm>
            <a:off x="410845" y="1096010"/>
            <a:ext cx="10666095" cy="55841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7630" y="127635"/>
            <a:ext cx="10515600" cy="1325563"/>
          </a:xfrm>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84785" y="127635"/>
            <a:ext cx="11966575" cy="59296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39495" y="654050"/>
            <a:ext cx="8887460" cy="56051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09905" y="846455"/>
            <a:ext cx="5618480" cy="4730750"/>
          </a:xfrm>
          <a:prstGeom prst="rect">
            <a:avLst/>
          </a:prstGeom>
        </p:spPr>
      </p:pic>
      <p:pic>
        <p:nvPicPr>
          <p:cNvPr id="5" name="图片 4"/>
          <p:cNvPicPr>
            <a:picLocks noChangeAspect="1"/>
          </p:cNvPicPr>
          <p:nvPr/>
        </p:nvPicPr>
        <p:blipFill>
          <a:blip r:embed="rId2"/>
          <a:stretch>
            <a:fillRect/>
          </a:stretch>
        </p:blipFill>
        <p:spPr>
          <a:xfrm>
            <a:off x="5878195" y="1226185"/>
            <a:ext cx="6436360" cy="42468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树上莫队</a:t>
            </a:r>
            <a:endParaRPr lang="zh-CN"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4101465" y="2672715"/>
            <a:ext cx="773430" cy="742950"/>
          </a:xfrm>
          <a:prstGeom prst="rect">
            <a:avLst/>
          </a:prstGeom>
        </p:spPr>
      </p:pic>
      <p:sp>
        <p:nvSpPr>
          <p:cNvPr id="2" name="标题 1"/>
          <p:cNvSpPr>
            <a:spLocks noGrp="1"/>
          </p:cNvSpPr>
          <p:nvPr>
            <p:ph type="title"/>
          </p:nvPr>
        </p:nvSpPr>
        <p:spPr>
          <a:xfrm>
            <a:off x="-4445" y="9525"/>
            <a:ext cx="10515600" cy="1325563"/>
          </a:xfrm>
        </p:spPr>
        <p:txBody>
          <a:bodyPr/>
          <a:p>
            <a:r>
              <a:rPr lang="zh-CN" altLang="en-US"/>
              <a:t>引入：</a:t>
            </a:r>
            <a:r>
              <a:rPr lang="en-US" altLang="zh-CN"/>
              <a:t>luogu </a:t>
            </a:r>
            <a:r>
              <a:rPr lang="zh-CN" altLang="en-US"/>
              <a:t>P4074 [WC2013]狗粮公园</a:t>
            </a:r>
            <a:endParaRPr lang="zh-CN" altLang="en-US"/>
          </a:p>
        </p:txBody>
      </p:sp>
      <p:sp>
        <p:nvSpPr>
          <p:cNvPr id="3" name="内容占位符 2"/>
          <p:cNvSpPr>
            <a:spLocks noGrp="1"/>
          </p:cNvSpPr>
          <p:nvPr>
            <p:ph idx="1"/>
          </p:nvPr>
        </p:nvSpPr>
        <p:spPr>
          <a:xfrm>
            <a:off x="-4445" y="1022985"/>
            <a:ext cx="12187555" cy="5824855"/>
          </a:xfrm>
        </p:spPr>
        <p:txBody>
          <a:bodyPr/>
          <a:p>
            <a:r>
              <a:rPr lang="en-US" altLang="zh-CN"/>
              <a:t>YQY</a:t>
            </a:r>
            <a:r>
              <a:rPr lang="zh-CN" altLang="en-US"/>
              <a:t>和</a:t>
            </a:r>
            <a:r>
              <a:rPr lang="en-US" altLang="zh-CN"/>
              <a:t>KXR</a:t>
            </a:r>
            <a:r>
              <a:rPr lang="zh-CN" altLang="en-US"/>
              <a:t>建立了一座狗粮公园，公园里不仅有美丽的风景，还有免费狗粮发放点。</a:t>
            </a:r>
            <a:endParaRPr lang="zh-CN" altLang="en-US"/>
          </a:p>
          <a:p>
            <a:r>
              <a:rPr lang="zh-CN" altLang="en-US"/>
              <a:t>狗粮公园结构奇特，由</a:t>
            </a:r>
            <a:r>
              <a:rPr lang="en-US" altLang="zh-CN"/>
              <a:t>n</a:t>
            </a:r>
            <a:r>
              <a:rPr lang="zh-CN" altLang="en-US"/>
              <a:t>个免费狗粮发放点构成，可以依次将其编号为</a:t>
            </a:r>
            <a:r>
              <a:rPr lang="en-US" altLang="zh-CN"/>
              <a:t>1~n</a:t>
            </a:r>
            <a:r>
              <a:rPr lang="zh-CN" altLang="en-US"/>
              <a:t>。有</a:t>
            </a:r>
            <a:r>
              <a:rPr lang="en-US" altLang="zh-CN"/>
              <a:t>n-1</a:t>
            </a:r>
            <a:r>
              <a:rPr lang="zh-CN" altLang="en-US"/>
              <a:t>条双向道路连接着这些发放点，并且整个公园是联通的。</a:t>
            </a:r>
            <a:endParaRPr lang="zh-CN" altLang="en-US"/>
          </a:p>
          <a:p>
            <a:r>
              <a:rPr lang="en-US" altLang="zh-CN"/>
              <a:t>YQY</a:t>
            </a:r>
            <a:r>
              <a:rPr lang="zh-CN" altLang="en-US"/>
              <a:t>发放的狗粮种类丰富          ，总共有</a:t>
            </a:r>
            <a:r>
              <a:rPr lang="en-US" altLang="zh-CN"/>
              <a:t>m</a:t>
            </a:r>
            <a:r>
              <a:rPr lang="zh-CN" altLang="en-US"/>
              <a:t>种，依次编号为</a:t>
            </a:r>
            <a:r>
              <a:rPr lang="en-US" altLang="zh-CN"/>
              <a:t>1~m</a:t>
            </a:r>
            <a:r>
              <a:rPr lang="zh-CN" altLang="en-US"/>
              <a:t>，每一个狗粮发放处都只发放某种特定的狗粮，我们用</a:t>
            </a:r>
            <a:r>
              <a:rPr lang="en-US" altLang="zh-CN"/>
              <a:t>C[i]</a:t>
            </a:r>
            <a:r>
              <a:rPr lang="zh-CN" altLang="en-US"/>
              <a:t>来表示第</a:t>
            </a:r>
            <a:r>
              <a:rPr lang="en-US" altLang="zh-CN"/>
              <a:t>i</a:t>
            </a:r>
            <a:r>
              <a:rPr lang="zh-CN" altLang="en-US"/>
              <a:t>号发放点发放的狗粮。</a:t>
            </a:r>
            <a:endParaRPr lang="zh-CN" altLang="en-US"/>
          </a:p>
          <a:p>
            <a:r>
              <a:rPr lang="zh-CN" altLang="en-US"/>
              <a:t>来到公园里游玩的游客都不喜欢走回头路，他们总是从某个特定的发放点出发前往另一个特定的发放点，并吃路上</a:t>
            </a:r>
            <a:r>
              <a:rPr lang="en-US" altLang="zh-CN"/>
              <a:t>YQY</a:t>
            </a:r>
            <a:r>
              <a:rPr lang="zh-CN" altLang="en-US"/>
              <a:t>发的狗粮。</a:t>
            </a:r>
            <a:endParaRPr lang="zh-CN" altLang="en-US"/>
          </a:p>
          <a:p>
            <a:r>
              <a:rPr lang="zh-CN" altLang="en-US"/>
              <a:t>大家对不同类型狗粮的喜爱程度都不尽相同。根据游客的反馈打分，我们知道第</a:t>
            </a:r>
            <a:r>
              <a:rPr lang="en-US" altLang="zh-CN"/>
              <a:t>i</a:t>
            </a:r>
            <a:r>
              <a:rPr lang="zh-CN" altLang="en-US"/>
              <a:t>种狗粮的美味指数为</a:t>
            </a:r>
            <a:r>
              <a:rPr lang="en-US" altLang="zh-CN"/>
              <a:t>V[i]</a:t>
            </a:r>
            <a:r>
              <a:rPr lang="zh-CN" altLang="en-US"/>
              <a:t>。另外，如果一位游客反复品尝同一种狗粮，他就会感到腻。根据量化统计，我们得到游客第</a:t>
            </a:r>
            <a:r>
              <a:rPr lang="en-US" altLang="zh-CN"/>
              <a:t>i</a:t>
            </a:r>
            <a:r>
              <a:rPr lang="zh-CN" altLang="en-US"/>
              <a:t>次品尝某类狗粮的新奇指数</a:t>
            </a:r>
            <a:r>
              <a:rPr lang="en-US" altLang="zh-CN"/>
              <a:t>W[i]</a:t>
            </a:r>
            <a:r>
              <a:rPr lang="zh-CN" altLang="en-US"/>
              <a:t>。如果一位游客第</a:t>
            </a:r>
            <a:r>
              <a:rPr lang="en-US" altLang="zh-CN"/>
              <a:t>i</a:t>
            </a:r>
            <a:r>
              <a:rPr lang="zh-CN" altLang="en-US"/>
              <a:t>次品尝第</a:t>
            </a:r>
            <a:r>
              <a:rPr lang="en-US" altLang="zh-CN"/>
              <a:t>j</a:t>
            </a:r>
            <a:r>
              <a:rPr lang="zh-CN" altLang="en-US"/>
              <a:t>种狗粮，他的愉悦指数</a:t>
            </a:r>
            <a:r>
              <a:rPr lang="en-US" altLang="zh-CN"/>
              <a:t>H</a:t>
            </a:r>
            <a:r>
              <a:rPr lang="zh-CN" altLang="en-US"/>
              <a:t>将会增加</a:t>
            </a:r>
            <a:r>
              <a:rPr lang="en-US" altLang="zh-CN"/>
              <a:t>V[j]*W[i],</a:t>
            </a:r>
            <a:r>
              <a:rPr lang="zh-CN" altLang="en-US"/>
              <a:t>最终的预约指数将是这些乘积的和（吃狗粮还会愉悦？？？！！！）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810" y="8890"/>
            <a:ext cx="12172950" cy="6864985"/>
          </a:xfrm>
        </p:spPr>
        <p:txBody>
          <a:bodyPr/>
          <a:p>
            <a:r>
              <a:rPr lang="zh-CN" altLang="en-US"/>
              <a:t>当然啦，公园里每个狗粮发放点发放的狗粮种类不一定是一成不变的，别忘了</a:t>
            </a:r>
            <a:r>
              <a:rPr lang="en-US" altLang="zh-CN"/>
              <a:t>KXR</a:t>
            </a:r>
            <a:r>
              <a:rPr lang="zh-CN" altLang="en-US"/>
              <a:t>可是一个膜法师呢（逃</a:t>
            </a:r>
            <a:r>
              <a:rPr lang="en-US" altLang="zh-CN"/>
              <a:t>~~~</a:t>
            </a:r>
            <a:r>
              <a:rPr lang="zh-CN" altLang="en-US"/>
              <a:t>），他可以改变发放点的狗粮类型（仍然是</a:t>
            </a:r>
            <a:r>
              <a:rPr lang="en-US" altLang="zh-CN"/>
              <a:t>m</a:t>
            </a:r>
            <a:r>
              <a:rPr lang="zh-CN" altLang="en-US"/>
              <a:t>种中的一种），目的是让游客们感到新奇（由于</a:t>
            </a:r>
            <a:r>
              <a:rPr lang="en-US" altLang="zh-CN"/>
              <a:t>KXR</a:t>
            </a:r>
            <a:r>
              <a:rPr lang="zh-CN" altLang="en-US"/>
              <a:t>功力高，所以不需要耗蓝）</a:t>
            </a:r>
            <a:endParaRPr lang="zh-CN" altLang="en-US"/>
          </a:p>
          <a:p>
            <a:r>
              <a:rPr lang="zh-CN" altLang="en-US"/>
              <a:t>现在</a:t>
            </a:r>
            <a:r>
              <a:rPr lang="en-US" altLang="zh-CN"/>
              <a:t>YQY</a:t>
            </a:r>
            <a:r>
              <a:rPr lang="zh-CN" altLang="en-US"/>
              <a:t>想统计出每一位游客游玩公园的愉悦指数（毕竟是他发的狗粮，有成就感），他答应你，如果你能帮他计算出来，他就请你吃狗粮（随时领取，出门左转上楼三班不谢）</a:t>
            </a:r>
            <a:endParaRPr lang="zh-CN" altLang="en-US"/>
          </a:p>
          <a:p>
            <a:r>
              <a:rPr lang="zh-CN" altLang="en-US" b="1"/>
              <a:t>输入格式</a:t>
            </a:r>
            <a:endParaRPr lang="zh-CN" altLang="en-US" b="1"/>
          </a:p>
          <a:p>
            <a:r>
              <a:rPr lang="zh-CN" altLang="en-US" sz="2000"/>
              <a:t>第一行三个正整数</a:t>
            </a:r>
            <a:r>
              <a:rPr lang="en-US" altLang="zh-CN" sz="2000"/>
              <a:t>n,m,q</a:t>
            </a:r>
            <a:r>
              <a:rPr lang="zh-CN" altLang="en-US" sz="2000"/>
              <a:t>，分别表示游览点个数、狗粮种类和操作次数</a:t>
            </a:r>
            <a:endParaRPr lang="zh-CN" altLang="en-US" sz="2000"/>
          </a:p>
          <a:p>
            <a:r>
              <a:rPr lang="zh-CN" altLang="en-US" sz="2000"/>
              <a:t>第二行</a:t>
            </a:r>
            <a:r>
              <a:rPr lang="en-US" altLang="zh-CN" sz="2000"/>
              <a:t>m</a:t>
            </a:r>
            <a:r>
              <a:rPr lang="zh-CN" altLang="en-US" sz="2000"/>
              <a:t>个正整数</a:t>
            </a:r>
            <a:r>
              <a:rPr lang="en-US" altLang="zh-CN" sz="2000"/>
              <a:t>V[1],V[2],…V[m]</a:t>
            </a:r>
            <a:endParaRPr lang="en-US" altLang="zh-CN" sz="2000"/>
          </a:p>
          <a:p>
            <a:r>
              <a:rPr lang="zh-CN" altLang="en-US" sz="2000"/>
              <a:t>第三行</a:t>
            </a:r>
            <a:r>
              <a:rPr lang="en-US" altLang="zh-CN" sz="2000"/>
              <a:t>n</a:t>
            </a:r>
            <a:r>
              <a:rPr lang="zh-CN" altLang="en-US" sz="2000"/>
              <a:t>个正整数</a:t>
            </a:r>
            <a:r>
              <a:rPr lang="en-US" altLang="zh-CN" sz="2000"/>
              <a:t>W[1],W[2],…,W[n]</a:t>
            </a:r>
            <a:endParaRPr lang="en-US" altLang="zh-CN" sz="2000"/>
          </a:p>
          <a:p>
            <a:r>
              <a:rPr lang="zh-CN" altLang="en-US" sz="2000"/>
              <a:t>第四行到第</a:t>
            </a:r>
            <a:r>
              <a:rPr lang="en-US" altLang="zh-CN" sz="2000"/>
              <a:t>n+2</a:t>
            </a:r>
            <a:r>
              <a:rPr lang="zh-CN" altLang="en-US" sz="2000"/>
              <a:t>行，每行包含两个整数</a:t>
            </a:r>
            <a:r>
              <a:rPr lang="en-US" altLang="zh-CN" sz="2000"/>
              <a:t>A[i],B[i],</a:t>
            </a:r>
            <a:r>
              <a:rPr lang="zh-CN" altLang="en-US" sz="2000"/>
              <a:t>表示这两个发放点之间有一条双向路径</a:t>
            </a:r>
            <a:endParaRPr lang="zh-CN" altLang="en-US" sz="2000"/>
          </a:p>
          <a:p>
            <a:r>
              <a:rPr lang="zh-CN" altLang="en-US" sz="2000"/>
              <a:t>第</a:t>
            </a:r>
            <a:r>
              <a:rPr lang="en-US" altLang="zh-CN" sz="2000"/>
              <a:t>n+3</a:t>
            </a:r>
            <a:r>
              <a:rPr lang="zh-CN" altLang="en-US" sz="2000"/>
              <a:t>行包含n个正整数</a:t>
            </a:r>
            <a:r>
              <a:rPr lang="en-US" altLang="zh-CN" sz="2000"/>
              <a:t>C[1],C[2],…,C[n]</a:t>
            </a:r>
            <a:endParaRPr lang="en-US" altLang="zh-CN" sz="2000"/>
          </a:p>
          <a:p>
            <a:r>
              <a:rPr lang="zh-CN" altLang="en-US" sz="2000"/>
              <a:t>接下来</a:t>
            </a:r>
            <a:r>
              <a:rPr lang="en-US" altLang="zh-CN" sz="2000"/>
              <a:t>q</a:t>
            </a:r>
            <a:r>
              <a:rPr lang="zh-CN" altLang="en-US" sz="2000"/>
              <a:t>行，每行三个整数</a:t>
            </a:r>
            <a:r>
              <a:rPr lang="en-US" altLang="zh-CN" sz="2000"/>
              <a:t>opt,x,y,</a:t>
            </a:r>
            <a:r>
              <a:rPr lang="zh-CN" altLang="en-US" sz="2000"/>
              <a:t>表示一次操作：</a:t>
            </a:r>
            <a:endParaRPr lang="zh-CN" altLang="en-US" sz="2000"/>
          </a:p>
          <a:p>
            <a:r>
              <a:rPr lang="zh-CN" altLang="en-US" sz="2000"/>
              <a:t>若</a:t>
            </a:r>
            <a:r>
              <a:rPr lang="en-US" altLang="zh-CN" sz="2000"/>
              <a:t>opt</a:t>
            </a:r>
            <a:r>
              <a:rPr lang="zh-CN" altLang="en-US" sz="2000"/>
              <a:t>为</a:t>
            </a:r>
            <a:r>
              <a:rPr lang="en-US" altLang="zh-CN" sz="2000"/>
              <a:t>0</a:t>
            </a:r>
            <a:r>
              <a:rPr lang="zh-CN" altLang="en-US" sz="2000"/>
              <a:t>，则</a:t>
            </a:r>
            <a:r>
              <a:rPr lang="en-US" altLang="zh-CN" sz="2000"/>
              <a:t>1&lt;=x&lt;=n,1&lt;=y&lt;=m,</a:t>
            </a:r>
            <a:r>
              <a:rPr lang="zh-CN" altLang="en-US" sz="2000"/>
              <a:t>表示将编号为</a:t>
            </a:r>
            <a:r>
              <a:rPr lang="en-US" altLang="zh-CN" sz="2000"/>
              <a:t>x</a:t>
            </a:r>
            <a:r>
              <a:rPr lang="zh-CN" altLang="en-US" sz="2000"/>
              <a:t>的发放点发放的狗粮类型改为</a:t>
            </a:r>
            <a:r>
              <a:rPr lang="en-US" altLang="zh-CN" sz="2000"/>
              <a:t>y</a:t>
            </a:r>
            <a:endParaRPr lang="en-US" altLang="zh-CN" sz="2000"/>
          </a:p>
          <a:p>
            <a:r>
              <a:rPr lang="zh-CN" altLang="en-US" sz="2000"/>
              <a:t>若</a:t>
            </a:r>
            <a:r>
              <a:rPr lang="en-US" altLang="zh-CN" sz="2000"/>
              <a:t>opt</a:t>
            </a:r>
            <a:r>
              <a:rPr lang="zh-CN" altLang="en-US" sz="2000"/>
              <a:t>为</a:t>
            </a:r>
            <a:r>
              <a:rPr lang="en-US" altLang="zh-CN" sz="2000"/>
              <a:t>1</a:t>
            </a:r>
            <a:r>
              <a:rPr lang="zh-CN" altLang="en-US" sz="2000"/>
              <a:t>，则</a:t>
            </a:r>
            <a:r>
              <a:rPr lang="en-US" altLang="zh-CN" sz="2000"/>
              <a:t>1&lt;=x,y&lt;=n,</a:t>
            </a:r>
            <a:r>
              <a:rPr lang="zh-CN" altLang="en-US" sz="2000"/>
              <a:t>表示对出发点为</a:t>
            </a:r>
            <a:r>
              <a:rPr lang="en-US" altLang="zh-CN" sz="2000"/>
              <a:t>x</a:t>
            </a:r>
            <a:r>
              <a:rPr lang="zh-CN" altLang="en-US" sz="2000"/>
              <a:t>，终止点为</a:t>
            </a:r>
            <a:r>
              <a:rPr lang="en-US" altLang="zh-CN" sz="2000"/>
              <a:t>y</a:t>
            </a:r>
            <a:r>
              <a:rPr lang="zh-CN" altLang="en-US" sz="2000"/>
              <a:t>的路线询问愉悦指数</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795" y="80645"/>
            <a:ext cx="12213590" cy="6880225"/>
          </a:xfrm>
        </p:spPr>
        <p:txBody>
          <a:bodyPr>
            <a:normAutofit lnSpcReduction="20000"/>
          </a:bodyPr>
          <a:p>
            <a:r>
              <a:rPr lang="zh-CN" altLang="en-US" b="1"/>
              <a:t>输出格式</a:t>
            </a:r>
            <a:endParaRPr lang="zh-CN" altLang="en-US" b="1"/>
          </a:p>
          <a:p>
            <a:r>
              <a:rPr lang="zh-CN" altLang="en-US"/>
              <a:t>按照输入顺序，对每个</a:t>
            </a:r>
            <a:r>
              <a:rPr lang="en-US" altLang="zh-CN"/>
              <a:t>opt</a:t>
            </a:r>
            <a:r>
              <a:rPr lang="zh-CN" altLang="en-US"/>
              <a:t>为</a:t>
            </a:r>
            <a:r>
              <a:rPr lang="en-US" altLang="zh-CN"/>
              <a:t>1</a:t>
            </a:r>
            <a:r>
              <a:rPr lang="zh-CN" altLang="en-US"/>
              <a:t>的操作输出一行，用一个正整数表示答案</a:t>
            </a:r>
            <a:endParaRPr lang="zh-CN" altLang="en-US"/>
          </a:p>
          <a:p>
            <a:r>
              <a:rPr lang="zh-CN" altLang="en-US" b="1"/>
              <a:t>输入样例                                                                          输出样例</a:t>
            </a:r>
            <a:endParaRPr lang="zh-CN" altLang="en-US" b="1"/>
          </a:p>
          <a:p>
            <a:r>
              <a:rPr lang="zh-CN" altLang="en-US"/>
              <a:t>4 3 5                                                                                    </a:t>
            </a:r>
            <a:r>
              <a:rPr lang="en-US" altLang="zh-CN"/>
              <a:t>84</a:t>
            </a:r>
            <a:endParaRPr lang="zh-CN" altLang="en-US"/>
          </a:p>
          <a:p>
            <a:r>
              <a:rPr lang="zh-CN" altLang="en-US"/>
              <a:t>1 9 2                                                                                    </a:t>
            </a:r>
            <a:r>
              <a:rPr lang="en-US" altLang="zh-CN"/>
              <a:t>131</a:t>
            </a:r>
            <a:endParaRPr lang="zh-CN" altLang="en-US"/>
          </a:p>
          <a:p>
            <a:r>
              <a:rPr lang="zh-CN" altLang="en-US"/>
              <a:t>7 6 5 1                                                                                 </a:t>
            </a:r>
            <a:r>
              <a:rPr lang="en-US" altLang="zh-CN"/>
              <a:t>27</a:t>
            </a:r>
            <a:endParaRPr lang="zh-CN" altLang="en-US"/>
          </a:p>
          <a:p>
            <a:r>
              <a:rPr lang="zh-CN" altLang="en-US"/>
              <a:t>2 3                                                                                       </a:t>
            </a:r>
            <a:r>
              <a:rPr lang="en-US" altLang="zh-CN"/>
              <a:t>84</a:t>
            </a:r>
            <a:endParaRPr lang="zh-CN" altLang="en-US"/>
          </a:p>
          <a:p>
            <a:r>
              <a:rPr lang="zh-CN" altLang="en-US"/>
              <a:t>3 1</a:t>
            </a:r>
            <a:endParaRPr lang="zh-CN" altLang="en-US"/>
          </a:p>
          <a:p>
            <a:pPr algn="l"/>
            <a:r>
              <a:rPr lang="zh-CN" altLang="en-US"/>
              <a:t>3 4</a:t>
            </a:r>
            <a:endParaRPr lang="zh-CN" altLang="en-US"/>
          </a:p>
          <a:p>
            <a:r>
              <a:rPr lang="zh-CN" altLang="en-US"/>
              <a:t>1 2 3 2</a:t>
            </a:r>
            <a:endParaRPr lang="zh-CN" altLang="en-US"/>
          </a:p>
          <a:p>
            <a:r>
              <a:rPr lang="zh-CN" altLang="en-US"/>
              <a:t>1 1 2                                  </a:t>
            </a:r>
            <a:endParaRPr lang="zh-CN" altLang="en-US"/>
          </a:p>
          <a:p>
            <a:r>
              <a:rPr lang="zh-CN" altLang="en-US"/>
              <a:t>1 4 2</a:t>
            </a:r>
            <a:endParaRPr lang="zh-CN" altLang="en-US"/>
          </a:p>
          <a:p>
            <a:r>
              <a:rPr lang="zh-CN" altLang="en-US"/>
              <a:t>0 2 1</a:t>
            </a:r>
            <a:endParaRPr lang="zh-CN" altLang="en-US"/>
          </a:p>
          <a:p>
            <a:r>
              <a:rPr lang="zh-CN" altLang="en-US"/>
              <a:t>1 1 2</a:t>
            </a:r>
            <a:endParaRPr lang="zh-CN" altLang="en-US"/>
          </a:p>
          <a:p>
            <a:r>
              <a:rPr lang="zh-CN" altLang="en-US"/>
              <a:t>1 4 2</a:t>
            </a:r>
            <a:endParaRPr lang="zh-CN" altLang="en-US"/>
          </a:p>
        </p:txBody>
      </p:sp>
      <p:sp>
        <p:nvSpPr>
          <p:cNvPr id="4" name="文本框 3"/>
          <p:cNvSpPr txBox="1"/>
          <p:nvPr/>
        </p:nvSpPr>
        <p:spPr>
          <a:xfrm>
            <a:off x="3328670" y="3471545"/>
            <a:ext cx="8241665" cy="1814830"/>
          </a:xfrm>
          <a:prstGeom prst="rect">
            <a:avLst/>
          </a:prstGeom>
          <a:noFill/>
        </p:spPr>
        <p:txBody>
          <a:bodyPr wrap="square" rtlCol="0">
            <a:spAutoFit/>
          </a:bodyPr>
          <a:p>
            <a:r>
              <a:rPr lang="zh-CN" altLang="en-US" sz="2800">
                <a:latin typeface="+mn-ea"/>
                <a:cs typeface="+mn-ea"/>
              </a:rPr>
              <a:t>数据说明</a:t>
            </a:r>
            <a:endParaRPr lang="zh-CN" altLang="en-US" sz="2800">
              <a:latin typeface="+mn-ea"/>
              <a:cs typeface="+mn-ea"/>
            </a:endParaRPr>
          </a:p>
          <a:p>
            <a:r>
              <a:rPr lang="en-US" altLang="zh-CN" sz="2800">
                <a:latin typeface="+mn-ea"/>
                <a:cs typeface="+mn-ea"/>
              </a:rPr>
              <a:t>n,m,q&lt;=100000</a:t>
            </a:r>
            <a:endParaRPr lang="en-US" altLang="zh-CN" sz="2800">
              <a:latin typeface="+mn-ea"/>
              <a:cs typeface="+mn-ea"/>
            </a:endParaRPr>
          </a:p>
          <a:p>
            <a:r>
              <a:rPr lang="en-US" altLang="zh-CN" sz="2800">
                <a:latin typeface="+mn-ea"/>
                <a:cs typeface="+mn-ea"/>
              </a:rPr>
              <a:t>1&lt;=V[i],W[i]&lt;=10^6,  1&lt;=A[i],B[i]&lt;=n,  1&lt;=C[i]&lt;=m,  W[1],W[2],…,W[n]</a:t>
            </a:r>
            <a:r>
              <a:rPr lang="zh-CN" altLang="en-US" sz="2800">
                <a:latin typeface="+mn-ea"/>
                <a:cs typeface="+mn-ea"/>
              </a:rPr>
              <a:t>是非递增序列</a:t>
            </a:r>
            <a:endParaRPr lang="zh-CN" altLang="en-US" sz="2800">
              <a:latin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万恶的区间问题</a:t>
            </a:r>
            <a:endParaRPr lang="zh-CN" altLang="en-US"/>
          </a:p>
        </p:txBody>
      </p:sp>
      <p:sp>
        <p:nvSpPr>
          <p:cNvPr id="3" name="内容占位符 2"/>
          <p:cNvSpPr>
            <a:spLocks noGrp="1"/>
          </p:cNvSpPr>
          <p:nvPr>
            <p:ph idx="1"/>
          </p:nvPr>
        </p:nvSpPr>
        <p:spPr/>
        <p:txBody>
          <a:bodyPr/>
          <a:p>
            <a:r>
              <a:rPr lang="zh-CN" altLang="en-US"/>
              <a:t>最基本需要掌握的如：线段树，</a:t>
            </a:r>
            <a:r>
              <a:rPr lang="en-US" altLang="zh-CN"/>
              <a:t>RMQ</a:t>
            </a:r>
            <a:r>
              <a:rPr lang="zh-CN" altLang="en-US"/>
              <a:t>，树状数组，分块</a:t>
            </a:r>
            <a:r>
              <a:rPr lang="en-US" altLang="zh-CN"/>
              <a:t>……</a:t>
            </a:r>
            <a:endParaRPr lang="en-US" altLang="zh-CN"/>
          </a:p>
          <a:p>
            <a:pPr marL="0" indent="0">
              <a:buNone/>
            </a:pPr>
            <a:endParaRPr lang="zh-CN" altLang="en-US"/>
          </a:p>
          <a:p>
            <a:endParaRPr lang="zh-CN" altLang="en-US"/>
          </a:p>
          <a:p>
            <a:r>
              <a:rPr lang="zh-CN" altLang="en-US"/>
              <a:t>时代在迫使人类进步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45" y="-3175"/>
            <a:ext cx="10515600" cy="1325563"/>
          </a:xfrm>
        </p:spPr>
        <p:txBody>
          <a:bodyPr/>
          <a:p>
            <a:r>
              <a:rPr lang="zh-CN" altLang="en-US"/>
              <a:t>分析</a:t>
            </a:r>
            <a:endParaRPr lang="zh-CN" altLang="en-US"/>
          </a:p>
        </p:txBody>
      </p:sp>
      <p:sp>
        <p:nvSpPr>
          <p:cNvPr id="3" name="内容占位符 2"/>
          <p:cNvSpPr>
            <a:spLocks noGrp="1"/>
          </p:cNvSpPr>
          <p:nvPr>
            <p:ph idx="1"/>
          </p:nvPr>
        </p:nvSpPr>
        <p:spPr>
          <a:xfrm>
            <a:off x="-4445" y="891540"/>
            <a:ext cx="12214225" cy="5956935"/>
          </a:xfrm>
        </p:spPr>
        <p:txBody>
          <a:bodyPr/>
          <a:p>
            <a:r>
              <a:rPr lang="zh-CN" altLang="en-US"/>
              <a:t>这道题包装的非常巧妙，但是还是能看得出来这是一个 树上莫队</a:t>
            </a:r>
            <a:r>
              <a:rPr lang="en-US" altLang="zh-CN"/>
              <a:t>+</a:t>
            </a:r>
            <a:r>
              <a:rPr lang="zh-CN" altLang="en-US"/>
              <a:t>带修莫队</a:t>
            </a:r>
            <a:endParaRPr lang="zh-CN" altLang="en-US"/>
          </a:p>
          <a:p>
            <a:endParaRPr lang="zh-CN" altLang="zh-CN"/>
          </a:p>
          <a:p>
            <a:r>
              <a:rPr lang="zh-CN" altLang="zh-CN"/>
              <a:t>别的还真分析不出来什么</a:t>
            </a:r>
            <a:endParaRPr lang="zh-CN" altLang="zh-CN"/>
          </a:p>
          <a:p>
            <a:r>
              <a:rPr lang="en-US" altLang="zh-CN"/>
              <a:t>P.S</a:t>
            </a:r>
            <a:r>
              <a:rPr lang="zh-CN" altLang="en-US"/>
              <a:t>这道题我写了</a:t>
            </a:r>
            <a:r>
              <a:rPr lang="en-US" altLang="zh-CN"/>
              <a:t>20</a:t>
            </a:r>
            <a:r>
              <a:rPr lang="zh-CN" altLang="en-US"/>
              <a:t>分钟，调了一个下午</a:t>
            </a:r>
            <a:r>
              <a:rPr lang="en-US" altLang="zh-CN"/>
              <a:t>RE</a:t>
            </a:r>
            <a:r>
              <a:rPr lang="zh-CN" altLang="en-US"/>
              <a:t>，最好发现数组开小了</a:t>
            </a:r>
            <a:r>
              <a:rPr lang="en-US" altLang="zh-CN"/>
              <a:t>23333</a:t>
            </a:r>
            <a:endParaRPr lang="zh-CN" altLang="en-US"/>
          </a:p>
          <a:p>
            <a:r>
              <a:rPr lang="zh-CN" altLang="en-US"/>
              <a:t>那接下来我们就来说说树上莫队吧</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455160" y="1322705"/>
            <a:ext cx="7609840" cy="2885440"/>
          </a:xfrm>
          <a:prstGeom prst="rect">
            <a:avLst/>
          </a:prstGeom>
        </p:spPr>
      </p:pic>
      <p:sp>
        <p:nvSpPr>
          <p:cNvPr id="2" name="标题 1"/>
          <p:cNvSpPr>
            <a:spLocks noGrp="1"/>
          </p:cNvSpPr>
          <p:nvPr>
            <p:ph type="title"/>
          </p:nvPr>
        </p:nvSpPr>
        <p:spPr>
          <a:xfrm>
            <a:off x="-4445" y="-3175"/>
            <a:ext cx="10515600" cy="1325563"/>
          </a:xfrm>
        </p:spPr>
        <p:txBody>
          <a:bodyPr/>
          <a:p>
            <a:r>
              <a:rPr lang="zh-CN" altLang="en-US"/>
              <a:t>树上莫队</a:t>
            </a:r>
            <a:endParaRPr lang="zh-CN" altLang="en-US"/>
          </a:p>
        </p:txBody>
      </p:sp>
      <p:sp>
        <p:nvSpPr>
          <p:cNvPr id="3" name="内容占位符 2"/>
          <p:cNvSpPr>
            <a:spLocks noGrp="1"/>
          </p:cNvSpPr>
          <p:nvPr>
            <p:ph idx="1"/>
          </p:nvPr>
        </p:nvSpPr>
        <p:spPr>
          <a:xfrm>
            <a:off x="-4445" y="930910"/>
            <a:ext cx="12174220" cy="5917565"/>
          </a:xfrm>
        </p:spPr>
        <p:txBody>
          <a:bodyPr/>
          <a:p>
            <a:r>
              <a:rPr lang="zh-CN" altLang="en-US"/>
              <a:t>虽然最后的程序实现都差不多，但是有几种理解方法，比方说像直接在用一个栈维护直接在树上分块。</a:t>
            </a:r>
            <a:endParaRPr lang="zh-CN" altLang="en-US"/>
          </a:p>
          <a:p>
            <a:endParaRPr lang="zh-CN" altLang="en-US"/>
          </a:p>
          <a:p>
            <a:endParaRPr lang="zh-CN" altLang="en-US"/>
          </a:p>
          <a:p>
            <a:endParaRPr lang="zh-CN" altLang="en-US"/>
          </a:p>
          <a:p>
            <a:endParaRPr lang="zh-CN" altLang="en-US"/>
          </a:p>
          <a:p>
            <a:r>
              <a:rPr lang="zh-CN" altLang="en-US"/>
              <a:t>我们选择我认为最简单的</a:t>
            </a:r>
            <a:r>
              <a:rPr lang="en-US" altLang="zh-CN"/>
              <a:t>dfs+</a:t>
            </a:r>
            <a:r>
              <a:rPr lang="zh-CN" altLang="en-US"/>
              <a:t>时间戳的理解来说</a:t>
            </a:r>
            <a:endParaRPr lang="zh-CN" altLang="en-US"/>
          </a:p>
          <a:p>
            <a:r>
              <a:rPr lang="zh-CN" altLang="en-US"/>
              <a:t>一开始我傻了吧唧的在想树上咋分块呢，树链剖分呗，写了很久发现常数接受不了，放弃抵抗，</a:t>
            </a:r>
            <a:r>
              <a:rPr lang="en-US"/>
              <a:t>dalao</a:t>
            </a:r>
            <a:r>
              <a:rPr lang="zh-CN" altLang="en-US"/>
              <a:t>曰：</a:t>
            </a:r>
            <a:r>
              <a:rPr lang="en-US" altLang="zh-CN"/>
              <a:t>dfs+</a:t>
            </a:r>
            <a:r>
              <a:rPr lang="zh-CN" altLang="en-US"/>
              <a:t>时间戳不就解决了嘛（实际上这两个本身就差不多）</a:t>
            </a:r>
            <a:endParaRPr lang="zh-CN" altLang="en-US"/>
          </a:p>
          <a:p>
            <a:r>
              <a:rPr lang="zh-CN" altLang="en-US"/>
              <a:t>我画了一下图，列了一下，发现确实很简单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1029335" y="-353695"/>
            <a:ext cx="5700395" cy="5700395"/>
          </a:xfrm>
          <a:prstGeom prst="rect">
            <a:avLst/>
          </a:prstGeom>
        </p:spPr>
      </p:pic>
      <p:sp>
        <p:nvSpPr>
          <p:cNvPr id="3" name="内容占位符 2"/>
          <p:cNvSpPr>
            <a:spLocks noGrp="1"/>
          </p:cNvSpPr>
          <p:nvPr>
            <p:ph idx="1"/>
          </p:nvPr>
        </p:nvSpPr>
        <p:spPr>
          <a:xfrm>
            <a:off x="-7620" y="6985"/>
            <a:ext cx="12192000" cy="6812280"/>
          </a:xfrm>
        </p:spPr>
        <p:txBody>
          <a:bodyPr>
            <a:normAutofit lnSpcReduction="10000"/>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从1开始DFS，得到的时间戳是：in=[1,2,8,3,5],out=[10,7,9,4,6]，标记顺序是[1,2,4,4,5,5,2,3,3,1]</a:t>
            </a:r>
            <a:endParaRPr lang="zh-CN" altLang="en-US"/>
          </a:p>
          <a:p>
            <a:r>
              <a:rPr lang="zh-CN" altLang="en-US"/>
              <a:t>假设</a:t>
            </a:r>
            <a:r>
              <a:rPr lang="en-US" altLang="zh-CN"/>
              <a:t>u</a:t>
            </a:r>
            <a:r>
              <a:rPr lang="zh-CN" altLang="en-US"/>
              <a:t>深度</a:t>
            </a:r>
            <a:r>
              <a:rPr lang="en-US" altLang="zh-CN"/>
              <a:t>&lt;v</a:t>
            </a:r>
            <a:r>
              <a:rPr lang="zh-CN" altLang="en-US"/>
              <a:t>深度</a:t>
            </a:r>
            <a:r>
              <a:rPr lang="en-US" altLang="zh-CN"/>
              <a:t>,</a:t>
            </a:r>
            <a:r>
              <a:rPr lang="zh-CN" altLang="en-US"/>
              <a:t>即</a:t>
            </a:r>
            <a:r>
              <a:rPr lang="en-US" altLang="zh-CN"/>
              <a:t>in[u]&lt;in[v]</a:t>
            </a:r>
            <a:endParaRPr lang="zh-CN" altLang="en-US"/>
          </a:p>
          <a:p>
            <a:r>
              <a:rPr lang="zh-CN" altLang="en-US"/>
              <a:t>当v在u的子树里面，我们就可以询问[in[u],in[v]]区间，否则询问</a:t>
            </a:r>
            <a:r>
              <a:rPr lang="en-US" altLang="zh-CN"/>
              <a:t>[out[u],in[v]]</a:t>
            </a:r>
            <a:endParaRPr lang="en-US" altLang="zh-CN"/>
          </a:p>
          <a:p>
            <a:r>
              <a:rPr lang="zh-CN" altLang="en-US">
                <a:sym typeface="+mn-ea"/>
              </a:rPr>
              <a:t>一个询问[l,r]表示询问所有 l到r这一段标记里，恰好出现了一次的节点的答案</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20" y="8890"/>
            <a:ext cx="12175490" cy="6810375"/>
          </a:xfrm>
        </p:spPr>
        <p:txBody>
          <a:bodyPr/>
          <a:p>
            <a:r>
              <a:rPr lang="zh-CN" altLang="en-US"/>
              <a:t>这样做有没有问题呢？</a:t>
            </a:r>
            <a:endParaRPr lang="zh-CN" altLang="en-US"/>
          </a:p>
          <a:p>
            <a:r>
              <a:rPr lang="zh-CN" altLang="en-US"/>
              <a:t>显然是有问题的，当</a:t>
            </a:r>
            <a:r>
              <a:rPr lang="en-US" altLang="zh-CN"/>
              <a:t>u</a:t>
            </a:r>
            <a:r>
              <a:rPr lang="zh-CN" altLang="en-US"/>
              <a:t>和</a:t>
            </a:r>
            <a:r>
              <a:rPr lang="en-US" altLang="zh-CN"/>
              <a:t>v</a:t>
            </a:r>
            <a:r>
              <a:rPr lang="zh-CN" altLang="en-US"/>
              <a:t>不是祖宗与后代的关系，即</a:t>
            </a:r>
            <a:r>
              <a:rPr lang="en-US" altLang="zh-CN"/>
              <a:t>lca(u,v)!=u</a:t>
            </a:r>
            <a:r>
              <a:rPr lang="zh-CN" altLang="en-US"/>
              <a:t>（因为我们假设了</a:t>
            </a:r>
            <a:r>
              <a:rPr lang="en-US" altLang="zh-CN"/>
              <a:t>in[u]&lt;in[v]</a:t>
            </a:r>
            <a:r>
              <a:rPr lang="zh-CN" altLang="en-US"/>
              <a:t>）时，</a:t>
            </a:r>
            <a:r>
              <a:rPr lang="en-US" altLang="zh-CN"/>
              <a:t>lca(u,v)</a:t>
            </a:r>
            <a:r>
              <a:rPr lang="zh-CN" altLang="en-US"/>
              <a:t>没有在</a:t>
            </a:r>
            <a:r>
              <a:rPr lang="en-US" altLang="zh-CN"/>
              <a:t>[out[u],in[v]]</a:t>
            </a:r>
            <a:r>
              <a:rPr lang="zh-CN" altLang="en-US"/>
              <a:t>出现，所以要单独加上</a:t>
            </a:r>
            <a:r>
              <a:rPr lang="en-US" altLang="zh-CN"/>
              <a:t>lca</a:t>
            </a:r>
            <a:r>
              <a:rPr lang="zh-CN" altLang="en-US"/>
              <a:t>的贡献</a:t>
            </a:r>
            <a:endParaRPr lang="zh-CN" altLang="en-US"/>
          </a:p>
          <a:p>
            <a:endParaRPr lang="zh-CN" altLang="en-US"/>
          </a:p>
          <a:p>
            <a:r>
              <a:rPr lang="zh-CN" altLang="en-US"/>
              <a:t>那怎么处理区间里只出现一次的数呢，因为如果是我们需要的路径上的数它会出现一次，不是的话它只会出现两次，我们想到了异或。</a:t>
            </a:r>
            <a:endParaRPr lang="zh-CN" altLang="en-US"/>
          </a:p>
          <a:p>
            <a:r>
              <a:rPr lang="zh-CN" altLang="en-US"/>
              <a:t>没错，如果碰到了</a:t>
            </a:r>
            <a:r>
              <a:rPr lang="en-US" altLang="zh-CN"/>
              <a:t>vis[pos]==1</a:t>
            </a:r>
            <a:r>
              <a:rPr lang="zh-CN" altLang="en-US"/>
              <a:t>的话说明碰到过一次了，这是第二次，所以要减去w[cnt[col[pos]]]*v[col[pos]]，然后把</a:t>
            </a:r>
            <a:r>
              <a:rPr lang="en-US" altLang="zh-CN"/>
              <a:t>cnt[col[pos]]--(cnt</a:t>
            </a:r>
            <a:r>
              <a:rPr lang="zh-CN" altLang="en-US"/>
              <a:t>维护这个颜色出现了几次</a:t>
            </a:r>
            <a:r>
              <a:rPr lang="en-US" altLang="zh-CN"/>
              <a:t>)</a:t>
            </a:r>
            <a:r>
              <a:rPr lang="zh-CN" altLang="en-US"/>
              <a:t>，否则先</a:t>
            </a:r>
            <a:r>
              <a:rPr lang="en-US" altLang="zh-CN"/>
              <a:t>++cnt[col[pos]],</a:t>
            </a:r>
            <a:r>
              <a:rPr lang="zh-CN" altLang="en-US"/>
              <a:t>在加上</a:t>
            </a:r>
            <a:r>
              <a:rPr lang="zh-CN" altLang="en-US">
                <a:sym typeface="+mn-ea"/>
              </a:rPr>
              <a:t>w[cnt[col[pos]]]*v[col[pos]]</a:t>
            </a:r>
            <a:r>
              <a:rPr lang="zh-CN" altLang="en-US"/>
              <a:t>，最后</a:t>
            </a:r>
            <a:r>
              <a:rPr lang="en-US" altLang="zh-CN"/>
              <a:t>vis[pos]</a:t>
            </a:r>
            <a:r>
              <a:rPr lang="zh-CN" altLang="en-US"/>
              <a:t>异或一下</a:t>
            </a:r>
            <a:endParaRPr lang="zh-CN" altLang="en-US"/>
          </a:p>
          <a:p>
            <a:r>
              <a:rPr lang="zh-CN" altLang="en-US"/>
              <a:t>本题，已经有了</a:t>
            </a:r>
            <a:r>
              <a:rPr lang="en-US" altLang="zh-CN"/>
              <a:t>dfs</a:t>
            </a:r>
            <a:r>
              <a:rPr lang="zh-CN" altLang="en-US"/>
              <a:t>序，在搞一个欧拉序</a:t>
            </a:r>
            <a:r>
              <a:rPr lang="en-US" altLang="zh-CN"/>
              <a:t>+RMQ</a:t>
            </a:r>
            <a:r>
              <a:rPr lang="zh-CN" altLang="en-US"/>
              <a:t>版的怕大家把两种顺序混淆，所以就写了倍增版的了</a:t>
            </a:r>
            <a:endParaRPr lang="zh-CN" altLang="en-US"/>
          </a:p>
          <a:p>
            <a:r>
              <a:rPr lang="zh-CN" altLang="en-US"/>
              <a:t>讲了这么多，大体思路应该知道了，我们边看程序边理一遍</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9850" y="480695"/>
            <a:ext cx="12204065" cy="50863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670050" y="88265"/>
            <a:ext cx="8851265" cy="62191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878455" y="-29845"/>
            <a:ext cx="5534025" cy="4389120"/>
          </a:xfrm>
          <a:prstGeom prst="rect">
            <a:avLst/>
          </a:prstGeom>
        </p:spPr>
      </p:pic>
      <p:pic>
        <p:nvPicPr>
          <p:cNvPr id="5" name="图片 4"/>
          <p:cNvPicPr>
            <a:picLocks noChangeAspect="1"/>
          </p:cNvPicPr>
          <p:nvPr/>
        </p:nvPicPr>
        <p:blipFill>
          <a:blip r:embed="rId2"/>
          <a:stretch>
            <a:fillRect/>
          </a:stretch>
        </p:blipFill>
        <p:spPr>
          <a:xfrm>
            <a:off x="2878455" y="4359275"/>
            <a:ext cx="4572635" cy="25577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2225" y="48895"/>
            <a:ext cx="10515600" cy="1957705"/>
          </a:xfrm>
          <a:prstGeom prst="rect">
            <a:avLst/>
          </a:prstGeom>
        </p:spPr>
      </p:pic>
      <p:pic>
        <p:nvPicPr>
          <p:cNvPr id="5" name="图片 4"/>
          <p:cNvPicPr>
            <a:picLocks noChangeAspect="1"/>
          </p:cNvPicPr>
          <p:nvPr/>
        </p:nvPicPr>
        <p:blipFill>
          <a:blip r:embed="rId2"/>
          <a:stretch>
            <a:fillRect/>
          </a:stretch>
        </p:blipFill>
        <p:spPr>
          <a:xfrm>
            <a:off x="22225" y="2006600"/>
            <a:ext cx="7856855" cy="385699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696085" y="74930"/>
            <a:ext cx="7370445" cy="61150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541780" y="272415"/>
            <a:ext cx="7713980" cy="5851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莫队算法</a:t>
            </a:r>
            <a:endParaRPr lang="zh-CN" altLang="en-US"/>
          </a:p>
        </p:txBody>
      </p:sp>
      <p:sp>
        <p:nvSpPr>
          <p:cNvPr id="3" name="内容占位符 2"/>
          <p:cNvSpPr>
            <a:spLocks noGrp="1"/>
          </p:cNvSpPr>
          <p:nvPr>
            <p:ph idx="1"/>
          </p:nvPr>
        </p:nvSpPr>
        <p:spPr/>
        <p:txBody>
          <a:bodyPr/>
          <a:p>
            <a:r>
              <a:rPr lang="en-US" altLang="zh-CN"/>
              <a:t>        </a:t>
            </a:r>
            <a:r>
              <a:rPr lang="zh-CN" altLang="en-US"/>
              <a:t>排序巧妙优化复杂度，带来NOIP前的最后一丝宁静。几个活蹦乱跳的指针的跳跃次数，决定着莫队算法的优劣</a:t>
            </a:r>
            <a:endParaRPr lang="zh-CN" altLang="en-US"/>
          </a:p>
          <a:p>
            <a:r>
              <a:rPr lang="en-US" altLang="zh-CN"/>
              <a:t>                                                                                               ——</a:t>
            </a:r>
            <a:r>
              <a:rPr lang="zh-CN" altLang="en-US"/>
              <a:t>摘自博客园</a:t>
            </a:r>
            <a:endParaRPr lang="zh-CN" altLang="en-US"/>
          </a:p>
          <a:p>
            <a:endParaRPr lang="zh-CN" altLang="en-US"/>
          </a:p>
          <a:p>
            <a:endParaRPr lang="zh-CN" altLang="en-US"/>
          </a:p>
          <a:p>
            <a:r>
              <a:rPr lang="zh-CN" altLang="en-US"/>
              <a:t>画考点啦，要考的哟，</a:t>
            </a:r>
            <a:r>
              <a:rPr lang="en-US" altLang="zh-CN"/>
              <a:t>“</a:t>
            </a:r>
            <a:r>
              <a:rPr lang="zh-CN" altLang="en-US"/>
              <a:t>排序</a:t>
            </a:r>
            <a:r>
              <a:rPr lang="en-US" altLang="zh-CN"/>
              <a:t>”“</a:t>
            </a:r>
            <a:r>
              <a:rPr lang="zh-CN" altLang="en-US"/>
              <a:t>指针跳跃</a:t>
            </a:r>
            <a:r>
              <a:rPr lang="en-US" altLang="zh-CN"/>
              <a:t>”</a:t>
            </a:r>
            <a:endParaRPr lang="zh-CN" altLang="en-US"/>
          </a:p>
        </p:txBody>
      </p:sp>
      <p:pic>
        <p:nvPicPr>
          <p:cNvPr id="5" name="图片 4"/>
          <p:cNvPicPr>
            <a:picLocks noChangeAspect="1"/>
          </p:cNvPicPr>
          <p:nvPr/>
        </p:nvPicPr>
        <p:blipFill>
          <a:blip r:embed="rId1"/>
          <a:stretch>
            <a:fillRect/>
          </a:stretch>
        </p:blipFill>
        <p:spPr>
          <a:xfrm>
            <a:off x="7707630" y="3804285"/>
            <a:ext cx="1575435" cy="1512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86715" y="35560"/>
            <a:ext cx="4888230" cy="4351655"/>
          </a:xfrm>
          <a:prstGeom prst="rect">
            <a:avLst/>
          </a:prstGeom>
        </p:spPr>
      </p:pic>
      <p:pic>
        <p:nvPicPr>
          <p:cNvPr id="5" name="图片 4"/>
          <p:cNvPicPr>
            <a:picLocks noChangeAspect="1"/>
          </p:cNvPicPr>
          <p:nvPr/>
        </p:nvPicPr>
        <p:blipFill>
          <a:blip r:embed="rId2"/>
          <a:stretch>
            <a:fillRect/>
          </a:stretch>
        </p:blipFill>
        <p:spPr>
          <a:xfrm>
            <a:off x="386715" y="4494530"/>
            <a:ext cx="5443855" cy="19894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回滚莫队</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45" y="-3175"/>
            <a:ext cx="10515600" cy="1325563"/>
          </a:xfrm>
        </p:spPr>
        <p:txBody>
          <a:bodyPr/>
          <a:p>
            <a:r>
              <a:rPr lang="zh-CN" altLang="en-US"/>
              <a:t>引入：</a:t>
            </a:r>
            <a:r>
              <a:rPr lang="en-US" altLang="zh-CN"/>
              <a:t>[BZOJ]4241: 历史研究</a:t>
            </a:r>
            <a:endParaRPr lang="en-US" altLang="zh-CN"/>
          </a:p>
        </p:txBody>
      </p:sp>
      <p:sp>
        <p:nvSpPr>
          <p:cNvPr id="3" name="内容占位符 2"/>
          <p:cNvSpPr>
            <a:spLocks noGrp="1"/>
          </p:cNvSpPr>
          <p:nvPr>
            <p:ph idx="1"/>
          </p:nvPr>
        </p:nvSpPr>
        <p:spPr>
          <a:xfrm>
            <a:off x="-4445" y="891540"/>
            <a:ext cx="12173585" cy="5956935"/>
          </a:xfrm>
        </p:spPr>
        <p:txBody>
          <a:bodyPr>
            <a:normAutofit/>
          </a:bodyPr>
          <a:p>
            <a:r>
              <a:rPr lang="zh-CN" altLang="en-US"/>
              <a:t>IOI国历史研究的第一人——</a:t>
            </a:r>
            <a:r>
              <a:rPr lang="en-US" altLang="zh-CN"/>
              <a:t>LMB</a:t>
            </a:r>
            <a:r>
              <a:rPr lang="zh-CN" altLang="en-US"/>
              <a:t>，最近获得了一份被认为是古代IOI国的住民写下的日记。</a:t>
            </a:r>
            <a:r>
              <a:rPr lang="en-US" altLang="zh-CN"/>
              <a:t>LMB</a:t>
            </a:r>
            <a:r>
              <a:rPr lang="zh-CN" altLang="en-US"/>
              <a:t>为了通过这份日记来研究古代IOI国的生活，开始着手调查日记中记载的事件。</a:t>
            </a:r>
            <a:endParaRPr lang="zh-CN" altLang="en-US"/>
          </a:p>
          <a:p>
            <a:r>
              <a:rPr lang="zh-CN" altLang="en-US"/>
              <a:t>日记中记录了连续N天发生的时间，大约每天发生一件。</a:t>
            </a:r>
            <a:endParaRPr lang="zh-CN" altLang="en-US"/>
          </a:p>
          <a:p>
            <a:r>
              <a:rPr lang="zh-CN" altLang="en-US"/>
              <a:t>事件有种类之分。第i天(1&lt;=i&lt;=N)发生的事件的种类用一个整数Xi表示，Xi越大，事件的规模就越大。</a:t>
            </a:r>
            <a:endParaRPr lang="zh-CN" altLang="en-US"/>
          </a:p>
          <a:p>
            <a:r>
              <a:rPr lang="en-US" altLang="zh-CN"/>
              <a:t>LMB</a:t>
            </a:r>
            <a:r>
              <a:rPr lang="zh-CN" altLang="en-US"/>
              <a:t>决定用如下的方法分析这些日记：</a:t>
            </a:r>
            <a:endParaRPr lang="zh-CN" altLang="en-US"/>
          </a:p>
          <a:p>
            <a:r>
              <a:rPr lang="zh-CN" altLang="en-US"/>
              <a:t>1.选择日记中连续的一些天作为分析的时间段</a:t>
            </a:r>
            <a:endParaRPr lang="zh-CN" altLang="en-US"/>
          </a:p>
          <a:p>
            <a:r>
              <a:rPr lang="zh-CN" altLang="en-US"/>
              <a:t>2.事件种类t的重要度为t*(这段时间内重要度为t的事件数</a:t>
            </a:r>
            <a:r>
              <a:rPr lang="en-US" altLang="zh-CN"/>
              <a:t>)</a:t>
            </a:r>
            <a:endParaRPr lang="zh-CN" altLang="en-US"/>
          </a:p>
          <a:p>
            <a:r>
              <a:rPr lang="zh-CN" altLang="en-US"/>
              <a:t>3.计算出所有事件种类的重要度，输出其中的最大值</a:t>
            </a:r>
            <a:endParaRPr lang="zh-CN" altLang="en-US"/>
          </a:p>
          <a:p>
            <a:r>
              <a:rPr lang="zh-CN" altLang="en-US"/>
              <a:t>现在你被要求制作一个帮助教授分析的程序，每次给出分析的区间，你需要输出重要度的最大值</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10" y="-15875"/>
            <a:ext cx="10515600" cy="1325563"/>
          </a:xfrm>
        </p:spPr>
        <p:txBody>
          <a:bodyPr/>
          <a:p>
            <a:r>
              <a:rPr lang="zh-CN" altLang="en-US"/>
              <a:t>分析</a:t>
            </a:r>
            <a:endParaRPr lang="zh-CN" altLang="en-US"/>
          </a:p>
        </p:txBody>
      </p:sp>
      <p:sp>
        <p:nvSpPr>
          <p:cNvPr id="3" name="内容占位符 2"/>
          <p:cNvSpPr>
            <a:spLocks noGrp="1"/>
          </p:cNvSpPr>
          <p:nvPr>
            <p:ph idx="1"/>
          </p:nvPr>
        </p:nvSpPr>
        <p:spPr>
          <a:xfrm>
            <a:off x="-3810" y="970280"/>
            <a:ext cx="12172950" cy="5877560"/>
          </a:xfrm>
        </p:spPr>
        <p:txBody>
          <a:bodyPr/>
          <a:p>
            <a:r>
              <a:rPr lang="zh-CN" altLang="en-US"/>
              <a:t>明人不说暗话。</a:t>
            </a:r>
            <a:endParaRPr lang="zh-CN" altLang="en-US"/>
          </a:p>
          <a:p>
            <a:r>
              <a:rPr lang="zh-CN" altLang="en-US"/>
              <a:t>长度为n的数列，m次询问，每次询问一段区间最大的 A</a:t>
            </a:r>
            <a:r>
              <a:rPr lang="en-US" altLang="zh-CN"/>
              <a:t>[</a:t>
            </a:r>
            <a:r>
              <a:rPr lang="zh-CN" altLang="en-US"/>
              <a:t>i</a:t>
            </a:r>
            <a:r>
              <a:rPr lang="en-US" altLang="zh-CN"/>
              <a:t>]</a:t>
            </a:r>
            <a:r>
              <a:rPr lang="zh-CN" altLang="en-US"/>
              <a:t> ∗</a:t>
            </a:r>
            <a:r>
              <a:rPr lang="en-US" altLang="zh-CN"/>
              <a:t>cnt[</a:t>
            </a:r>
            <a:r>
              <a:rPr lang="zh-CN" altLang="en-US"/>
              <a:t>i</a:t>
            </a:r>
            <a:r>
              <a:rPr lang="en-US" altLang="zh-CN"/>
              <a:t>]</a:t>
            </a:r>
            <a:r>
              <a:rPr lang="zh-CN" altLang="en-US"/>
              <a:t> (重要度*出现次数)</a:t>
            </a:r>
            <a:endParaRPr lang="zh-CN" altLang="en-US"/>
          </a:p>
          <a:p>
            <a:r>
              <a:rPr lang="zh-CN" altLang="en-US"/>
              <a:t>但是这道题我们细想前面的莫队好像解决不了（加入容易删除难）</a:t>
            </a:r>
            <a:endParaRPr lang="zh-CN" altLang="en-US"/>
          </a:p>
          <a:p>
            <a:r>
              <a:rPr lang="zh-CN" altLang="en-US" strike="sngStrike">
                <a:solidFill>
                  <a:schemeClr val="tx1"/>
                </a:solidFill>
                <a:uFillTx/>
              </a:rPr>
              <a:t>由于数据不大，分块就能过</a:t>
            </a:r>
            <a:endParaRPr lang="zh-CN" altLang="en-US" strike="sngStrike">
              <a:solidFill>
                <a:schemeClr val="tx1"/>
              </a:solidFill>
              <a:uFillTx/>
            </a:endParaRPr>
          </a:p>
          <a:p>
            <a:r>
              <a:rPr lang="zh-CN" altLang="en-US">
                <a:solidFill>
                  <a:schemeClr val="tx1"/>
                </a:solidFill>
                <a:uFillTx/>
              </a:rPr>
              <a:t>不要抱着侥幸的心理，那如果数据大一点怎么办呢？</a:t>
            </a:r>
            <a:endParaRPr lang="zh-CN" altLang="en-US">
              <a:solidFill>
                <a:schemeClr val="tx1"/>
              </a:solidFill>
              <a:uFillTx/>
            </a:endParaRPr>
          </a:p>
          <a:p>
            <a:endParaRPr lang="zh-CN" altLang="en-US">
              <a:solidFill>
                <a:schemeClr val="tx1"/>
              </a:solidFill>
              <a:uFillTx/>
            </a:endParaRPr>
          </a:p>
          <a:p>
            <a:r>
              <a:rPr lang="zh-CN" altLang="en-US">
                <a:solidFill>
                  <a:schemeClr val="tx1"/>
                </a:solidFill>
                <a:uFillTx/>
              </a:rPr>
              <a:t>于是有</a:t>
            </a:r>
            <a:r>
              <a:rPr lang="en-US" altLang="zh-CN">
                <a:solidFill>
                  <a:schemeClr val="tx1"/>
                </a:solidFill>
                <a:uFillTx/>
              </a:rPr>
              <a:t>dalao</a:t>
            </a:r>
            <a:r>
              <a:rPr lang="zh-CN" altLang="en-US">
                <a:solidFill>
                  <a:schemeClr val="tx1"/>
                </a:solidFill>
                <a:uFillTx/>
              </a:rPr>
              <a:t>想出了一个黑科技</a:t>
            </a:r>
            <a:r>
              <a:rPr lang="en-US" altLang="zh-CN">
                <a:solidFill>
                  <a:schemeClr val="tx1"/>
                </a:solidFill>
                <a:uFillTx/>
              </a:rPr>
              <a:t>——</a:t>
            </a:r>
            <a:r>
              <a:rPr lang="zh-CN" altLang="en-US">
                <a:solidFill>
                  <a:schemeClr val="tx1"/>
                </a:solidFill>
                <a:uFillTx/>
              </a:rPr>
              <a:t>回滚莫队</a:t>
            </a:r>
            <a:endParaRPr lang="zh-CN" altLang="en-US">
              <a:solidFill>
                <a:schemeClr val="tx1"/>
              </a:solidFill>
              <a:uFillTx/>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45" y="-29210"/>
            <a:ext cx="10515600" cy="1325563"/>
          </a:xfrm>
        </p:spPr>
        <p:txBody>
          <a:bodyPr/>
          <a:p>
            <a:r>
              <a:rPr lang="zh-CN" altLang="en-US"/>
              <a:t>回滚莫队</a:t>
            </a:r>
            <a:endParaRPr lang="zh-CN" altLang="en-US"/>
          </a:p>
        </p:txBody>
      </p:sp>
      <p:sp>
        <p:nvSpPr>
          <p:cNvPr id="3" name="内容占位符 2"/>
          <p:cNvSpPr>
            <a:spLocks noGrp="1"/>
          </p:cNvSpPr>
          <p:nvPr>
            <p:ph idx="1"/>
          </p:nvPr>
        </p:nvSpPr>
        <p:spPr>
          <a:xfrm>
            <a:off x="-3810" y="1089025"/>
            <a:ext cx="12186285" cy="5759450"/>
          </a:xfrm>
        </p:spPr>
        <p:txBody>
          <a:bodyPr/>
          <a:p>
            <a:r>
              <a:rPr lang="zh-CN" altLang="en-US"/>
              <a:t>先还是分块，大小根号</a:t>
            </a:r>
            <a:r>
              <a:rPr lang="en-US" altLang="zh-CN"/>
              <a:t>n</a:t>
            </a:r>
            <a:endParaRPr lang="zh-CN" altLang="en-US"/>
          </a:p>
          <a:p>
            <a:r>
              <a:rPr lang="zh-CN" altLang="en-US"/>
              <a:t>按左端点所在块为第一关键字，右端点的位置为第二关键字给询问排序</a:t>
            </a:r>
            <a:endParaRPr lang="zh-CN" altLang="en-US"/>
          </a:p>
          <a:p>
            <a:r>
              <a:rPr lang="zh-CN" altLang="en-US"/>
              <a:t>如果左右端点都在同一个块里，暴力统计</a:t>
            </a:r>
            <a:endParaRPr lang="en-US" altLang="zh-CN"/>
          </a:p>
          <a:p>
            <a:r>
              <a:rPr lang="en-US" altLang="zh-CN"/>
              <a:t>考虑枚举每一个块，枚举这个块时处理左端点在这个块内的所有询问。因为对于左端点在相同块内的询问，其右端点一定是递增的</a:t>
            </a:r>
            <a:endParaRPr lang="en-US" altLang="zh-CN"/>
          </a:p>
          <a:p>
            <a:r>
              <a:rPr lang="zh-CN" altLang="en-US"/>
              <a:t>我们枚举每一块的时候，把左端点放到块尾</a:t>
            </a:r>
            <a:r>
              <a:rPr lang="en-US" altLang="zh-CN"/>
              <a:t>+1(</a:t>
            </a:r>
            <a:r>
              <a:rPr lang="zh-CN" altLang="en-US"/>
              <a:t>不能完全说是下一块的头，因为有可能是最后一块</a:t>
            </a:r>
            <a:r>
              <a:rPr lang="en-US" altLang="zh-CN"/>
              <a:t>)</a:t>
            </a:r>
            <a:r>
              <a:rPr lang="zh-CN" altLang="en-US"/>
              <a:t>，右端点一开始在块尾</a:t>
            </a:r>
            <a:r>
              <a:rPr lang="en-US" altLang="zh-CN"/>
              <a:t>(</a:t>
            </a:r>
            <a:r>
              <a:rPr lang="zh-CN" altLang="en-US"/>
              <a:t>因为左右端点同块的我们都暴力解决了，剩下的右端点肯定至少在下一块</a:t>
            </a:r>
            <a:r>
              <a:rPr lang="en-US" altLang="zh-CN"/>
              <a:t>)</a:t>
            </a:r>
            <a:r>
              <a:rPr lang="zh-CN" altLang="en-US"/>
              <a:t>，然后正常向右，当右端点走到询问区间右端点的时候，把左端点向左暴力到询问点的左端点，记录完答案以后将左端点造成的影响还原，然后又滚回到块尾，因此左右端点都没有删除，只有添加。</a:t>
            </a:r>
            <a:endParaRPr lang="zh-CN" altLang="en-US"/>
          </a:p>
          <a:p>
            <a:r>
              <a:rPr lang="zh-CN" altLang="en-US"/>
              <a:t>时间复杂度很好理解</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4130" y="39370"/>
            <a:ext cx="8600440" cy="4351655"/>
          </a:xfrm>
          <a:prstGeom prst="rect">
            <a:avLst/>
          </a:prstGeom>
        </p:spPr>
      </p:pic>
      <p:pic>
        <p:nvPicPr>
          <p:cNvPr id="6" name="图片 5"/>
          <p:cNvPicPr>
            <a:picLocks noChangeAspect="1"/>
          </p:cNvPicPr>
          <p:nvPr/>
        </p:nvPicPr>
        <p:blipFill>
          <a:blip r:embed="rId2"/>
          <a:stretch>
            <a:fillRect/>
          </a:stretch>
        </p:blipFill>
        <p:spPr>
          <a:xfrm>
            <a:off x="24130" y="4391025"/>
            <a:ext cx="5638165" cy="24003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9055" y="50800"/>
            <a:ext cx="8150860" cy="60661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431925" y="365125"/>
            <a:ext cx="7399020" cy="605726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40970" y="68580"/>
            <a:ext cx="5295900" cy="4010025"/>
          </a:xfrm>
          <a:prstGeom prst="rect">
            <a:avLst/>
          </a:prstGeom>
        </p:spPr>
      </p:pic>
      <p:pic>
        <p:nvPicPr>
          <p:cNvPr id="6" name="图片 5"/>
          <p:cNvPicPr>
            <a:picLocks noChangeAspect="1"/>
          </p:cNvPicPr>
          <p:nvPr/>
        </p:nvPicPr>
        <p:blipFill>
          <a:blip r:embed="rId2"/>
          <a:stretch>
            <a:fillRect/>
          </a:stretch>
        </p:blipFill>
        <p:spPr>
          <a:xfrm>
            <a:off x="5584190" y="365125"/>
            <a:ext cx="6352540" cy="459041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051560" y="1199515"/>
            <a:ext cx="8003540" cy="35820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莫队分类</a:t>
            </a:r>
            <a:endParaRPr lang="zh-CN" altLang="en-US"/>
          </a:p>
        </p:txBody>
      </p:sp>
      <p:sp>
        <p:nvSpPr>
          <p:cNvPr id="3" name="内容占位符 2"/>
          <p:cNvSpPr>
            <a:spLocks noGrp="1"/>
          </p:cNvSpPr>
          <p:nvPr>
            <p:ph idx="1"/>
          </p:nvPr>
        </p:nvSpPr>
        <p:spPr>
          <a:xfrm>
            <a:off x="838200" y="1825625"/>
            <a:ext cx="10515600" cy="5010150"/>
          </a:xfrm>
        </p:spPr>
        <p:txBody>
          <a:bodyPr>
            <a:normAutofit lnSpcReduction="10000"/>
          </a:bodyPr>
          <a:p>
            <a:r>
              <a:rPr lang="zh-CN" altLang="en-US"/>
              <a:t>普通莫队</a:t>
            </a:r>
            <a:endParaRPr lang="zh-CN" altLang="en-US"/>
          </a:p>
          <a:p>
            <a:r>
              <a:rPr lang="zh-CN" altLang="en-US"/>
              <a:t>带修莫队（可持久化莫队）</a:t>
            </a:r>
            <a:endParaRPr lang="zh-CN" altLang="en-US"/>
          </a:p>
          <a:p>
            <a:r>
              <a:rPr lang="zh-CN" altLang="en-US"/>
              <a:t>树上莫队</a:t>
            </a:r>
            <a:endParaRPr lang="zh-CN" altLang="en-US"/>
          </a:p>
          <a:p>
            <a:r>
              <a:rPr lang="zh-CN" altLang="en-US"/>
              <a:t>回滚莫队</a:t>
            </a:r>
            <a:endParaRPr lang="zh-CN" altLang="en-US"/>
          </a:p>
          <a:p>
            <a:endParaRPr lang="zh-CN" altLang="en-US"/>
          </a:p>
          <a:p>
            <a:pPr marL="0" indent="0">
              <a:buNone/>
            </a:pPr>
            <a:r>
              <a:rPr lang="zh-CN" altLang="en-US"/>
              <a:t>                                                                            </a:t>
            </a:r>
            <a:r>
              <a:rPr lang="en-US" altLang="zh-CN"/>
              <a:t>%%%%%%</a:t>
            </a:r>
            <a:endParaRPr lang="en-US" altLang="zh-CN"/>
          </a:p>
          <a:p>
            <a:pPr marL="0" indent="0">
              <a:buNone/>
            </a:pPr>
            <a:r>
              <a:rPr lang="en-US" altLang="zh-CN"/>
              <a:t>                                                                                   Orz</a:t>
            </a:r>
            <a:endParaRPr lang="en-US" altLang="zh-CN"/>
          </a:p>
          <a:p>
            <a:pPr marL="0" indent="0">
              <a:buNone/>
            </a:pPr>
            <a:endParaRPr lang="en-US" altLang="zh-CN"/>
          </a:p>
          <a:p>
            <a:pPr marL="0" indent="0">
              <a:buNone/>
            </a:pPr>
            <a:r>
              <a:rPr lang="zh-CN" altLang="en-US"/>
              <a:t>注：只有普通莫队是莫队亲自提出的，</a:t>
            </a:r>
            <a:r>
              <a:rPr lang="zh-CN" altLang="en-US">
                <a:sym typeface="+mn-ea"/>
              </a:rPr>
              <a:t>其他的都是后人们自己改进的。</a:t>
            </a:r>
            <a:r>
              <a:rPr lang="zh-CN" altLang="en-US"/>
              <a:t>而且莫队在论文里说了，</a:t>
            </a:r>
            <a:r>
              <a:rPr lang="en-US" altLang="zh-CN"/>
              <a:t>CF</a:t>
            </a:r>
            <a:r>
              <a:rPr lang="zh-CN" altLang="en-US"/>
              <a:t>的红名</a:t>
            </a:r>
            <a:r>
              <a:rPr lang="en-US" altLang="zh-CN"/>
              <a:t>dalao</a:t>
            </a:r>
            <a:r>
              <a:rPr lang="zh-CN" altLang="en-US"/>
              <a:t>基本上都会用普通莫队，只是没有人统一提出。</a:t>
            </a:r>
            <a:endParaRPr lang="zh-CN" altLang="en-US"/>
          </a:p>
        </p:txBody>
      </p:sp>
      <p:pic>
        <p:nvPicPr>
          <p:cNvPr id="4" name="图片 3"/>
          <p:cNvPicPr>
            <a:picLocks noChangeAspect="1"/>
          </p:cNvPicPr>
          <p:nvPr/>
        </p:nvPicPr>
        <p:blipFill>
          <a:blip r:embed="rId1"/>
          <a:stretch>
            <a:fillRect/>
          </a:stretch>
        </p:blipFill>
        <p:spPr>
          <a:xfrm>
            <a:off x="5866765" y="659130"/>
            <a:ext cx="4484370" cy="329882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850" y="114300"/>
            <a:ext cx="10515600" cy="1325563"/>
          </a:xfrm>
        </p:spPr>
        <p:txBody>
          <a:bodyPr/>
          <a:p>
            <a:r>
              <a:rPr lang="zh-CN" altLang="zh-CN"/>
              <a:t>总结</a:t>
            </a:r>
            <a:endParaRPr lang="zh-CN" altLang="zh-CN"/>
          </a:p>
        </p:txBody>
      </p:sp>
      <p:sp>
        <p:nvSpPr>
          <p:cNvPr id="3" name="内容占位符 2"/>
          <p:cNvSpPr>
            <a:spLocks noGrp="1"/>
          </p:cNvSpPr>
          <p:nvPr>
            <p:ph idx="1"/>
          </p:nvPr>
        </p:nvSpPr>
        <p:spPr>
          <a:xfrm>
            <a:off x="227330" y="1292860"/>
            <a:ext cx="11940540" cy="5541645"/>
          </a:xfrm>
        </p:spPr>
        <p:txBody>
          <a:bodyPr/>
          <a:p>
            <a:r>
              <a:rPr lang="zh-CN" altLang="en-US"/>
              <a:t>莫队算法是区间的利器，它可以解决很多离线且无修改或修改不严苛的题目，总之就是很腻害</a:t>
            </a:r>
            <a:endParaRPr lang="zh-CN" altLang="en-US"/>
          </a:p>
          <a:p>
            <a:r>
              <a:rPr lang="zh-CN" altLang="en-US"/>
              <a:t>虽然我很蒟蒻，但是今天我们还是把所有莫队都讲解了，我敢说我这是全网讲解的最详细，覆盖最广的，希望大家都像这样能往深里钻研</a:t>
            </a:r>
            <a:endParaRPr lang="zh-CN" altLang="en-US"/>
          </a:p>
          <a:p>
            <a:r>
              <a:rPr lang="zh-CN" altLang="en-US"/>
              <a:t>切记莫队算法和普通的分块并不是不学其他区间算法偷懒的理由</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11430" y="1094740"/>
            <a:ext cx="7049770" cy="1057910"/>
          </a:xfrm>
        </p:spPr>
        <p:txBody>
          <a:bodyPr>
            <a:normAutofit fontScale="90000"/>
            <a:scene3d>
              <a:camera prst="orthographicFront"/>
              <a:lightRig rig="soft" dir="t">
                <a:rot lat="0" lon="0" rev="15600000"/>
              </a:lightRig>
            </a:scene3d>
            <a:sp3d extrusionH="57150" prstMaterial="softEdge">
              <a:bevelT w="25400" h="38100"/>
            </a:sp3d>
          </a:bodyPr>
          <a:p>
            <a:pPr algn="ctr"/>
            <a:r>
              <a:rPr lang="en-US" altLang="zh-CN" sz="8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endParaRPr lang="zh-CN" altLang="en-US" sz="8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内容占位符 2"/>
          <p:cNvSpPr>
            <a:spLocks noGrp="1"/>
          </p:cNvSpPr>
          <p:nvPr>
            <p:ph idx="1"/>
          </p:nvPr>
        </p:nvSpPr>
        <p:spPr>
          <a:xfrm>
            <a:off x="4316730" y="2667000"/>
            <a:ext cx="10515600" cy="4351338"/>
          </a:xfrm>
        </p:spPr>
        <p:txBody>
          <a:bodyPr/>
          <a:p>
            <a:r>
              <a:rPr lang="zh-CN" altLang="en-US" sz="6600">
                <a:ln w="10160">
                  <a:solidFill>
                    <a:schemeClr val="accent5"/>
                  </a:solidFill>
                  <a:prstDash val="solid"/>
                </a:ln>
                <a:solidFill>
                  <a:srgbClr val="FFFFFF"/>
                </a:solidFill>
                <a:effectLst>
                  <a:outerShdw blurRad="38100" dist="22860" dir="5400000" algn="tl" rotWithShape="0">
                    <a:srgbClr val="000000">
                      <a:alpha val="30000"/>
                    </a:srgbClr>
                  </a:outerShdw>
                </a:effectLst>
              </a:rPr>
              <a:t>谢谢大家</a:t>
            </a:r>
            <a:endParaRPr lang="zh-CN" altLang="en-US" sz="66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6600">
                <a:ln w="10160">
                  <a:solidFill>
                    <a:schemeClr val="accent5"/>
                  </a:solidFill>
                  <a:prstDash val="solid"/>
                </a:ln>
                <a:solidFill>
                  <a:srgbClr val="FFFFFF"/>
                </a:solidFill>
                <a:effectLst>
                  <a:outerShdw blurRad="38100" dist="22860" dir="5400000" algn="tl" rotWithShape="0">
                    <a:srgbClr val="000000">
                      <a:alpha val="30000"/>
                    </a:srgbClr>
                  </a:outerShdw>
                </a:effectLst>
              </a:rPr>
              <a:t>——LMB_001</a:t>
            </a:r>
            <a:endParaRPr lang="en-US" altLang="zh-CN" sz="66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引入：</a:t>
            </a:r>
            <a:r>
              <a:rPr lang="en-US" altLang="zh-CN"/>
              <a:t>Luogu P1494   PQF</a:t>
            </a:r>
            <a:r>
              <a:rPr lang="zh-CN" altLang="en-US"/>
              <a:t>的袜子</a:t>
            </a:r>
            <a:endParaRPr lang="zh-CN" altLang="en-US"/>
          </a:p>
        </p:txBody>
      </p:sp>
      <p:sp>
        <p:nvSpPr>
          <p:cNvPr id="3" name="内容占位符 2"/>
          <p:cNvSpPr>
            <a:spLocks noGrp="1"/>
          </p:cNvSpPr>
          <p:nvPr>
            <p:ph idx="1"/>
          </p:nvPr>
        </p:nvSpPr>
        <p:spPr/>
        <p:txBody>
          <a:bodyPr/>
          <a:p>
            <a:r>
              <a:rPr lang="zh-CN" altLang="en-US"/>
              <a:t>作为一个生活散漫的人，</a:t>
            </a:r>
            <a:r>
              <a:rPr lang="en-US" altLang="zh-CN"/>
              <a:t>PQF</a:t>
            </a:r>
            <a:r>
              <a:rPr lang="zh-CN" altLang="en-US"/>
              <a:t>每天早上都要耗费很久从一堆五颜六色的袜子中找出一双来穿。终于有一天，</a:t>
            </a:r>
            <a:r>
              <a:rPr lang="en-US" altLang="zh-CN"/>
              <a:t>PQF</a:t>
            </a:r>
            <a:r>
              <a:rPr lang="zh-CN" altLang="en-US"/>
              <a:t>再也无法忍受这恼人的找袜子过程，于是他决定听天由命……</a:t>
            </a:r>
            <a:endParaRPr lang="zh-CN" altLang="en-US"/>
          </a:p>
          <a:p>
            <a:r>
              <a:rPr lang="zh-CN" altLang="en-US"/>
              <a:t>具体来说，</a:t>
            </a:r>
            <a:r>
              <a:rPr lang="en-US" altLang="zh-CN"/>
              <a:t>PQF</a:t>
            </a:r>
            <a:r>
              <a:rPr lang="zh-CN" altLang="en-US"/>
              <a:t>把这N只袜子从1到N编号，然后从区间</a:t>
            </a:r>
            <a:r>
              <a:rPr lang="en-US" altLang="zh-CN"/>
              <a:t>[L,R]</a:t>
            </a:r>
            <a:r>
              <a:rPr lang="zh-CN" altLang="en-US"/>
              <a:t>任选两只袜子，尽管</a:t>
            </a:r>
            <a:r>
              <a:rPr lang="en-US" altLang="zh-CN"/>
              <a:t>PQF</a:t>
            </a:r>
            <a:r>
              <a:rPr lang="zh-CN" altLang="en-US"/>
              <a:t>并不在意两只袜子是不是完整的一双，甚至不在意两只袜子是否一左一右，他却很在意袜子的颜色，毕竟穿两只不同色的袜子会很尴尬</a:t>
            </a:r>
            <a:endParaRPr lang="zh-CN" altLang="en-US"/>
          </a:p>
          <a:p>
            <a:r>
              <a:rPr lang="en-US" altLang="zh-CN"/>
              <a:t>PQF</a:t>
            </a:r>
            <a:r>
              <a:rPr lang="zh-CN" altLang="en-US"/>
              <a:t>便询问好友</a:t>
            </a:r>
            <a:r>
              <a:rPr lang="en-US" altLang="zh-CN"/>
              <a:t>CX</a:t>
            </a:r>
            <a:r>
              <a:rPr lang="zh-CN" altLang="en-US"/>
              <a:t>与</a:t>
            </a:r>
            <a:r>
              <a:rPr lang="en-US" altLang="zh-CN"/>
              <a:t>LMB</a:t>
            </a:r>
            <a:r>
              <a:rPr lang="zh-CN" altLang="en-US"/>
              <a:t>，他有多大的概率抽到两只颜色相同的袜子。当然，</a:t>
            </a:r>
            <a:r>
              <a:rPr lang="en-US" altLang="zh-CN"/>
              <a:t>PQF</a:t>
            </a:r>
            <a:r>
              <a:rPr lang="zh-CN" altLang="en-US"/>
              <a:t>希望这个概率尽量高，所以他可能会询问多个</a:t>
            </a:r>
            <a:r>
              <a:rPr lang="en-US" altLang="zh-CN"/>
              <a:t>[</a:t>
            </a:r>
            <a:r>
              <a:rPr lang="zh-CN" altLang="en-US"/>
              <a:t>L,R</a:t>
            </a:r>
            <a:r>
              <a:rPr lang="en-US" altLang="zh-CN"/>
              <a:t>]</a:t>
            </a:r>
            <a:r>
              <a:rPr lang="zh-CN" altLang="en-US"/>
              <a:t>以方便自己选择。</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48895" y="92075"/>
            <a:ext cx="11298555" cy="5997575"/>
          </a:xfrm>
        </p:spPr>
        <p:txBody>
          <a:bodyPr>
            <a:normAutofit lnSpcReduction="10000"/>
          </a:bodyPr>
          <a:p>
            <a:r>
              <a:rPr lang="zh-CN" altLang="en-US" b="1">
                <a:solidFill>
                  <a:schemeClr val="tx1"/>
                </a:solidFill>
              </a:rPr>
              <a:t>输入格式</a:t>
            </a:r>
            <a:r>
              <a:rPr lang="zh-CN" altLang="en-US">
                <a:solidFill>
                  <a:schemeClr val="tx1"/>
                </a:solidFill>
              </a:rPr>
              <a:t>：</a:t>
            </a:r>
            <a:endParaRPr lang="zh-CN" altLang="en-US">
              <a:solidFill>
                <a:schemeClr val="tx1"/>
              </a:solidFill>
            </a:endParaRPr>
          </a:p>
          <a:p>
            <a:r>
              <a:rPr lang="zh-CN" altLang="en-US">
                <a:solidFill>
                  <a:schemeClr val="tx1"/>
                </a:solidFill>
              </a:rPr>
              <a:t>输入文件第一行包含两个正整数N和M。N为袜子的数量，M为</a:t>
            </a:r>
            <a:r>
              <a:rPr lang="en-US" altLang="zh-CN">
                <a:solidFill>
                  <a:schemeClr val="tx1"/>
                </a:solidFill>
              </a:rPr>
              <a:t>PQF</a:t>
            </a:r>
            <a:r>
              <a:rPr lang="zh-CN" altLang="en-US">
                <a:solidFill>
                  <a:schemeClr val="tx1"/>
                </a:solidFill>
              </a:rPr>
              <a:t>所提的询问的数量。接下来一行包含N个正整数Ci，其中Ci表示第i只袜子的颜色，相同的颜色用相同的数字表示。再接下来M行，每行两个正整数L，R表示一个询问。</a:t>
            </a:r>
            <a:endParaRPr lang="zh-CN" altLang="en-US">
              <a:solidFill>
                <a:schemeClr val="tx1"/>
              </a:solidFill>
            </a:endParaRPr>
          </a:p>
          <a:p>
            <a:r>
              <a:rPr lang="zh-CN" altLang="en-US" b="1">
                <a:solidFill>
                  <a:schemeClr val="tx1"/>
                </a:solidFill>
              </a:rPr>
              <a:t>输出格式</a:t>
            </a:r>
            <a:r>
              <a:rPr lang="zh-CN" altLang="en-US">
                <a:solidFill>
                  <a:schemeClr val="tx1"/>
                </a:solidFill>
              </a:rPr>
              <a:t>：</a:t>
            </a:r>
            <a:endParaRPr lang="zh-CN" altLang="en-US">
              <a:solidFill>
                <a:schemeClr val="tx1"/>
              </a:solidFill>
            </a:endParaRPr>
          </a:p>
          <a:p>
            <a:r>
              <a:rPr lang="zh-CN" altLang="en-US">
                <a:solidFill>
                  <a:schemeClr val="tx1"/>
                </a:solidFill>
              </a:rPr>
              <a:t>包含M行，对于每个询问在一行中输出分数A/B表示从该询问的区间[L,R]中随机抽出两只袜子颜色相同的概率。若该概率为0则输出0/1，否则输出的A/B必须为最简分数。（详见样例）</a:t>
            </a:r>
            <a:endParaRPr lang="zh-CN" altLang="en-US">
              <a:solidFill>
                <a:schemeClr val="tx1"/>
              </a:solidFill>
            </a:endParaRPr>
          </a:p>
          <a:p>
            <a:r>
              <a:rPr lang="zh-CN" altLang="en-US" b="1">
                <a:solidFill>
                  <a:schemeClr val="tx1"/>
                </a:solidFill>
              </a:rPr>
              <a:t>输入样例：                                      输出样例：</a:t>
            </a:r>
            <a:endParaRPr lang="zh-CN" altLang="en-US" b="1">
              <a:solidFill>
                <a:schemeClr val="tx1"/>
              </a:solidFill>
            </a:endParaRPr>
          </a:p>
          <a:p>
            <a:r>
              <a:rPr lang="zh-CN" altLang="en-US">
                <a:solidFill>
                  <a:schemeClr val="tx1"/>
                </a:solidFill>
              </a:rPr>
              <a:t>6 4                                                                 2/5</a:t>
            </a:r>
            <a:endParaRPr lang="zh-CN" altLang="en-US">
              <a:solidFill>
                <a:schemeClr val="tx1"/>
              </a:solidFill>
            </a:endParaRPr>
          </a:p>
          <a:p>
            <a:r>
              <a:rPr lang="zh-CN" altLang="en-US">
                <a:solidFill>
                  <a:schemeClr val="tx1"/>
                </a:solidFill>
              </a:rPr>
              <a:t>1 2 3 3 3 2                                                    0/1</a:t>
            </a:r>
            <a:endParaRPr lang="zh-CN" altLang="en-US">
              <a:solidFill>
                <a:schemeClr val="tx1"/>
              </a:solidFill>
            </a:endParaRPr>
          </a:p>
          <a:p>
            <a:r>
              <a:rPr lang="zh-CN" altLang="en-US">
                <a:solidFill>
                  <a:schemeClr val="tx1"/>
                </a:solidFill>
              </a:rPr>
              <a:t>2 6                                                                 1/1</a:t>
            </a:r>
            <a:endParaRPr lang="zh-CN" altLang="en-US">
              <a:solidFill>
                <a:schemeClr val="tx1"/>
              </a:solidFill>
            </a:endParaRPr>
          </a:p>
          <a:p>
            <a:r>
              <a:rPr lang="zh-CN" altLang="en-US">
                <a:solidFill>
                  <a:schemeClr val="tx1"/>
                </a:solidFill>
              </a:rPr>
              <a:t>1 3                                                                 4/15</a:t>
            </a:r>
            <a:endParaRPr lang="zh-CN" altLang="en-US">
              <a:solidFill>
                <a:schemeClr val="tx1"/>
              </a:solidFill>
            </a:endParaRPr>
          </a:p>
          <a:p>
            <a:r>
              <a:rPr lang="zh-CN" altLang="en-US">
                <a:solidFill>
                  <a:schemeClr val="tx1"/>
                </a:solidFill>
              </a:rPr>
              <a:t>3 5</a:t>
            </a:r>
            <a:endParaRPr lang="zh-CN" altLang="en-US">
              <a:solidFill>
                <a:schemeClr val="tx1"/>
              </a:solidFill>
            </a:endParaRPr>
          </a:p>
          <a:p>
            <a:r>
              <a:rPr lang="zh-CN" altLang="en-US">
                <a:solidFill>
                  <a:schemeClr val="tx1"/>
                </a:solidFill>
              </a:rPr>
              <a:t>1 6</a:t>
            </a:r>
            <a:endParaRPr lang="zh-CN" alt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 y="-72390"/>
            <a:ext cx="10515600" cy="1325563"/>
          </a:xfrm>
        </p:spPr>
        <p:txBody>
          <a:bodyPr/>
          <a:p>
            <a:r>
              <a:rPr lang="zh-CN" altLang="en-US"/>
              <a:t>分析</a:t>
            </a:r>
            <a:endParaRPr lang="zh-CN" altLang="en-US"/>
          </a:p>
        </p:txBody>
      </p:sp>
      <p:sp>
        <p:nvSpPr>
          <p:cNvPr id="3" name="内容占位符 2"/>
          <p:cNvSpPr>
            <a:spLocks noGrp="1"/>
          </p:cNvSpPr>
          <p:nvPr>
            <p:ph idx="1"/>
          </p:nvPr>
        </p:nvSpPr>
        <p:spPr>
          <a:xfrm>
            <a:off x="-45720" y="845820"/>
            <a:ext cx="12207240" cy="6012180"/>
          </a:xfrm>
        </p:spPr>
        <p:txBody>
          <a:bodyPr>
            <a:normAutofit lnSpcReduction="20000"/>
          </a:bodyPr>
          <a:p>
            <a:r>
              <a:rPr lang="zh-CN" altLang="zh-CN"/>
              <a:t>首先，这是一个区间问题（</a:t>
            </a:r>
            <a:r>
              <a:rPr lang="zh-CN" altLang="zh-CN" strike="sngStrike">
                <a:solidFill>
                  <a:schemeClr val="tx1"/>
                </a:solidFill>
                <a:uFillTx/>
              </a:rPr>
              <a:t>废话</a:t>
            </a:r>
            <a:r>
              <a:rPr lang="zh-CN" altLang="zh-CN"/>
              <a:t>）</a:t>
            </a:r>
            <a:endParaRPr lang="zh-CN" altLang="zh-CN"/>
          </a:p>
          <a:p>
            <a:r>
              <a:rPr lang="zh-CN" altLang="zh-CN"/>
              <a:t>其次，我们唯一知道的有用信息就是                                             逃</a:t>
            </a:r>
            <a:r>
              <a:rPr lang="en-US" altLang="zh-CN"/>
              <a:t>~~~</a:t>
            </a:r>
            <a:r>
              <a:rPr lang="zh-CN" altLang="zh-CN"/>
              <a:t>                                                                      </a:t>
            </a:r>
            <a:endParaRPr lang="zh-CN" altLang="zh-CN"/>
          </a:p>
          <a:p>
            <a:r>
              <a:rPr lang="zh-CN" altLang="en-US">
                <a:latin typeface="Arial" panose="020B0604020202020204" pitchFamily="34" charset="0"/>
                <a:cs typeface="Arial" panose="020B0604020202020204" pitchFamily="34" charset="0"/>
              </a:rPr>
              <a:t>咳咳，严肃一点。然后我们推一下区间里它的概率：</a:t>
            </a:r>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r>
              <a:rPr lang="zh-CN" altLang="en-US">
                <a:latin typeface="Arial" panose="020B0604020202020204" pitchFamily="34" charset="0"/>
                <a:cs typeface="Arial" panose="020B0604020202020204" pitchFamily="34" charset="0"/>
              </a:rPr>
              <a:t>即我们只需维护一个区间里所有颜色出现的个数的平方和</a:t>
            </a:r>
            <a:endParaRPr lang="zh-CN" altLang="en-US">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6198235" y="93980"/>
            <a:ext cx="3241040" cy="4641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hidden"/>
                                      </p:to>
                                    </p:set>
                                  </p:childTnLst>
                                </p:cTn>
                              </p:par>
                            </p:childTnLst>
                          </p:cTn>
                        </p:par>
                        <p:par>
                          <p:cTn id="22" fill="hold">
                            <p:stCondLst>
                              <p:cond delay="0"/>
                            </p:stCondLst>
                            <p:childTnLst>
                              <p:par>
                                <p:cTn id="23" presetID="1" presetClass="exit" presetSubtype="0" fill="hold" nodeType="after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55" y="-10795"/>
            <a:ext cx="10515600" cy="1325563"/>
          </a:xfrm>
        </p:spPr>
        <p:txBody>
          <a:bodyPr/>
          <a:p>
            <a:r>
              <a:rPr lang="zh-CN" altLang="en-US"/>
              <a:t>分析</a:t>
            </a:r>
            <a:endParaRPr lang="zh-CN" altLang="en-US"/>
          </a:p>
        </p:txBody>
      </p:sp>
      <p:sp>
        <p:nvSpPr>
          <p:cNvPr id="3" name="内容占位符 2"/>
          <p:cNvSpPr>
            <a:spLocks noGrp="1"/>
          </p:cNvSpPr>
          <p:nvPr>
            <p:ph idx="1"/>
          </p:nvPr>
        </p:nvSpPr>
        <p:spPr>
          <a:xfrm>
            <a:off x="-8255" y="916305"/>
            <a:ext cx="12176125" cy="5934710"/>
          </a:xfrm>
        </p:spPr>
        <p:txBody>
          <a:bodyPr/>
          <a:p>
            <a:r>
              <a:rPr lang="zh-CN" altLang="en-US"/>
              <a:t>这道题不是神基本上写不出线段树的（据说神也没写出线段树），因为对于这类问题普通线段树的时间复杂度我们接受不了：它不能直接</a:t>
            </a:r>
            <a:r>
              <a:rPr lang="en-US" altLang="zh-CN"/>
              <a:t>O</a:t>
            </a:r>
            <a:r>
              <a:rPr lang="zh-CN" altLang="en-US"/>
              <a:t>（</a:t>
            </a:r>
            <a:r>
              <a:rPr lang="en-US" altLang="zh-CN"/>
              <a:t>1</a:t>
            </a:r>
            <a:r>
              <a:rPr lang="zh-CN" altLang="en-US"/>
              <a:t>）从左右儿子转移到父亲，甚至是</a:t>
            </a:r>
            <a:r>
              <a:rPr lang="en-US" altLang="zh-CN"/>
              <a:t>O</a:t>
            </a:r>
            <a:r>
              <a:rPr lang="zh-CN" altLang="en-US"/>
              <a:t>（左儿子长度</a:t>
            </a:r>
            <a:r>
              <a:rPr lang="en-US" altLang="zh-CN"/>
              <a:t>+</a:t>
            </a:r>
            <a:r>
              <a:rPr lang="zh-CN" altLang="en-US"/>
              <a:t>右儿子长度） </a:t>
            </a:r>
            <a:endParaRPr lang="zh-CN" altLang="en-US"/>
          </a:p>
          <a:p>
            <a:pPr marL="0" indent="0">
              <a:buNone/>
            </a:pPr>
            <a:endParaRPr lang="zh-CN" altLang="en-US"/>
          </a:p>
          <a:p>
            <a:endParaRPr lang="zh-CN" altLang="en-US"/>
          </a:p>
          <a:p>
            <a:endParaRPr lang="zh-CN" altLang="en-US"/>
          </a:p>
          <a:p>
            <a:endParaRPr lang="zh-CN" altLang="en-US"/>
          </a:p>
          <a:p>
            <a:r>
              <a:rPr lang="zh-CN" altLang="en-US"/>
              <a:t>于是乎：莫队算法上线</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7900</Words>
  <Application>WPS 演示</Application>
  <PresentationFormat>宽屏</PresentationFormat>
  <Paragraphs>308</Paragraphs>
  <Slides>51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Arial</vt:lpstr>
      <vt:lpstr>宋体</vt:lpstr>
      <vt:lpstr>Wingdings</vt:lpstr>
      <vt:lpstr>Calibri Light</vt:lpstr>
      <vt:lpstr>Calibri</vt:lpstr>
      <vt:lpstr>微软雅黑</vt:lpstr>
      <vt:lpstr>Arial Unicode MS</vt:lpstr>
      <vt:lpstr>Office 主题</vt:lpstr>
      <vt:lpstr>莫队算法</vt:lpstr>
      <vt:lpstr>穹妹镇楼</vt:lpstr>
      <vt:lpstr>万恶的区间问题</vt:lpstr>
      <vt:lpstr>莫队算法</vt:lpstr>
      <vt:lpstr>莫队分类</vt:lpstr>
      <vt:lpstr>引入：Luogu P1494   PQF的袜子</vt:lpstr>
      <vt:lpstr>PowerPoint 演示文稿</vt:lpstr>
      <vt:lpstr>分析</vt:lpstr>
      <vt:lpstr>分析</vt:lpstr>
      <vt:lpstr>莫队</vt:lpstr>
      <vt:lpstr>莫队</vt:lpstr>
      <vt:lpstr>莫队</vt:lpstr>
      <vt:lpstr>莫队</vt:lpstr>
      <vt:lpstr>莫队</vt:lpstr>
      <vt:lpstr>莫队</vt:lpstr>
      <vt:lpstr>PQF的袜子</vt:lpstr>
      <vt:lpstr>PowerPoint 演示文稿</vt:lpstr>
      <vt:lpstr>带修莫队</vt:lpstr>
      <vt:lpstr>引入：Luogu P1903: CX数颜色</vt:lpstr>
      <vt:lpstr>分析</vt:lpstr>
      <vt:lpstr>带修莫队</vt:lpstr>
      <vt:lpstr>CX数颜色  </vt:lpstr>
      <vt:lpstr>PowerPoint 演示文稿</vt:lpstr>
      <vt:lpstr>PowerPoint 演示文稿</vt:lpstr>
      <vt:lpstr>PowerPoint 演示文稿</vt:lpstr>
      <vt:lpstr>树上莫队</vt:lpstr>
      <vt:lpstr>引入：luogu P4074 [WC2013]狗粮公园</vt:lpstr>
      <vt:lpstr>PowerPoint 演示文稿</vt:lpstr>
      <vt:lpstr>PowerPoint 演示文稿</vt:lpstr>
      <vt:lpstr>分析</vt:lpstr>
      <vt:lpstr>树上莫队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15</cp:revision>
  <dcterms:created xsi:type="dcterms:W3CDTF">2018-07-29T00:20:00Z</dcterms:created>
  <dcterms:modified xsi:type="dcterms:W3CDTF">2018-08-25T09:24:22Z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