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2"/>
    <p:sldId id="290" r:id="rId3"/>
    <p:sldId id="291" r:id="rId4"/>
    <p:sldId id="296" r:id="rId5"/>
    <p:sldId id="292" r:id="rId6"/>
    <p:sldId id="295" r:id="rId7"/>
    <p:sldId id="294" r:id="rId8"/>
    <p:sldId id="297" r:id="rId9"/>
    <p:sldId id="298" r:id="rId10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340" autoAdjust="0"/>
  </p:normalViewPr>
  <p:slideViewPr>
    <p:cSldViewPr showGuides="1">
      <p:cViewPr varScale="1">
        <p:scale>
          <a:sx n="102" d="100"/>
          <a:sy n="102" d="100"/>
        </p:scale>
        <p:origin x="3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2021-04-09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26314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5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Fix Director for Automated Program Repair</a:t>
            </a:r>
          </a:p>
          <a:p>
            <a:pPr algn="ctr">
              <a:spcAft>
                <a:spcPts val="600"/>
              </a:spcAft>
            </a:pPr>
            <a:endParaRPr lang="en-US" altLang="ko-KR" sz="25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ctr">
              <a:spcAft>
                <a:spcPts val="600"/>
              </a:spcAft>
            </a:pPr>
            <a:endParaRPr lang="en-US" altLang="ko-KR" sz="25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ctr">
              <a:spcAft>
                <a:spcPts val="600"/>
              </a:spcAft>
            </a:pPr>
            <a:endParaRPr lang="en-US" altLang="ko-KR" sz="25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ctr">
              <a:spcAft>
                <a:spcPts val="600"/>
              </a:spcAft>
            </a:pPr>
            <a:r>
              <a:rPr lang="en-US" altLang="ko-KR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Juhyoung</a:t>
            </a:r>
            <a:r>
              <a:rPr lang="en-US" altLang="ko-KR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Kim</a:t>
            </a:r>
            <a:r>
              <a:rPr lang="en-US" altLang="ko-KR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 and </a:t>
            </a:r>
            <a:r>
              <a:rPr lang="en-US" altLang="ko-KR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Eunseok</a:t>
            </a:r>
            <a:r>
              <a:rPr lang="en-US" altLang="ko-KR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Lee </a:t>
            </a:r>
          </a:p>
          <a:p>
            <a:pPr algn="ctr">
              <a:spcAft>
                <a:spcPts val="600"/>
              </a:spcAft>
            </a:pPr>
            <a:r>
              <a:rPr lang="en-US" altLang="ko-K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SungKyunkwan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University</a:t>
            </a:r>
            <a:r>
              <a:rPr lang="en-US" altLang="ko-KR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, Republic of </a:t>
            </a:r>
            <a:r>
              <a:rPr lang="en-US" altLang="ko-KR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korea</a:t>
            </a:r>
            <a:endParaRPr lang="ko-KR" altLang="ko-KR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5D2A-1C73-4E22-9355-07AAFF91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Process of template based </a:t>
            </a:r>
            <a:r>
              <a:rPr lang="en-US" altLang="ko-KR" dirty="0" err="1"/>
              <a:t>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5B4C8D-BFCB-400E-A976-F951EBC0C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AF8D1-A50C-4864-B846-1114FDB8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8964488" cy="1424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29148-B8D9-41EC-87FE-87226693C0EE}"/>
              </a:ext>
            </a:extLst>
          </p:cNvPr>
          <p:cNvSpPr txBox="1"/>
          <p:nvPr/>
        </p:nvSpPr>
        <p:spPr>
          <a:xfrm>
            <a:off x="539552" y="3651569"/>
            <a:ext cx="56166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The most effective APR tools </a:t>
            </a:r>
            <a:r>
              <a:rPr lang="en-US" altLang="ko-KR" dirty="0" err="1"/>
              <a:t>TBar</a:t>
            </a:r>
            <a:r>
              <a:rPr lang="en-US" altLang="ko-KR" dirty="0"/>
              <a:t> process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0E464-E590-434B-A633-00D3A4C3729C}"/>
              </a:ext>
            </a:extLst>
          </p:cNvPr>
          <p:cNvSpPr txBox="1"/>
          <p:nvPr/>
        </p:nvSpPr>
        <p:spPr>
          <a:xfrm>
            <a:off x="412332" y="5701316"/>
            <a:ext cx="763284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Kui</a:t>
            </a:r>
            <a:r>
              <a:rPr lang="en-US" altLang="ko-K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Liu, Anil </a:t>
            </a:r>
            <a:r>
              <a:rPr lang="en-US" altLang="ko-KR" sz="1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Koyuncu</a:t>
            </a:r>
            <a:r>
              <a:rPr lang="en-US" altLang="ko-K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altLang="ko-KR" sz="1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Dongsun</a:t>
            </a:r>
            <a:r>
              <a:rPr lang="en-US" altLang="ko-K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Kim, and </a:t>
            </a:r>
            <a:r>
              <a:rPr lang="en-US" altLang="ko-KR" sz="1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Tegawendé</a:t>
            </a:r>
            <a:r>
              <a:rPr lang="en-US" altLang="ko-K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F. </a:t>
            </a:r>
            <a:r>
              <a:rPr lang="en-US" altLang="ko-KR" sz="1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Bissyandé</a:t>
            </a:r>
            <a:r>
              <a:rPr lang="en-US" altLang="ko-K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altLang="ko-KR" sz="1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Tbar</a:t>
            </a:r>
            <a:r>
              <a:rPr lang="en-US" altLang="ko-K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Revisiting template-based automated program repair. In Proceedings of the 28th ACM SIGSOFT International Symposium on Software Testing and Analysis, ISSTA 2019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2656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1CA4C-FCBF-4AD5-A083-5C27A642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 pattern match of </a:t>
            </a:r>
            <a:r>
              <a:rPr lang="en-US" altLang="ko-KR" dirty="0" err="1"/>
              <a:t>TBar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139AA4-F92A-4E76-8245-CDC48E222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160F69-EA17-4A26-8D5E-A478EE6EBDF8}"/>
              </a:ext>
            </a:extLst>
          </p:cNvPr>
          <p:cNvGrpSpPr/>
          <p:nvPr/>
        </p:nvGrpSpPr>
        <p:grpSpPr>
          <a:xfrm>
            <a:off x="395536" y="1412776"/>
            <a:ext cx="3312368" cy="2376264"/>
            <a:chOff x="179512" y="2636912"/>
            <a:chExt cx="3900086" cy="275882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6C789E-B9F7-40F0-BF92-CE515AA5EDCF}"/>
                </a:ext>
              </a:extLst>
            </p:cNvPr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196861A-ACDF-4D66-95FB-8A40DFE8EAD8}"/>
                </a:ext>
              </a:extLst>
            </p:cNvPr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CA3F42-C906-4283-B498-7232D04CFA96}"/>
                </a:ext>
              </a:extLst>
            </p:cNvPr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AD1D7B0-EC62-4F8A-A07B-F99739E21C1D}"/>
                </a:ext>
              </a:extLst>
            </p:cNvPr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6DCA1F-BD20-461D-B50F-DF15BE2569E5}"/>
                </a:ext>
              </a:extLst>
            </p:cNvPr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2827BFC-9C4A-4D74-822F-C94310BEF233}"/>
                </a:ext>
              </a:extLst>
            </p:cNvPr>
            <p:cNvCxnSpPr>
              <a:cxnSpLocks/>
              <a:stCxn id="5" idx="4"/>
              <a:endCxn id="15" idx="0"/>
            </p:cNvCxnSpPr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4EA72F9-23C4-4A1A-A971-800AAD5F8E2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FE313A-8920-418B-80C8-2618AACC3A7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9BBC8FE-3D7A-4D3C-AEF7-021FB7C3456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31F1635-E9CE-4ABE-8143-D0A5FC50A7DD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09B54E8-F6AD-4B1E-A770-2EBCF0447C6F}"/>
                </a:ext>
              </a:extLst>
            </p:cNvPr>
            <p:cNvSpPr/>
            <p:nvPr/>
          </p:nvSpPr>
          <p:spPr>
            <a:xfrm>
              <a:off x="1331640" y="3508654"/>
              <a:ext cx="709642" cy="64807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32E072-08D6-44FA-BA34-0ECD574DFCEA}"/>
              </a:ext>
            </a:extLst>
          </p:cNvPr>
          <p:cNvSpPr txBox="1"/>
          <p:nvPr/>
        </p:nvSpPr>
        <p:spPr>
          <a:xfrm>
            <a:off x="4283968" y="1772816"/>
            <a:ext cx="4464496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Traverse each node of the suspicious statement AST from its first child node to its last leaf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Match each node against the context AST of the fix pattern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Ex) conditional expression -&gt; Mutate conditional Expression fix pattern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15BA4B-DF0C-42EA-A786-336EC6891C08}"/>
              </a:ext>
            </a:extLst>
          </p:cNvPr>
          <p:cNvSpPr/>
          <p:nvPr/>
        </p:nvSpPr>
        <p:spPr>
          <a:xfrm>
            <a:off x="395536" y="4358137"/>
            <a:ext cx="611569" cy="558205"/>
          </a:xfrm>
          <a:prstGeom prst="ellipse">
            <a:avLst/>
          </a:prstGeom>
          <a:solidFill>
            <a:srgbClr val="FF0000"/>
          </a:solidFill>
          <a:ln w="317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9219EB5-3BC8-43F9-B1D5-1D274BF3C6BF}"/>
              </a:ext>
            </a:extLst>
          </p:cNvPr>
          <p:cNvSpPr/>
          <p:nvPr/>
        </p:nvSpPr>
        <p:spPr>
          <a:xfrm>
            <a:off x="395535" y="5305349"/>
            <a:ext cx="611569" cy="558205"/>
          </a:xfrm>
          <a:prstGeom prst="ellipse">
            <a:avLst/>
          </a:prstGeom>
          <a:solidFill>
            <a:srgbClr val="FFFF00"/>
          </a:solidFill>
          <a:ln w="317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31FD4-33DE-4A30-B8C0-1A4BD85F7C4F}"/>
              </a:ext>
            </a:extLst>
          </p:cNvPr>
          <p:cNvSpPr txBox="1"/>
          <p:nvPr/>
        </p:nvSpPr>
        <p:spPr>
          <a:xfrm>
            <a:off x="1324444" y="4486910"/>
            <a:ext cx="31654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Suspicious statement node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E7C89-A4D4-46CD-BA39-8A43E5A7841E}"/>
              </a:ext>
            </a:extLst>
          </p:cNvPr>
          <p:cNvSpPr txBox="1"/>
          <p:nvPr/>
        </p:nvSpPr>
        <p:spPr>
          <a:xfrm>
            <a:off x="1348936" y="5450212"/>
            <a:ext cx="31654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Child node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AEBE0A9-0040-430A-9A0C-A8B4A26A7178}"/>
              </a:ext>
            </a:extLst>
          </p:cNvPr>
          <p:cNvSpPr/>
          <p:nvPr/>
        </p:nvSpPr>
        <p:spPr>
          <a:xfrm>
            <a:off x="4861061" y="5005376"/>
            <a:ext cx="611569" cy="36933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048325-9061-4471-A956-E6A2EF6D2BAF}"/>
              </a:ext>
            </a:extLst>
          </p:cNvPr>
          <p:cNvSpPr txBox="1"/>
          <p:nvPr/>
        </p:nvSpPr>
        <p:spPr>
          <a:xfrm>
            <a:off x="5652120" y="4797152"/>
            <a:ext cx="338437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TBar</a:t>
            </a:r>
            <a:r>
              <a:rPr lang="en-US" altLang="ko-KR" dirty="0"/>
              <a:t> fix the bug using structure of suspicious statement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84849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344E5-D985-4161-93DC-DB17640D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 director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D6D29F-EA54-4139-82C2-A35EA93AC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A19C96-6882-4AEE-8CB9-A24CC2F3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9" y="1340768"/>
            <a:ext cx="8856984" cy="2212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B947E-5DD2-4FC7-81F5-58AE4C90DD55}"/>
              </a:ext>
            </a:extLst>
          </p:cNvPr>
          <p:cNvSpPr txBox="1"/>
          <p:nvPr/>
        </p:nvSpPr>
        <p:spPr>
          <a:xfrm>
            <a:off x="683568" y="4293075"/>
            <a:ext cx="727280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follow developer`s process, we use failed test cases information as a basis for choosing fix pattern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4535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53974-AC20-4190-8EE5-1C1CB76D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type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329A46-4872-4BF2-844D-6CF3DB42A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D61A9-C032-468E-A752-48237FEE245C}"/>
              </a:ext>
            </a:extLst>
          </p:cNvPr>
          <p:cNvSpPr txBox="1"/>
          <p:nvPr/>
        </p:nvSpPr>
        <p:spPr>
          <a:xfrm>
            <a:off x="971600" y="2223344"/>
            <a:ext cx="7632848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1800" kern="150" dirty="0" err="1">
                <a:solidFill>
                  <a:srgbClr val="FF0000"/>
                </a:solidFill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NullPointerException</a:t>
            </a:r>
            <a:endParaRPr lang="ko-KR" altLang="ko-KR" sz="1800" kern="150" dirty="0">
              <a:solidFill>
                <a:srgbClr val="FF0000"/>
              </a:solidFill>
              <a:effectLst/>
              <a:latin typeface="Noto Serif CJK KR"/>
              <a:ea typeface="맑은 고딕" panose="020B0503020000020004" pitchFamily="50" charset="-127"/>
              <a:cs typeface="Lohit Devanaga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solidFill>
                  <a:srgbClr val="FF0000"/>
                </a:solidFill>
              </a:rPr>
              <a:t>AssertionFailedError</a:t>
            </a:r>
            <a:r>
              <a:rPr lang="en-US" altLang="ko-KR" dirty="0">
                <a:solidFill>
                  <a:srgbClr val="FF0000"/>
                </a:solidFill>
              </a:rPr>
              <a:t> : expected &lt;number&gt; but was &lt;number&gt;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solidFill>
                  <a:srgbClr val="FF0000"/>
                </a:solidFill>
              </a:rPr>
              <a:t>AssertionFailedError</a:t>
            </a:r>
            <a:r>
              <a:rPr lang="en-US" altLang="ko-KR" dirty="0">
                <a:solidFill>
                  <a:srgbClr val="FF0000"/>
                </a:solidFill>
              </a:rPr>
              <a:t> : expected &lt;type&gt; but was &lt;type&gt;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r>
              <a:rPr lang="en-US" altLang="ko-KR" sz="1800" kern="150" dirty="0" err="1">
                <a:solidFill>
                  <a:srgbClr val="FF0000"/>
                </a:solidFill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IllegalArgumentException</a:t>
            </a:r>
            <a:endParaRPr lang="ko-KR" altLang="ko-KR" sz="1800" kern="150" dirty="0">
              <a:solidFill>
                <a:srgbClr val="FF0000"/>
              </a:solidFill>
              <a:effectLst/>
              <a:latin typeface="Noto Serif CJK KR"/>
              <a:ea typeface="맑은 고딕" panose="020B0503020000020004" pitchFamily="50" charset="-127"/>
              <a:cs typeface="Lohit Devanaga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r>
              <a:rPr lang="en-US" altLang="ko-KR" sz="1800" kern="150" dirty="0" err="1">
                <a:solidFill>
                  <a:srgbClr val="FF0000"/>
                </a:solidFill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ComparisonFailure</a:t>
            </a:r>
            <a:endParaRPr lang="ko-KR" altLang="ko-KR" sz="1800" kern="150" dirty="0">
              <a:solidFill>
                <a:srgbClr val="FF0000"/>
              </a:solidFill>
              <a:effectLst/>
              <a:latin typeface="Noto Serif CJK KR"/>
              <a:ea typeface="맑은 고딕" panose="020B0503020000020004" pitchFamily="50" charset="-127"/>
              <a:cs typeface="Lohit Devanaga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r>
              <a:rPr lang="en-US" altLang="ko-KR" sz="1800" kern="150" dirty="0" err="1">
                <a:solidFill>
                  <a:srgbClr val="FF0000"/>
                </a:solidFill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ArrayIndexOutOfBoundsException</a:t>
            </a:r>
            <a:endParaRPr lang="en-US" altLang="ko-KR" sz="1800" kern="150" dirty="0">
              <a:solidFill>
                <a:srgbClr val="FF0000"/>
              </a:solidFill>
              <a:effectLst/>
              <a:latin typeface="Noto Serif CJK KR"/>
              <a:ea typeface="맑은 고딕" panose="020B0503020000020004" pitchFamily="50" charset="-127"/>
              <a:cs typeface="Lohit Devanagari"/>
            </a:endParaRPr>
          </a:p>
          <a:p>
            <a:endParaRPr lang="en-US" altLang="ko-KR" sz="1800" kern="150" dirty="0">
              <a:solidFill>
                <a:srgbClr val="FF0000"/>
              </a:solidFill>
              <a:effectLst/>
              <a:latin typeface="Noto Serif CJK KR"/>
              <a:ea typeface="맑은 고딕" panose="020B0503020000020004" pitchFamily="50" charset="-127"/>
              <a:cs typeface="Lohit Devanagari"/>
            </a:endParaRPr>
          </a:p>
          <a:p>
            <a:r>
              <a:rPr lang="en-US" altLang="ko-KR" sz="1800" kern="150" dirty="0" err="1">
                <a:solidFill>
                  <a:srgbClr val="FF0000"/>
                </a:solidFill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ClassCastException</a:t>
            </a:r>
            <a:endParaRPr lang="ko-KR" altLang="ko-KR" sz="1800" kern="150" dirty="0">
              <a:solidFill>
                <a:srgbClr val="FF0000"/>
              </a:solidFill>
              <a:effectLst/>
              <a:latin typeface="Noto Serif CJK KR"/>
              <a:ea typeface="맑은 고딕" panose="020B0503020000020004" pitchFamily="50" charset="-127"/>
              <a:cs typeface="Lohit Devanagari"/>
            </a:endParaRPr>
          </a:p>
          <a:p>
            <a:endParaRPr lang="ko-KR" altLang="ko-KR" sz="1800" kern="150" dirty="0">
              <a:solidFill>
                <a:srgbClr val="FF0000"/>
              </a:solidFill>
              <a:effectLst/>
              <a:latin typeface="Noto Serif CJK KR"/>
              <a:ea typeface="맑은 고딕" panose="020B0503020000020004" pitchFamily="50" charset="-127"/>
              <a:cs typeface="Lohit Devanagari"/>
            </a:endParaRPr>
          </a:p>
          <a:p>
            <a:r>
              <a:rPr lang="en-US" altLang="ko-KR" sz="1800" kern="150" dirty="0" err="1">
                <a:solidFill>
                  <a:srgbClr val="FF0000"/>
                </a:solidFill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IllegalFieldValueException</a:t>
            </a:r>
            <a:endParaRPr lang="ko-KR" altLang="ko-KR" sz="1800" kern="150" dirty="0">
              <a:solidFill>
                <a:srgbClr val="FF0000"/>
              </a:solidFill>
              <a:effectLst/>
              <a:latin typeface="Noto Serif CJK KR"/>
              <a:ea typeface="맑은 고딕" panose="020B0503020000020004" pitchFamily="50" charset="-127"/>
              <a:cs typeface="Lohit Devanaga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43F73-3BCE-401B-B5CA-5AF31CE7AE2B}"/>
              </a:ext>
            </a:extLst>
          </p:cNvPr>
          <p:cNvSpPr txBox="1"/>
          <p:nvPr/>
        </p:nvSpPr>
        <p:spPr>
          <a:xfrm>
            <a:off x="323528" y="1052736"/>
            <a:ext cx="75608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We match each Error type with fix pattern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Prioritize according to applicable fix patterns.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227192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83658-CDF9-4C68-8677-1C65153A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B94AA5-0E7F-4231-A7D7-4EA298144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7E378D-BC19-4E25-A6F4-85E6B875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29463"/>
            <a:ext cx="3876675" cy="962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A0E1F-E01C-4EEC-BC6C-685CBF83A43A}"/>
              </a:ext>
            </a:extLst>
          </p:cNvPr>
          <p:cNvSpPr txBox="1"/>
          <p:nvPr/>
        </p:nvSpPr>
        <p:spPr>
          <a:xfrm>
            <a:off x="4097384" y="1548893"/>
            <a:ext cx="3394720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Faulty code from Chart-4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FCCD8-16EC-44E8-B4FC-EE0264205FAB}"/>
              </a:ext>
            </a:extLst>
          </p:cNvPr>
          <p:cNvSpPr txBox="1"/>
          <p:nvPr/>
        </p:nvSpPr>
        <p:spPr>
          <a:xfrm>
            <a:off x="219296" y="2676948"/>
            <a:ext cx="72728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Without fix pattern prioritization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0877E-3D89-4438-8BEA-0DF5D289B2E9}"/>
              </a:ext>
            </a:extLst>
          </p:cNvPr>
          <p:cNvSpPr txBox="1"/>
          <p:nvPr/>
        </p:nvSpPr>
        <p:spPr>
          <a:xfrm>
            <a:off x="987130" y="3022965"/>
            <a:ext cx="6912768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Fix pattern order</a:t>
            </a:r>
            <a:endParaRPr lang="en-US" altLang="ko-KR" dirty="0"/>
          </a:p>
          <a:p>
            <a:pPr lvl="1" indent="0"/>
            <a:r>
              <a:rPr lang="en-US" altLang="ko-KR" dirty="0"/>
              <a:t>	Variable replacer(69 candidate patch generated) -&gt; </a:t>
            </a:r>
            <a:r>
              <a:rPr lang="en-US" altLang="ko-KR" dirty="0" err="1"/>
              <a:t>Nullpointerchecker</a:t>
            </a:r>
            <a:r>
              <a:rPr lang="en-US" altLang="ko-KR" dirty="0"/>
              <a:t> Insertion(70</a:t>
            </a:r>
            <a:r>
              <a:rPr lang="en-US" altLang="ko-KR" baseline="30000" dirty="0"/>
              <a:t>th</a:t>
            </a:r>
            <a:r>
              <a:rPr lang="en-US" altLang="ko-KR" dirty="0"/>
              <a:t> candidate patch is correct)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E20D2-0C7B-4CC2-84A2-77D09978D448}"/>
              </a:ext>
            </a:extLst>
          </p:cNvPr>
          <p:cNvSpPr txBox="1"/>
          <p:nvPr/>
        </p:nvSpPr>
        <p:spPr>
          <a:xfrm>
            <a:off x="107156" y="4014972"/>
            <a:ext cx="72728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With fix pattern prioritization using </a:t>
            </a:r>
            <a:r>
              <a:rPr lang="en-US" altLang="ko-KR" sz="1800" kern="150" dirty="0" err="1">
                <a:solidFill>
                  <a:srgbClr val="FF0000"/>
                </a:solidFill>
                <a:effectLst/>
                <a:latin typeface="Noto Serif CJK KR"/>
                <a:ea typeface="맑은 고딕" panose="020B0503020000020004" pitchFamily="50" charset="-127"/>
                <a:cs typeface="Lohit Devanagari"/>
              </a:rPr>
              <a:t>NullPointerException</a:t>
            </a:r>
            <a:endParaRPr lang="ko-KR" altLang="ko-KR" sz="1800" kern="150" dirty="0">
              <a:solidFill>
                <a:srgbClr val="FF0000"/>
              </a:solidFill>
              <a:effectLst/>
              <a:latin typeface="Noto Serif CJK KR"/>
              <a:ea typeface="맑은 고딕" panose="020B0503020000020004" pitchFamily="50" charset="-127"/>
              <a:cs typeface="Lohit Devanaga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55655-CF76-49E2-B8A5-33C5273ABE31}"/>
              </a:ext>
            </a:extLst>
          </p:cNvPr>
          <p:cNvSpPr txBox="1"/>
          <p:nvPr/>
        </p:nvSpPr>
        <p:spPr>
          <a:xfrm>
            <a:off x="976772" y="4339843"/>
            <a:ext cx="691276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ix pattern </a:t>
            </a:r>
            <a:r>
              <a:rPr lang="en-US" altLang="ko-KR" dirty="0"/>
              <a:t>order</a:t>
            </a:r>
          </a:p>
          <a:p>
            <a:pPr lvl="1" indent="0"/>
            <a:r>
              <a:rPr lang="en-US" altLang="ko-KR" dirty="0"/>
              <a:t>	 </a:t>
            </a:r>
            <a:r>
              <a:rPr lang="en-US" altLang="ko-KR" dirty="0" err="1"/>
              <a:t>Nullpointerchecker</a:t>
            </a:r>
            <a:r>
              <a:rPr lang="en-US" altLang="ko-KR" dirty="0"/>
              <a:t> Insertion first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24438-4925-4C8F-8D17-BEB571E62373}"/>
              </a:ext>
            </a:extLst>
          </p:cNvPr>
          <p:cNvSpPr txBox="1"/>
          <p:nvPr/>
        </p:nvSpPr>
        <p:spPr>
          <a:xfrm>
            <a:off x="107156" y="5192927"/>
            <a:ext cx="838842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As a result, without fix pattern prioritization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tool generate correct patch in the 70</a:t>
            </a:r>
            <a:r>
              <a:rPr kumimoji="0" lang="en-US" altLang="ko-KR" sz="18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</a:t>
            </a:r>
            <a:r>
              <a:rPr lang="en-US" altLang="ko-KR" dirty="0"/>
              <a:t> 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Other</a:t>
            </a:r>
            <a:r>
              <a:rPr lang="en-US" altLang="ko-KR" dirty="0"/>
              <a:t>wise with fix pattern prioritization APR tool generate correct patch in the 1st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17978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CE98-B6B9-426E-B538-87169217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C11746-5593-4309-85B5-C390EAD9B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C2967-3757-4191-AB56-F4E08D65A165}"/>
              </a:ext>
            </a:extLst>
          </p:cNvPr>
          <p:cNvSpPr txBox="1"/>
          <p:nvPr/>
        </p:nvSpPr>
        <p:spPr>
          <a:xfrm>
            <a:off x="539552" y="1556792"/>
            <a:ext cx="741682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we select the Defects4J dataset as the evaluation benchmark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We implement experiments in two ways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1) </a:t>
            </a:r>
            <a:r>
              <a:rPr lang="en-US" altLang="ko-KR" dirty="0"/>
              <a:t>reimplementation of </a:t>
            </a:r>
            <a:r>
              <a:rPr lang="en-US" altLang="ko-KR" dirty="0" err="1"/>
              <a:t>TBar</a:t>
            </a:r>
            <a:r>
              <a:rPr lang="en-US" altLang="ko-KR" dirty="0"/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implementation of </a:t>
            </a:r>
            <a:r>
              <a:rPr lang="en-US" altLang="ko-KR" dirty="0" err="1"/>
              <a:t>TBar</a:t>
            </a:r>
            <a:r>
              <a:rPr lang="en-US" altLang="ko-KR" dirty="0"/>
              <a:t> with prioritization process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We record the rank that first correct patch is found.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872CA-74B8-46B9-8528-C3C89108F181}"/>
              </a:ext>
            </a:extLst>
          </p:cNvPr>
          <p:cNvSpPr txBox="1"/>
          <p:nvPr/>
        </p:nvSpPr>
        <p:spPr>
          <a:xfrm>
            <a:off x="210344" y="5819840"/>
            <a:ext cx="807524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/>
              <a:t>René Just, </a:t>
            </a:r>
            <a:r>
              <a:rPr lang="en-US" altLang="ko-KR" sz="800" dirty="0" err="1"/>
              <a:t>Darioush</a:t>
            </a:r>
            <a:r>
              <a:rPr lang="en-US" altLang="ko-KR" sz="800" dirty="0"/>
              <a:t> </a:t>
            </a:r>
            <a:r>
              <a:rPr lang="en-US" altLang="ko-KR" sz="800" dirty="0" err="1"/>
              <a:t>Jalali</a:t>
            </a:r>
            <a:r>
              <a:rPr lang="en-US" altLang="ko-KR" sz="800" dirty="0"/>
              <a:t>, and Michael D Ernst. 2014. Defects4J: A database of existing faults to enable controlled testing studies for Java programs. In Proceedings of the 23rd ACM SIGSOFT International Symposium on Software Testing and Analysis. ACM,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28474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7600C-ED4B-4D22-953A-51D07A13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2FF3F5-FCCB-4B12-AC6D-7515E47D2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FF72C-BC1A-4B41-8424-E4BEAB73961A}"/>
              </a:ext>
            </a:extLst>
          </p:cNvPr>
          <p:cNvSpPr txBox="1"/>
          <p:nvPr/>
        </p:nvSpPr>
        <p:spPr>
          <a:xfrm>
            <a:off x="3851920" y="1444135"/>
            <a:ext cx="4968552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Indicates that prioritization improves the pattern ranking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Indicates that prioritization degrades the pattern ranking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Rank 1 Means : There is a correct patch first fix pattern APR tool take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Rank 6 Means : APR tool fails for the 5 fix patterns applied and succeed with the 6th fix pattern.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15 bug improvements, 2 bug degradations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29B999-B59F-456C-A009-1F3C03F9F7C5}"/>
              </a:ext>
            </a:extLst>
          </p:cNvPr>
          <p:cNvSpPr/>
          <p:nvPr/>
        </p:nvSpPr>
        <p:spPr>
          <a:xfrm>
            <a:off x="3326952" y="1556792"/>
            <a:ext cx="288032" cy="288032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5B4EDD-FEEF-44F2-8A34-E79C1FC49C5C}"/>
              </a:ext>
            </a:extLst>
          </p:cNvPr>
          <p:cNvSpPr/>
          <p:nvPr/>
        </p:nvSpPr>
        <p:spPr>
          <a:xfrm>
            <a:off x="3311860" y="2348880"/>
            <a:ext cx="288032" cy="288032"/>
          </a:xfrm>
          <a:prstGeom prst="rect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D4FD95-BFB8-4CED-87E9-EFA301522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7" y="1052736"/>
            <a:ext cx="2348357" cy="5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8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ACCBB-B2F6-4210-8C15-89F76DC2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 and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6C7897-C9BA-4237-ABE4-2C7C4EC60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F41F6-4A31-44B3-8AF0-09B7DBD8A1B4}"/>
              </a:ext>
            </a:extLst>
          </p:cNvPr>
          <p:cNvSpPr txBox="1"/>
          <p:nvPr/>
        </p:nvSpPr>
        <p:spPr>
          <a:xfrm>
            <a:off x="323528" y="1628800"/>
            <a:ext cx="837597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There are more error messages that need to be classified , because there are various error types that we don`t deal with.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Failed er</a:t>
            </a:r>
            <a:r>
              <a:rPr lang="en-US" altLang="ko-KR" dirty="0"/>
              <a:t>ror messages don`t explain all of cause of bugs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We need more sophisticated technology to properly identify the cause of bugs.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5414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117540</TotalTime>
  <Words>480</Words>
  <Application>Microsoft Office PowerPoint</Application>
  <PresentationFormat>화면 슬라이드 쇼(4:3)</PresentationFormat>
  <Paragraphs>91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Helvetica Neue</vt:lpstr>
      <vt:lpstr>Noto Serif CJK KR</vt:lpstr>
      <vt:lpstr>나눔고딕</vt:lpstr>
      <vt:lpstr>맑은 고딕</vt:lpstr>
      <vt:lpstr>Arial</vt:lpstr>
      <vt:lpstr>Times New Roman</vt:lpstr>
      <vt:lpstr>Wingdings</vt:lpstr>
      <vt:lpstr>Default</vt:lpstr>
      <vt:lpstr>PowerPoint 프레젠테이션</vt:lpstr>
      <vt:lpstr>Basic Process of template based apr</vt:lpstr>
      <vt:lpstr>Fix pattern match of TBar</vt:lpstr>
      <vt:lpstr>Fix director approach</vt:lpstr>
      <vt:lpstr>Error type</vt:lpstr>
      <vt:lpstr>Example</vt:lpstr>
      <vt:lpstr>Evaluation</vt:lpstr>
      <vt:lpstr>Evaluation</vt:lpstr>
      <vt:lpstr>Limitation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933</cp:revision>
  <cp:lastPrinted>2019-01-25T10:57:37Z</cp:lastPrinted>
  <dcterms:modified xsi:type="dcterms:W3CDTF">2021-04-09T09:03:30Z</dcterms:modified>
</cp:coreProperties>
</file>