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0" r:id="rId3"/>
    <p:sldId id="291" r:id="rId4"/>
    <p:sldId id="292" r:id="rId5"/>
    <p:sldId id="294" r:id="rId6"/>
    <p:sldId id="295" r:id="rId7"/>
    <p:sldId id="293" r:id="rId8"/>
    <p:sldId id="302" r:id="rId9"/>
    <p:sldId id="304" r:id="rId10"/>
    <p:sldId id="303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2" d="100"/>
          <a:sy n="72" d="100"/>
        </p:scale>
        <p:origin x="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20-05-20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Marko </a:t>
            </a:r>
            <a:r>
              <a:rPr lang="en-US" altLang="ko-KR" sz="2000" dirty="0" err="1"/>
              <a:t>Vasic</a:t>
            </a:r>
            <a:r>
              <a:rPr lang="en-US" altLang="ko-KR" sz="2000" dirty="0"/>
              <a:t> , Aditya </a:t>
            </a:r>
            <a:r>
              <a:rPr lang="en-US" altLang="ko-KR" sz="2000" dirty="0" err="1"/>
              <a:t>Kanade</a:t>
            </a:r>
            <a:r>
              <a:rPr lang="en-US" altLang="ko-KR" sz="2000" dirty="0"/>
              <a:t> , Petros </a:t>
            </a:r>
            <a:r>
              <a:rPr lang="en-US" altLang="ko-KR" sz="2000" dirty="0" err="1"/>
              <a:t>Maniatis</a:t>
            </a:r>
            <a:r>
              <a:rPr lang="en-US" altLang="ko-KR" sz="2000" dirty="0"/>
              <a:t> , David Bieber ,</a:t>
            </a:r>
          </a:p>
          <a:p>
            <a:pPr algn="ctr"/>
            <a:r>
              <a:rPr lang="en-US" altLang="ko-KR" sz="2000" dirty="0"/>
              <a:t>Rishabh Singh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/>
              <a:t>Learning How to Mutate Source Code from Bug-Fixes</a:t>
            </a:r>
          </a:p>
          <a:p>
            <a:pPr algn="ctr"/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Tufano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C. Watson, G.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Bavota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M. Di Penta, M. White, D.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Poshyvanyk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/>
              <a:t>ICSME 2019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8128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/>
              <a:t>Learning How to Mutate Source Code from Bug-Fixes</a:t>
            </a:r>
          </a:p>
          <a:p>
            <a:pPr algn="ctr"/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Tufano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C. Watson, G.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Bavota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M. Di Penta, M. White, D. </a:t>
            </a:r>
            <a:r>
              <a:rPr lang="en-US" altLang="ko-KR" sz="20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Poshyvanyk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/>
              <a:t>ICSME 2019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624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C14DF-0DC2-499D-9D14-3B023D7E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69A136-E7D6-4D1B-80D7-552F34891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A57A7-4DDB-488D-BFF5-749221F78AA4}"/>
              </a:ext>
            </a:extLst>
          </p:cNvPr>
          <p:cNvSpPr txBox="1"/>
          <p:nvPr/>
        </p:nvSpPr>
        <p:spPr>
          <a:xfrm>
            <a:off x="197768" y="1340768"/>
            <a:ext cx="874846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Mutation testing aims at injecting artificial faults into the program`s source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Mutants can guide the design or even the automatic generation of a test suite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Conjecture that mutants can be automatically learned from previous fixes.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Propose an approach for automatically learning mutants from actual bug fixes.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Mined bug-fixing commits from repositories -&gt; Extract change operations using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an AST-based differencing tool -&gt;abstract them -&gt; cluster similar changes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-&gt; Learn from the changes using RNN encoder-decoder architecture.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determine where and how to mutate source code and </a:t>
            </a:r>
            <a:r>
              <a:rPr lang="en-US" altLang="ko-KR" dirty="0"/>
              <a:t>to introduce new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literals and identifiers in the mutated code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42002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8859-1CE7-4C03-B753-6AB816B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28F8FC-FD55-4422-8C40-83394BC63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50EC-C78B-4D41-BA33-A43351C103B3}"/>
              </a:ext>
            </a:extLst>
          </p:cNvPr>
          <p:cNvSpPr txBox="1"/>
          <p:nvPr/>
        </p:nvSpPr>
        <p:spPr>
          <a:xfrm>
            <a:off x="179512" y="1484784"/>
            <a:ext cx="896448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 buggy code fragment arguably represent the perfect mutant for the fixed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</a:t>
            </a:r>
            <a:r>
              <a:rPr lang="ko-KR" altLang="en-US" dirty="0"/>
              <a:t> </a:t>
            </a:r>
            <a:r>
              <a:rPr lang="en-US" altLang="ko-KR" dirty="0"/>
              <a:t>Mutation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fixed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Mutation exposed a buggy behavior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Buggy code doesn`t represent a trivial mutant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Test suite didn`t detect the bug in the buggy version.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Evaluate on 787k bug-fixing commits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How similar the learned mutants are as compared to real bugs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How specialized models can be used to generate specific set of mutants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From a qualitative point of view, what operators were the models able to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   learn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09816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8853-5671-4BB0-BC6A-6B1929F8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42A966-2E65-4AEC-BF7D-276502A29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1330F-875F-43F2-B826-678CD3D5EBC0}"/>
              </a:ext>
            </a:extLst>
          </p:cNvPr>
          <p:cNvSpPr txBox="1"/>
          <p:nvPr/>
        </p:nvSpPr>
        <p:spPr>
          <a:xfrm>
            <a:off x="360106" y="1680482"/>
            <a:ext cx="777686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Contributions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Novel approach for learning how to mutate code from bug-fixes.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Empirical evidence that our models are able to learn diverse mutation operators related that are closely to real bugs.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Data and source code to enable replication</a:t>
            </a:r>
          </a:p>
        </p:txBody>
      </p:sp>
    </p:spTree>
    <p:extLst>
      <p:ext uri="{BB962C8B-B14F-4D97-AF65-F5344CB8AC3E}">
        <p14:creationId xmlns:p14="http://schemas.microsoft.com/office/powerpoint/2010/main" val="8950566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CC93-6840-45C1-8207-8847111B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A20B7B-6871-467C-8732-BD3EF46E4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6FF1-53E4-44DB-A030-C6321F63E1EE}"/>
              </a:ext>
            </a:extLst>
          </p:cNvPr>
          <p:cNvSpPr txBox="1"/>
          <p:nvPr/>
        </p:nvSpPr>
        <p:spPr>
          <a:xfrm>
            <a:off x="395536" y="1628800"/>
            <a:ext cx="874846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Start by mining bug-fixing commits from thousands of GitHub repositories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Extract method-level pairs of buggy and corresponding fixed 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(call </a:t>
            </a:r>
            <a:r>
              <a:rPr kumimoji="0" lang="en-US" altLang="ko-K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transformation pairs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(TPs))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a list of edit actions(A) performed between th</a:t>
            </a:r>
            <a:r>
              <a:rPr lang="en-US" altLang="ko-KR" dirty="0"/>
              <a:t>e buggy and fixed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a Java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Lexer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and Parser to abstract the source code of the TPs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 output of this phase is the set of abstracted TPs and their corresponding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mapping M which allows reconstructing the original source 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Generate different dataset of TPs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Each set of TPs we use an encoder-decoder model to learn how to transform 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fixed piece of code into the corresponding buggy version.</a:t>
            </a:r>
          </a:p>
        </p:txBody>
      </p:sp>
    </p:spTree>
    <p:extLst>
      <p:ext uri="{BB962C8B-B14F-4D97-AF65-F5344CB8AC3E}">
        <p14:creationId xmlns:p14="http://schemas.microsoft.com/office/powerpoint/2010/main" val="17208120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D742C-A319-47BF-B495-2AB4180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3C34A1-D7F0-4F08-94D2-705C63E43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6D713-8EB1-4ACA-B363-4164D4CEC78B}"/>
              </a:ext>
            </a:extLst>
          </p:cNvPr>
          <p:cNvSpPr txBox="1"/>
          <p:nvPr/>
        </p:nvSpPr>
        <p:spPr>
          <a:xfrm>
            <a:off x="404461" y="1517340"/>
            <a:ext cx="829504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Explore two tasks to illustrate the advantages of exposing more semantic structure of programs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</a:t>
            </a:r>
            <a:r>
              <a:rPr lang="en-US" altLang="ko-KR" dirty="0"/>
              <a:t> Consider the VARNAMING task,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</a:t>
            </a:r>
            <a:r>
              <a:rPr lang="en-US" altLang="ko-KR" dirty="0"/>
              <a:t>Introduce the variable misuse prediction task(VARMISUSE)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73425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7295-233C-4AE6-89D5-BC3B90D3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9E1518-52D6-4889-A50D-746C5281D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2A35C-A87C-44B1-BC28-CBF28CBC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306835"/>
            <a:ext cx="853440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BC15D-D7B4-4373-80C2-BFA7711133C6}"/>
              </a:ext>
            </a:extLst>
          </p:cNvPr>
          <p:cNvSpPr txBox="1"/>
          <p:nvPr/>
        </p:nvSpPr>
        <p:spPr>
          <a:xfrm>
            <a:off x="683568" y="3711805"/>
            <a:ext cx="8136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“yellow” should be placed with “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clazz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” position.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2942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AC34-F0A0-40B9-A554-7B390042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E978A0-9A02-4ABB-BD0E-78845DDC2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F2DA-60DB-48B4-9EC4-50F05E627FB0}"/>
              </a:ext>
            </a:extLst>
          </p:cNvPr>
          <p:cNvSpPr txBox="1"/>
          <p:nvPr/>
        </p:nvSpPr>
        <p:spPr>
          <a:xfrm>
            <a:off x="0" y="1720841"/>
            <a:ext cx="950505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Define the VARMISUSE task as a challenge for machine learning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modeling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of source code, requires to learn semantics of programs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Present deep learning models for solving the VARNAMING and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VARMISUSE by modeling graph structure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evaluate models on a large dataset of real-world source 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4) Document practical relevance of VARMISUSE by summarizing some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bugs that we found in mature open-source software projects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9390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8F713-7AF7-4990-9532-DFA59623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42FE1E-02B2-4857-8EE8-2F6F63450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5C127-0A28-47D8-8FE8-7E60D52CADAF}"/>
              </a:ext>
            </a:extLst>
          </p:cNvPr>
          <p:cNvSpPr txBox="1"/>
          <p:nvPr/>
        </p:nvSpPr>
        <p:spPr>
          <a:xfrm>
            <a:off x="673224" y="1700808"/>
            <a:ext cx="779755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Source code file as a sequence of tokens t0 . . . </a:t>
            </a:r>
            <a:r>
              <a:rPr lang="en-US" altLang="ko-KR" dirty="0" err="1"/>
              <a:t>tN</a:t>
            </a:r>
            <a:r>
              <a:rPr lang="en-US" altLang="ko-KR" dirty="0"/>
              <a:t> = 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 Some tokens tλ0 , tλ1 . . . are variables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We call a token </a:t>
            </a:r>
            <a:r>
              <a:rPr lang="en-US" altLang="ko-KR" dirty="0" err="1"/>
              <a:t>tokλ</a:t>
            </a:r>
            <a:r>
              <a:rPr lang="en-US" altLang="ko-KR" dirty="0"/>
              <a:t> where we want to predict the correct variable usage a slot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training and evaluation purposes, a correct solution is one that simply matches the ground truth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81399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C208-7A59-445A-956E-613CA396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3B56EB-0842-4D06-8D7A-1760E6E86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6E4CA-1D2C-49F3-84E9-B2DDB751C5D7}"/>
              </a:ext>
            </a:extLst>
          </p:cNvPr>
          <p:cNvSpPr txBox="1"/>
          <p:nvPr/>
        </p:nvSpPr>
        <p:spPr>
          <a:xfrm>
            <a:off x="323528" y="1556792"/>
            <a:ext cx="814724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MODEL : PROGRAMS  AS GRAPHS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Gated Graph Neural Networks</a:t>
            </a:r>
          </a:p>
          <a:p>
            <a:pPr lvl="4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graph                   set of Nodes, node features ,  edge sets</a:t>
            </a:r>
          </a:p>
          <a:p>
            <a:pPr lvl="4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E = (E1, . . . , EK) K is the number of edge types</a:t>
            </a:r>
          </a:p>
          <a:p>
            <a:pPr lvl="4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4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F3553-2CEB-4A86-A50E-96DF8E61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70795"/>
            <a:ext cx="1162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68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2026-F27D-4F4D-8A6A-4D564FA2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862FCE-FAD6-41AE-9ACB-01CDFE608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0B2B7-6D85-4534-B277-C6EEF835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8" y="2636912"/>
            <a:ext cx="8296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09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14252-B456-4AC6-A125-266B4492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C60074-D325-4888-BD0F-3CE8F37DB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B26EB-B4BC-4743-9159-152EB53402FC}"/>
              </a:ext>
            </a:extLst>
          </p:cNvPr>
          <p:cNvSpPr txBox="1"/>
          <p:nvPr/>
        </p:nvSpPr>
        <p:spPr>
          <a:xfrm>
            <a:off x="611560" y="1700808"/>
            <a:ext cx="734481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NEURAL PROGRAM REPAIR BY JOINTLY LEARNING TO LOCALIZE AND REPAIR</a:t>
            </a:r>
          </a:p>
          <a:p>
            <a:pPr algn="ctr"/>
            <a:r>
              <a:rPr lang="en-US" altLang="ko-KR" sz="1800" dirty="0"/>
              <a:t>ICLR</a:t>
            </a:r>
            <a:r>
              <a:rPr lang="ko-KR" altLang="en-US" sz="1800" dirty="0"/>
              <a:t> </a:t>
            </a:r>
            <a:r>
              <a:rPr lang="en-US" altLang="ko-KR" sz="1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762146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D835A-D850-46A5-A858-E35EF002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A99990-20C7-45B8-AD9D-55A964050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DC045-C22E-442A-97B1-159F7A63BCB0}"/>
              </a:ext>
            </a:extLst>
          </p:cNvPr>
          <p:cNvSpPr txBox="1"/>
          <p:nvPr/>
        </p:nvSpPr>
        <p:spPr>
          <a:xfrm>
            <a:off x="539552" y="1700808"/>
            <a:ext cx="828092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Incorrect slot placement (occurs frequently in the enumerative approach)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AddBugAny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injected VARMISUSE bug is at a random location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AddBugNear</a:t>
            </a:r>
            <a:r>
              <a:rPr lang="en-US" altLang="ko-KR" dirty="0"/>
              <a:t> : Injected VARMIUSED bug within two variable-use locations from the slot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NoBugAny</a:t>
            </a:r>
            <a:r>
              <a:rPr lang="en-US" altLang="ko-KR" dirty="0"/>
              <a:t> and </a:t>
            </a:r>
            <a:r>
              <a:rPr lang="en-US" altLang="ko-KR" dirty="0" err="1"/>
              <a:t>NoBugNear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6546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108507</TotalTime>
  <Words>749</Words>
  <Application>Microsoft Office PowerPoint</Application>
  <PresentationFormat>화면 슬라이드 쇼(4:3)</PresentationFormat>
  <Paragraphs>111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Helvetica Neue</vt:lpstr>
      <vt:lpstr>나눔고딕</vt:lpstr>
      <vt:lpstr>맑은 고딕</vt:lpstr>
      <vt:lpstr>Arial</vt:lpstr>
      <vt:lpstr>Source Sans Pro</vt:lpstr>
      <vt:lpstr>Default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Evaluation</vt:lpstr>
      <vt:lpstr>PowerPoint 프레젠테이션</vt:lpstr>
      <vt:lpstr>PowerPoint 프레젠테이션</vt:lpstr>
      <vt:lpstr>- INTRODUCTION</vt:lpstr>
      <vt:lpstr>PowerPoint 프레젠테이션</vt:lpstr>
      <vt:lpstr>PowerPoint 프레젠테이션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900</cp:revision>
  <cp:lastPrinted>2019-01-25T10:57:37Z</cp:lastPrinted>
  <dcterms:modified xsi:type="dcterms:W3CDTF">2020-05-21T13:03:37Z</dcterms:modified>
</cp:coreProperties>
</file>