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0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0" autoAdjust="0"/>
    <p:restoredTop sz="87340" autoAdjust="0"/>
  </p:normalViewPr>
  <p:slideViewPr>
    <p:cSldViewPr showGuides="1">
      <p:cViewPr varScale="1">
        <p:scale>
          <a:sx n="61" d="100"/>
          <a:sy n="61" d="100"/>
        </p:scale>
        <p:origin x="88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C1D6E-3FA7-4255-85D0-94ABC2186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DFC216-3211-4944-B14E-3B5576C3F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761F7-6459-43EA-A8BE-DE85501C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EC01-F140-4939-B719-8AF300452681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9AB4A-EB2C-4791-977E-1A931163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2FC266-A381-4BFA-A63D-D845E103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78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C33D1-634D-4A79-8B1C-9BFD628D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53B56A-C5D3-4F7F-82AC-B1F929614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83B65-7225-41B8-AB5A-5779F0A0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EC01-F140-4939-B719-8AF300452681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3D7939-FE6C-40FC-9CA1-A5D2F555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17804-CE9E-4F2D-B4A6-D35E7D2B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44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6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7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6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4" r:id="rId3"/>
    <p:sldLayoutId id="2147483655" r:id="rId4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DCF25-A77C-462E-850E-44914B14C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6325" y="1003697"/>
            <a:ext cx="6858000" cy="1790700"/>
          </a:xfrm>
        </p:spPr>
        <p:txBody>
          <a:bodyPr>
            <a:normAutofit/>
          </a:bodyPr>
          <a:lstStyle/>
          <a:p>
            <a:r>
              <a:rPr lang="en-US" altLang="ko-KR" sz="2250" dirty="0"/>
              <a:t>An Empirical Investigation into Learning Bug-Fixing Patches in the Wild via Neural Machine Translation</a:t>
            </a:r>
            <a:endParaRPr lang="ko-KR" altLang="en-US" sz="225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61501A-AD93-4B2A-9685-E14DB03FB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325" y="2958703"/>
            <a:ext cx="6858000" cy="2565797"/>
          </a:xfrm>
        </p:spPr>
        <p:txBody>
          <a:bodyPr>
            <a:normAutofit lnSpcReduction="10000"/>
          </a:bodyPr>
          <a:lstStyle/>
          <a:p>
            <a:r>
              <a:rPr lang="en-US" altLang="ko-KR" sz="1350" dirty="0"/>
              <a:t>Michele </a:t>
            </a:r>
            <a:r>
              <a:rPr lang="en-US" altLang="ko-KR" sz="1350" dirty="0" err="1"/>
              <a:t>Tufano</a:t>
            </a:r>
            <a:r>
              <a:rPr lang="en-US" altLang="ko-KR" sz="1350" dirty="0"/>
              <a:t>, Cody Watson, Gabriele </a:t>
            </a:r>
            <a:r>
              <a:rPr lang="en-US" altLang="ko-KR" sz="1350" dirty="0" err="1"/>
              <a:t>Bavota</a:t>
            </a:r>
            <a:r>
              <a:rPr lang="en-US" altLang="ko-KR" sz="1350" dirty="0"/>
              <a:t>, Massimiliano Di Penta, Martin White, and Denys </a:t>
            </a:r>
            <a:r>
              <a:rPr lang="en-US" altLang="ko-KR" sz="1350" dirty="0" err="1"/>
              <a:t>Poshyvanyk</a:t>
            </a:r>
            <a:r>
              <a:rPr lang="en-US" altLang="ko-KR" sz="1350" dirty="0"/>
              <a:t>. 2018</a:t>
            </a:r>
          </a:p>
          <a:p>
            <a:endParaRPr lang="en-US" altLang="ko-KR" sz="1350" dirty="0"/>
          </a:p>
          <a:p>
            <a:r>
              <a:rPr lang="en-US" altLang="ko-KR" sz="1350" dirty="0"/>
              <a:t>Proceedings of the 2018 33rd ACM/IEEE International Conference on Automated Software Engineering (ASE ’18)</a:t>
            </a:r>
          </a:p>
          <a:p>
            <a:endParaRPr lang="en-US" altLang="ko-KR" sz="1350" dirty="0"/>
          </a:p>
          <a:p>
            <a:endParaRPr lang="en-US" altLang="ko-KR" sz="1350" dirty="0"/>
          </a:p>
          <a:p>
            <a:endParaRPr lang="en-US" altLang="ko-KR" sz="1350" dirty="0"/>
          </a:p>
          <a:p>
            <a:endParaRPr lang="en-US" altLang="ko-KR" sz="1350" dirty="0"/>
          </a:p>
          <a:p>
            <a:pPr algn="r"/>
            <a:r>
              <a:rPr lang="en-US" altLang="ko-KR" sz="1350" dirty="0"/>
              <a:t>				2019 /11/08</a:t>
            </a:r>
          </a:p>
          <a:p>
            <a:pPr algn="r"/>
            <a:r>
              <a:rPr lang="en-US" altLang="ko-KR" sz="1350" dirty="0"/>
              <a:t>Ju </a:t>
            </a:r>
            <a:r>
              <a:rPr lang="en-US" altLang="ko-KR" sz="1350" dirty="0" err="1"/>
              <a:t>Hyoung</a:t>
            </a:r>
            <a:r>
              <a:rPr lang="en-US" altLang="ko-KR" sz="1350" dirty="0"/>
              <a:t> Kim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483823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34464-9C87-46AB-9C94-AF7AAA6DC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60"/>
            <a:ext cx="8363273" cy="457808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800" dirty="0"/>
              <a:t>Extract a sequence of edit actions.  output of this phase is a list of BFPs = {b f p1, . . . ,b f pk }</a:t>
            </a:r>
          </a:p>
          <a:p>
            <a:pPr marL="0" indent="0">
              <a:buNone/>
            </a:pPr>
            <a:r>
              <a:rPr lang="en-US" altLang="ko-KR" sz="1800" dirty="0"/>
              <a:t>	b f p = {mb ,mf ,A}      (buggy method, fixed method, edit actions)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Exclude methods created/deleted during the fixing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  It should be noted that the process we use to extract the BFPs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400" dirty="0"/>
              <a:t>1. does not capture changes performed outside methods</a:t>
            </a:r>
          </a:p>
          <a:p>
            <a:pPr marL="0" indent="0">
              <a:buNone/>
            </a:pPr>
            <a:r>
              <a:rPr lang="en-US" altLang="ko-KR" sz="1400" dirty="0"/>
              <a:t>	2. considers each BFP as an independent bug fix.</a:t>
            </a:r>
            <a:endParaRPr lang="ko-KR" altLang="en-US" sz="14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525E932-34E7-44C6-B862-1EB988C20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2250" dirty="0"/>
              <a:t>Approach </a:t>
            </a:r>
            <a:br>
              <a:rPr lang="en-US" altLang="ko-KR" sz="2250" dirty="0"/>
            </a:br>
            <a:r>
              <a:rPr lang="en-US" altLang="ko-KR" sz="2250" dirty="0"/>
              <a:t>  </a:t>
            </a:r>
            <a:r>
              <a:rPr lang="en-US" altLang="ko-KR" sz="1500" dirty="0"/>
              <a:t>〮</a:t>
            </a:r>
            <a:r>
              <a:rPr lang="en-US" altLang="ko-KR" sz="2000" dirty="0"/>
              <a:t>Bug-fixes pairs analysis(Extraction)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0859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2F307-7F4F-4D46-B42F-0BC695BE8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4744"/>
            <a:ext cx="7886700" cy="3637121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US" altLang="ko-KR" sz="1800" dirty="0"/>
              <a:t>Learning patterns challenging due to the huge vocabulary of terms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To deal with, abstract the code and generate an expressive yet vocabulary-limited representation.</a:t>
            </a:r>
            <a:br>
              <a:rPr lang="en-US" altLang="ko-KR" sz="1800" dirty="0"/>
            </a:b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Use a java </a:t>
            </a:r>
            <a:r>
              <a:rPr lang="en-US" altLang="ko-KR" sz="1800" dirty="0" err="1"/>
              <a:t>lexer</a:t>
            </a:r>
            <a:r>
              <a:rPr lang="en-US" altLang="ko-KR" sz="1800" dirty="0"/>
              <a:t> and a parser to represent each buggy and fixed method.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The </a:t>
            </a:r>
            <a:r>
              <a:rPr lang="en-US" altLang="ko-KR" sz="1800" dirty="0" err="1"/>
              <a:t>Lexer</a:t>
            </a:r>
            <a:r>
              <a:rPr lang="en-US" altLang="ko-KR" sz="1800" dirty="0"/>
              <a:t>, tokenizes the raw code into a stream of tokens, fed into a java parser, which discerns the role of each identifier and the type of a literal.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The parser generates and substitutes a unique ID for each identifier/literal within the tokenized stream. in case of multiple appear, mapping of identifiers/literals Same ID</a:t>
            </a:r>
          </a:p>
          <a:p>
            <a:pPr marL="342900" lvl="1" indent="0">
              <a:buNone/>
            </a:pPr>
            <a:endParaRPr lang="en-US" altLang="ko-KR" sz="105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2A78A70-4489-468C-A57B-591F0180A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5630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Approach</a:t>
            </a:r>
            <a:r>
              <a:rPr lang="en-US" altLang="ko-KR" sz="2250" dirty="0"/>
              <a:t> </a:t>
            </a:r>
            <a:br>
              <a:rPr lang="en-US" altLang="ko-KR" sz="2250" dirty="0"/>
            </a:br>
            <a:r>
              <a:rPr lang="en-US" altLang="ko-KR" sz="2000" dirty="0"/>
              <a:t>  〮Bug-fixes pairs analysis(Abstraction)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80444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A071E-9FB0-4D9F-9118-5B1DF41D1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24744"/>
            <a:ext cx="7886700" cy="525658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sz="1350" dirty="0"/>
              <a:t>-  </a:t>
            </a:r>
            <a:r>
              <a:rPr lang="en-US" altLang="ko-KR" sz="2100" dirty="0" err="1"/>
              <a:t>Bfpa</a:t>
            </a:r>
            <a:r>
              <a:rPr lang="en-US" altLang="ko-KR" sz="2100" dirty="0"/>
              <a:t> = {</a:t>
            </a:r>
            <a:r>
              <a:rPr lang="en-US" altLang="ko-KR" sz="2100" dirty="0" err="1"/>
              <a:t>abstractb,abstractf,A,M</a:t>
            </a:r>
            <a:r>
              <a:rPr lang="en-US" altLang="ko-KR" sz="2100" dirty="0"/>
              <a:t>}  </a:t>
            </a:r>
          </a:p>
          <a:p>
            <a:pPr marL="0" indent="0">
              <a:buNone/>
            </a:pPr>
            <a:r>
              <a:rPr lang="en-US" altLang="ko-KR" sz="2100" dirty="0"/>
              <a:t>	-M = ID mapping for  particular BFP</a:t>
            </a:r>
          </a:p>
          <a:p>
            <a:pPr marL="0" indent="0">
              <a:buNone/>
            </a:pPr>
            <a:endParaRPr lang="en-US" altLang="ko-KR" sz="2100" dirty="0"/>
          </a:p>
          <a:p>
            <a:pPr>
              <a:buFontTx/>
              <a:buChar char="-"/>
            </a:pPr>
            <a:r>
              <a:rPr lang="en-US" altLang="ko-KR" sz="2100" dirty="0"/>
              <a:t>Analyze the buggy code mb and corresponding fixed code mf</a:t>
            </a:r>
          </a:p>
          <a:p>
            <a:pPr>
              <a:buFontTx/>
              <a:buChar char="-"/>
            </a:pPr>
            <a:endParaRPr lang="en-US" altLang="ko-KR" sz="2100" dirty="0"/>
          </a:p>
          <a:p>
            <a:pPr>
              <a:buFontTx/>
              <a:buChar char="-"/>
            </a:pPr>
            <a:r>
              <a:rPr lang="en-US" altLang="ko-KR" sz="2100" dirty="0"/>
              <a:t>IDs are assigned to identifiers and literals in sequential</a:t>
            </a:r>
          </a:p>
          <a:p>
            <a:pPr marL="342900" lvl="1" indent="0">
              <a:buNone/>
            </a:pPr>
            <a:r>
              <a:rPr lang="en-US" altLang="ko-KR" sz="2100" dirty="0"/>
              <a:t>Method name : METHOD_1, METHOD_2, </a:t>
            </a:r>
            <a:r>
              <a:rPr lang="en-US" altLang="ko-KR" sz="2100" dirty="0" err="1"/>
              <a:t>ect</a:t>
            </a:r>
            <a:r>
              <a:rPr lang="en-US" altLang="ko-KR" sz="2100" dirty="0"/>
              <a:t>.</a:t>
            </a:r>
          </a:p>
          <a:p>
            <a:pPr marL="342900" lvl="1" indent="0">
              <a:buNone/>
            </a:pPr>
            <a:r>
              <a:rPr lang="en-US" altLang="ko-KR" sz="2100" dirty="0"/>
              <a:t>Variable name : VAR_X</a:t>
            </a:r>
          </a:p>
          <a:p>
            <a:pPr marL="342900" lvl="1" indent="0">
              <a:buNone/>
            </a:pPr>
            <a:r>
              <a:rPr lang="en-US" altLang="ko-KR" sz="2100" dirty="0"/>
              <a:t>Literals : (STRING_X, INT_X,FLOAT_X)</a:t>
            </a:r>
          </a:p>
          <a:p>
            <a:pPr marL="342900" lvl="1" indent="0">
              <a:buNone/>
            </a:pPr>
            <a:endParaRPr lang="en-US" altLang="ko-KR" sz="2100" dirty="0"/>
          </a:p>
          <a:p>
            <a:pPr>
              <a:buFontTx/>
              <a:buChar char="-"/>
            </a:pPr>
            <a:r>
              <a:rPr lang="en-US" altLang="ko-KR" sz="2100" dirty="0"/>
              <a:t> Abstractions are a stream of tokens consisting of language keywords(</a:t>
            </a:r>
            <a:r>
              <a:rPr lang="en-US" altLang="ko-KR" sz="2100" dirty="0" err="1"/>
              <a:t>for,if</a:t>
            </a:r>
            <a:r>
              <a:rPr lang="en-US" altLang="ko-KR" sz="2100" dirty="0"/>
              <a:t>) ,separators(“(“,”;”,”}”)</a:t>
            </a:r>
          </a:p>
          <a:p>
            <a:pPr marL="0" indent="0">
              <a:buNone/>
            </a:pPr>
            <a:r>
              <a:rPr lang="en-US" altLang="ko-KR" sz="2100" dirty="0"/>
              <a:t>     and IDs (identifiers and literals)</a:t>
            </a:r>
          </a:p>
          <a:p>
            <a:pPr marL="0" indent="0">
              <a:buNone/>
            </a:pPr>
            <a:endParaRPr lang="en-US" altLang="ko-KR" sz="2100" dirty="0"/>
          </a:p>
          <a:p>
            <a:pPr marL="0" indent="0">
              <a:buNone/>
            </a:pPr>
            <a:r>
              <a:rPr lang="en-US" altLang="ko-KR" sz="2100" dirty="0"/>
              <a:t>-  Comments and annotations removed.</a:t>
            </a:r>
          </a:p>
          <a:p>
            <a:pPr>
              <a:buFontTx/>
              <a:buChar char="-"/>
            </a:pPr>
            <a:endParaRPr lang="en-US" altLang="ko-KR" sz="2100" dirty="0"/>
          </a:p>
          <a:p>
            <a:pPr>
              <a:buFontTx/>
              <a:buChar char="-"/>
            </a:pPr>
            <a:endParaRPr lang="en-US" altLang="ko-KR" sz="2100" dirty="0"/>
          </a:p>
          <a:p>
            <a:pPr marL="342900" lvl="1" indent="0">
              <a:buNone/>
            </a:pPr>
            <a:endParaRPr lang="en-US" altLang="ko-KR" sz="2100" dirty="0"/>
          </a:p>
          <a:p>
            <a:pPr marL="342900" lvl="1" indent="0">
              <a:buNone/>
            </a:pPr>
            <a:endParaRPr lang="en-US" altLang="ko-KR" sz="1050" dirty="0"/>
          </a:p>
          <a:p>
            <a:pPr marL="342900" lvl="1" indent="0">
              <a:buNone/>
            </a:pPr>
            <a:endParaRPr lang="en-US" altLang="ko-KR" sz="1050" dirty="0"/>
          </a:p>
          <a:p>
            <a:pPr marL="342900" lvl="1" indent="0">
              <a:buNone/>
            </a:pPr>
            <a:endParaRPr lang="en-US" altLang="ko-KR" sz="105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B13D877-1CC1-499D-BD63-DB207134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56" y="-40910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Approach </a:t>
            </a:r>
            <a:br>
              <a:rPr lang="en-US" altLang="ko-KR" sz="3000" dirty="0"/>
            </a:br>
            <a:r>
              <a:rPr lang="en-US" altLang="ko-KR" sz="2250" dirty="0"/>
              <a:t>  </a:t>
            </a:r>
            <a:r>
              <a:rPr lang="en-US" altLang="ko-KR" sz="1500" dirty="0"/>
              <a:t>〮</a:t>
            </a:r>
            <a:r>
              <a:rPr lang="en-US" altLang="ko-KR" sz="2000" dirty="0"/>
              <a:t>Bug-fixes pairs analysis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393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1AC1-F5CA-415A-B42C-1FD56BF84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4744"/>
            <a:ext cx="8964488" cy="5733256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altLang="ko-KR" sz="1800" dirty="0"/>
              <a:t>Some identifiers and literals appear so often, for our abstraction, can be treated as keywords of the language.</a:t>
            </a:r>
          </a:p>
          <a:p>
            <a:pPr marL="0" indent="0">
              <a:buNone/>
            </a:pPr>
            <a:r>
              <a:rPr lang="en-US" altLang="ko-KR" sz="1800" dirty="0"/>
              <a:t>	(variables </a:t>
            </a:r>
            <a:r>
              <a:rPr lang="en-US" altLang="ko-KR" sz="1800" dirty="0" err="1"/>
              <a:t>I,j,or</a:t>
            </a:r>
            <a:r>
              <a:rPr lang="en-US" altLang="ko-KR" sz="1800" dirty="0"/>
              <a:t> index used in loops, or literals such as 0,1,-1, used 	in conditional statements and return values)</a:t>
            </a:r>
          </a:p>
          <a:p>
            <a:pPr marL="0" indent="0">
              <a:buNone/>
            </a:pPr>
            <a:r>
              <a:rPr lang="ko-KR" altLang="en-US" sz="1800" dirty="0"/>
              <a:t>  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Similarly, method name such as size or add, appear several times since they represent common concepts,</a:t>
            </a:r>
          </a:p>
          <a:p>
            <a:pPr marL="0" indent="0">
              <a:buNone/>
            </a:pPr>
            <a:r>
              <a:rPr lang="en-US" altLang="ko-KR" sz="1800" dirty="0"/>
              <a:t>       - These identifiers and literals are often referred to as “idioms”</a:t>
            </a:r>
          </a:p>
          <a:p>
            <a:pPr marL="0" indent="0">
              <a:buNone/>
            </a:pPr>
            <a:r>
              <a:rPr lang="en-US" altLang="ko-KR" sz="1800" dirty="0"/>
              <a:t>       - keep the original text when abstraction, not replace.</a:t>
            </a:r>
          </a:p>
          <a:p>
            <a:pPr marL="0" indent="0">
              <a:buNone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To define the list of idioms,</a:t>
            </a:r>
          </a:p>
          <a:p>
            <a:pPr marL="0" indent="0">
              <a:buNone/>
            </a:pPr>
            <a:r>
              <a:rPr lang="en-US" altLang="ko-KR" sz="1800" dirty="0"/>
              <a:t>	1. randomly sampled 300k BFPs and considered all their original source 	code.</a:t>
            </a:r>
          </a:p>
          <a:p>
            <a:pPr marL="0" indent="0">
              <a:buNone/>
            </a:pPr>
            <a:r>
              <a:rPr lang="en-US" altLang="ko-KR" sz="1800" dirty="0"/>
              <a:t>	2. extracted the frequency of each identifier/literal used in the code</a:t>
            </a:r>
          </a:p>
          <a:p>
            <a:pPr marL="0" indent="0">
              <a:buNone/>
            </a:pPr>
            <a:r>
              <a:rPr lang="en-US" altLang="ko-KR" sz="1800" dirty="0"/>
              <a:t>	3. discarding </a:t>
            </a:r>
            <a:r>
              <a:rPr lang="en-US" altLang="ko-KR" sz="1800" dirty="0" err="1"/>
              <a:t>keywords,spearators,and</a:t>
            </a:r>
            <a:r>
              <a:rPr lang="en-US" altLang="ko-KR" sz="1800" dirty="0"/>
              <a:t> comments</a:t>
            </a:r>
          </a:p>
          <a:p>
            <a:pPr marL="0" indent="0">
              <a:buNone/>
            </a:pPr>
            <a:r>
              <a:rPr lang="en-US" altLang="ko-KR" sz="1800" dirty="0"/>
              <a:t>	4. Analyze the distribution of the frequencies and focused on the top 	0.005% words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02E06EF-6477-4154-99ED-47E5A1993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34" y="-13479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Approach </a:t>
            </a:r>
            <a:br>
              <a:rPr lang="en-US" altLang="ko-KR" sz="2250" dirty="0"/>
            </a:br>
            <a:r>
              <a:rPr lang="en-US" altLang="ko-KR" sz="2250" dirty="0"/>
              <a:t>  </a:t>
            </a:r>
            <a:r>
              <a:rPr lang="en-US" altLang="ko-KR" sz="1500" dirty="0"/>
              <a:t>〮</a:t>
            </a:r>
            <a:r>
              <a:rPr lang="en-US" altLang="ko-KR" sz="2000" dirty="0"/>
              <a:t>Bug-fixes pairs analysis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39265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53876-E6EC-450E-A57B-6EEF5A801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74281"/>
          </a:xfrm>
        </p:spPr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800" dirty="0"/>
              <a:t>minimum value in a list of integers contains three errors</a:t>
            </a:r>
          </a:p>
          <a:p>
            <a:endParaRPr lang="en-US" altLang="ko-KR" sz="1800" dirty="0"/>
          </a:p>
          <a:p>
            <a:pPr marL="600075" lvl="1" indent="-257175">
              <a:buAutoNum type="arabicPeriod"/>
            </a:pPr>
            <a:r>
              <a:rPr lang="en-US" altLang="ko-KR" sz="1800" dirty="0"/>
              <a:t>if-condition</a:t>
            </a:r>
          </a:p>
          <a:p>
            <a:pPr marL="600075" lvl="1" indent="-257175">
              <a:buAutoNum type="arabicPeriod"/>
            </a:pPr>
            <a:r>
              <a:rPr lang="en-US" altLang="ko-KR" sz="1800" dirty="0" err="1"/>
              <a:t>getFirst</a:t>
            </a:r>
            <a:r>
              <a:rPr lang="en-US" altLang="ko-KR" sz="1800" dirty="0"/>
              <a:t> method</a:t>
            </a:r>
          </a:p>
          <a:p>
            <a:pPr marL="600075" lvl="1" indent="-257175">
              <a:buAutoNum type="arabicPeriod"/>
            </a:pPr>
            <a:r>
              <a:rPr lang="en-US" altLang="ko-KR" sz="1800" dirty="0"/>
              <a:t>Return value.</a:t>
            </a:r>
          </a:p>
          <a:p>
            <a:pPr marL="342900" lvl="1" indent="0">
              <a:buNone/>
            </a:pPr>
            <a:endParaRPr lang="en-US" altLang="ko-KR" sz="105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CFC8FF-D1B9-49DA-9AA5-E41EDA2A8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71837"/>
            <a:ext cx="5268820" cy="2109264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B5BF48D-8631-4A5B-9936-983E14765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6818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Approach </a:t>
            </a:r>
            <a:br>
              <a:rPr lang="en-US" altLang="ko-KR" sz="2250" dirty="0"/>
            </a:br>
            <a:r>
              <a:rPr lang="en-US" altLang="ko-KR" sz="2250" dirty="0"/>
              <a:t>  </a:t>
            </a:r>
            <a:r>
              <a:rPr lang="en-US" altLang="ko-KR" sz="1500" dirty="0"/>
              <a:t>〮</a:t>
            </a:r>
            <a:r>
              <a:rPr lang="en-US" altLang="ko-KR" sz="2000" dirty="0"/>
              <a:t>Bug-fixes pairs analysis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54326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2E14D-BF39-44C8-9223-7CC9664F5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96752"/>
            <a:ext cx="7886700" cy="3623405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Char char="-"/>
            </a:pPr>
            <a:r>
              <a:rPr lang="en-US" altLang="ko-KR" sz="2100" dirty="0"/>
              <a:t>When we feed the buggy piece of code to the Java parser and </a:t>
            </a:r>
            <a:r>
              <a:rPr lang="en-US" altLang="ko-KR" sz="2100" dirty="0" err="1"/>
              <a:t>Lexer</a:t>
            </a:r>
            <a:r>
              <a:rPr lang="en-US" altLang="ko-KR" sz="2100" dirty="0"/>
              <a:t>, we identify some problems with the mapping.</a:t>
            </a:r>
          </a:p>
          <a:p>
            <a:pPr lvl="1">
              <a:buFontTx/>
              <a:buChar char="-"/>
            </a:pPr>
            <a:r>
              <a:rPr lang="en-US" altLang="ko-KR" sz="1800" dirty="0"/>
              <a:t>.Abstracted fixed code contains INT_2 and METHOD_4, which are not contained in buggy code</a:t>
            </a:r>
          </a:p>
          <a:p>
            <a:pPr lvl="1">
              <a:buFontTx/>
              <a:buChar char="-"/>
            </a:pPr>
            <a:r>
              <a:rPr lang="en-US" altLang="ko-KR" sz="1800" dirty="0"/>
              <a:t> Since the mapping of tokens to code is solely reliant on the buggy method, this example would require the synthesis of new values for INT_2 and METHOD_4.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2100" dirty="0"/>
              <a:t>Takes advantage of idioms, allowing to still consider this BFP.</a:t>
            </a:r>
          </a:p>
          <a:p>
            <a:pPr marL="342900" lvl="1" indent="0">
              <a:buNone/>
            </a:pPr>
            <a:r>
              <a:rPr lang="en-US" altLang="ko-KR" sz="1800" dirty="0"/>
              <a:t>-  When using the abstraction with idioms, can replace tokens with the values they represent.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endParaRPr lang="en-US" altLang="ko-KR" sz="2100" dirty="0"/>
          </a:p>
          <a:p>
            <a:pPr marL="0" indent="0">
              <a:buNone/>
            </a:pPr>
            <a:r>
              <a:rPr lang="en-US" altLang="ko-KR" sz="1800" dirty="0"/>
              <a:t>	INT_2 -&gt; idiom 1</a:t>
            </a:r>
          </a:p>
          <a:p>
            <a:pPr marL="0" indent="0">
              <a:buNone/>
            </a:pPr>
            <a:r>
              <a:rPr lang="en-US" altLang="ko-KR" sz="1800" dirty="0"/>
              <a:t>	METHOD_4 -&gt; idiom min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/>
          </a:p>
          <a:p>
            <a:pPr lvl="1">
              <a:buFontTx/>
              <a:buChar char="-"/>
            </a:pPr>
            <a:endParaRPr lang="en-US" altLang="ko-KR" sz="105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4267783-F9CE-4DE6-A966-AD2B6F317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954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Approach </a:t>
            </a:r>
            <a:br>
              <a:rPr lang="en-US" altLang="ko-KR" sz="2250" dirty="0"/>
            </a:br>
            <a:r>
              <a:rPr lang="en-US" altLang="ko-KR" sz="2250" dirty="0"/>
              <a:t>  </a:t>
            </a:r>
            <a:r>
              <a:rPr lang="en-US" altLang="ko-KR" sz="2000" dirty="0"/>
              <a:t>〮Bug-fixes pairs analysis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90731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D11CE-A02D-4344-9B8C-89668BE78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sz="1800" dirty="0"/>
              <a:t>Filter out BFPs that</a:t>
            </a:r>
          </a:p>
          <a:p>
            <a:pPr marL="600075" lvl="1" indent="-257175">
              <a:buAutoNum type="arabicPeriod"/>
            </a:pPr>
            <a:r>
              <a:rPr lang="en-US" altLang="ko-KR" sz="1800" dirty="0"/>
              <a:t>Contain lexical or syntactic errors (either the </a:t>
            </a:r>
            <a:r>
              <a:rPr lang="en-US" altLang="ko-KR" sz="1800" dirty="0" err="1"/>
              <a:t>lexer</a:t>
            </a:r>
            <a:r>
              <a:rPr lang="en-US" altLang="ko-KR" sz="1800" dirty="0"/>
              <a:t> or parser fails to process them)</a:t>
            </a:r>
          </a:p>
          <a:p>
            <a:pPr marL="600075" lvl="1" indent="-257175">
              <a:buAutoNum type="arabicPeriod"/>
            </a:pPr>
            <a:r>
              <a:rPr lang="en-US" altLang="ko-KR" sz="1800" dirty="0"/>
              <a:t>Buggy and fixed abstracted code resulted in equal strings</a:t>
            </a:r>
          </a:p>
          <a:p>
            <a:pPr marL="600075" lvl="1" indent="-257175">
              <a:buAutoNum type="arabicPeriod"/>
            </a:pPr>
            <a:r>
              <a:rPr lang="en-US" altLang="ko-KR" sz="1800" dirty="0"/>
              <a:t>Performed more than 100 atomic AST actions</a:t>
            </a:r>
          </a:p>
          <a:p>
            <a:pPr marL="342900" lvl="1" indent="0">
              <a:buNone/>
            </a:pPr>
            <a:r>
              <a:rPr lang="en-US" altLang="ko-KR" sz="1800" dirty="0"/>
              <a:t> 	(To eliminate outliers of the distribution, which could hinder the learning process)</a:t>
            </a:r>
          </a:p>
          <a:p>
            <a:pPr marL="342900" lvl="1" indent="0">
              <a:buNone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Filter the BFPs based on their size, measured in the number of tokens.</a:t>
            </a:r>
          </a:p>
          <a:p>
            <a:pPr lvl="1">
              <a:buFontTx/>
              <a:buChar char="-"/>
            </a:pPr>
            <a:r>
              <a:rPr lang="en-US" altLang="ko-KR" sz="1800" dirty="0"/>
              <a:t>Disregard long methods(longer than</a:t>
            </a:r>
            <a:r>
              <a:rPr lang="ko-KR" altLang="en-US" sz="1800" dirty="0"/>
              <a:t> </a:t>
            </a:r>
            <a:r>
              <a:rPr lang="en-US" altLang="ko-KR" sz="1800" dirty="0"/>
              <a:t>50</a:t>
            </a:r>
            <a:r>
              <a:rPr lang="ko-KR" altLang="en-US" sz="1800" dirty="0"/>
              <a:t> </a:t>
            </a:r>
            <a:r>
              <a:rPr lang="en-US" altLang="ko-KR" sz="1800" dirty="0"/>
              <a:t>tokens)</a:t>
            </a:r>
          </a:p>
          <a:p>
            <a:pPr marL="342900" lvl="1" indent="0">
              <a:buNone/>
            </a:pPr>
            <a:endParaRPr lang="en-US" altLang="ko-KR" sz="105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3CD0DD2-B740-40D1-8BE7-B582F8715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Approach </a:t>
            </a:r>
            <a:br>
              <a:rPr lang="en-US" altLang="ko-KR" sz="2250" dirty="0"/>
            </a:br>
            <a:r>
              <a:rPr lang="en-US" altLang="ko-KR" sz="2250" dirty="0"/>
              <a:t>  </a:t>
            </a:r>
            <a:r>
              <a:rPr lang="en-US" altLang="ko-KR" sz="1500" dirty="0"/>
              <a:t>〮</a:t>
            </a:r>
            <a:r>
              <a:rPr lang="en-US" altLang="ko-KR" sz="2000" dirty="0"/>
              <a:t>Bug-fixes pairs analysis (Filtering)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24814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206D0C-02A3-4EFE-9A4A-48DDA2F65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60"/>
            <a:ext cx="8335838" cy="504056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800" dirty="0"/>
              <a:t>The buggy code </a:t>
            </a:r>
            <a:r>
              <a:rPr lang="en-US" altLang="ko-KR" sz="1800" dirty="0" err="1"/>
              <a:t>abstract</a:t>
            </a:r>
            <a:r>
              <a:rPr lang="en-US" altLang="ko-KR" sz="1400" dirty="0" err="1"/>
              <a:t>b</a:t>
            </a:r>
            <a:r>
              <a:rPr lang="en-US" altLang="ko-KR" sz="1800" dirty="0"/>
              <a:t> is used as input to the model, which is trained to output the corresponding fixed code </a:t>
            </a:r>
            <a:r>
              <a:rPr lang="en-US" altLang="ko-KR" sz="1800" dirty="0" err="1"/>
              <a:t>abstract</a:t>
            </a:r>
            <a:r>
              <a:rPr lang="en-US" altLang="ko-KR" sz="1400" dirty="0" err="1"/>
              <a:t>f</a:t>
            </a:r>
            <a:r>
              <a:rPr lang="en-US" altLang="ko-KR" sz="1800" dirty="0"/>
              <a:t>.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 This output can mapped back to real source code using M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In real usage scenario, </a:t>
            </a:r>
          </a:p>
          <a:p>
            <a:pPr marL="0" indent="0">
              <a:buNone/>
            </a:pPr>
            <a:r>
              <a:rPr lang="en-US" altLang="ko-KR" sz="1800" dirty="0"/>
              <a:t>	1.when model is deployed, we do not have access to the 	oracle ,but only to the input code</a:t>
            </a:r>
          </a:p>
          <a:p>
            <a:pPr marL="0" indent="0">
              <a:buNone/>
            </a:pPr>
            <a:r>
              <a:rPr lang="en-US" altLang="ko-KR" sz="1800" dirty="0"/>
              <a:t>	2. This code can be abstracted and fed to the model, which 	generates as output a predicted code(</a:t>
            </a:r>
            <a:r>
              <a:rPr lang="en-US" altLang="ko-KR" sz="1800" dirty="0" err="1"/>
              <a:t>abstract</a:t>
            </a:r>
            <a:r>
              <a:rPr lang="en-US" altLang="ko-KR" sz="1400" dirty="0" err="1"/>
              <a:t>p</a:t>
            </a:r>
            <a:r>
              <a:rPr lang="en-US" altLang="ko-KR" sz="1800" dirty="0"/>
              <a:t>).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The IDs that the </a:t>
            </a:r>
            <a:r>
              <a:rPr lang="en-US" altLang="ko-KR" sz="1800" dirty="0" err="1"/>
              <a:t>abstract</a:t>
            </a:r>
            <a:r>
              <a:rPr lang="en-US" altLang="ko-KR" sz="1400" dirty="0" err="1"/>
              <a:t>p</a:t>
            </a:r>
            <a:r>
              <a:rPr lang="en-US" altLang="ko-KR" sz="1800" dirty="0"/>
              <a:t> contains can be mapped back to real values only if they also appear in the input code.</a:t>
            </a:r>
          </a:p>
          <a:p>
            <a:pPr marL="0" indent="0">
              <a:buNone/>
            </a:pP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35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7E3FEA5-76AF-49D2-99AD-69B72805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0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Approach </a:t>
            </a:r>
            <a:br>
              <a:rPr lang="en-US" altLang="ko-KR" sz="2250" dirty="0"/>
            </a:br>
            <a:r>
              <a:rPr lang="en-US" altLang="ko-KR" sz="2250" dirty="0"/>
              <a:t>  </a:t>
            </a:r>
            <a:r>
              <a:rPr lang="en-US" altLang="ko-KR" sz="1500" dirty="0"/>
              <a:t>〮</a:t>
            </a:r>
            <a:r>
              <a:rPr lang="en-US" altLang="ko-KR" sz="2000" dirty="0"/>
              <a:t>Bug-fixes pairs analysis (Synthesis of Identifiers and Literals)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58550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EF0359-270D-4ADE-BED2-06097B4F2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dirty="0"/>
              <a:t>Dataset preparations</a:t>
            </a:r>
          </a:p>
          <a:p>
            <a:pPr marL="342900" lvl="1" indent="0">
              <a:buNone/>
            </a:pPr>
            <a:r>
              <a:rPr lang="en-US" altLang="ko-KR" dirty="0"/>
              <a:t>b f pa = {</a:t>
            </a:r>
            <a:r>
              <a:rPr lang="en-US" altLang="ko-KR" dirty="0" err="1"/>
              <a:t>abstractb</a:t>
            </a:r>
            <a:r>
              <a:rPr lang="en-US" altLang="ko-KR" dirty="0"/>
              <a:t> , </a:t>
            </a:r>
            <a:r>
              <a:rPr lang="en-US" altLang="ko-KR" dirty="0" err="1"/>
              <a:t>abstractf</a:t>
            </a:r>
            <a:r>
              <a:rPr lang="en-US" altLang="ko-KR" dirty="0"/>
              <a:t> ,A, M}</a:t>
            </a:r>
          </a:p>
          <a:p>
            <a:pPr marL="342900" lvl="1" indent="0">
              <a:buNone/>
            </a:pPr>
            <a:r>
              <a:rPr lang="en-US" altLang="ko-KR" sz="1350" dirty="0"/>
              <a:t>	1. Use only (</a:t>
            </a:r>
            <a:r>
              <a:rPr lang="en-US" altLang="ko-KR" sz="1350" dirty="0" err="1"/>
              <a:t>abstractb,abstractf</a:t>
            </a:r>
            <a:r>
              <a:rPr lang="en-US" altLang="ko-KR" sz="1350" dirty="0"/>
              <a:t>)= abstracted code for learning</a:t>
            </a:r>
          </a:p>
          <a:p>
            <a:pPr marL="342900" lvl="1" indent="0">
              <a:buNone/>
            </a:pPr>
            <a:r>
              <a:rPr lang="en-US" altLang="ko-KR" sz="1350" dirty="0"/>
              <a:t>	2. A is possible fixing action provided during the learning process</a:t>
            </a:r>
          </a:p>
          <a:p>
            <a:pPr marL="342900" lvl="1" indent="0">
              <a:buNone/>
            </a:pPr>
            <a:r>
              <a:rPr lang="en-US" altLang="ko-KR" sz="1350" dirty="0"/>
              <a:t>	3. training(80%), validation(10%), test(10%) sets.</a:t>
            </a:r>
          </a:p>
          <a:p>
            <a:pPr marL="342900" lvl="1" indent="0">
              <a:buNone/>
            </a:pPr>
            <a:r>
              <a:rPr lang="en-US" altLang="ko-KR" sz="1350" dirty="0"/>
              <a:t>	4. Remove any duplicated pairs(</a:t>
            </a:r>
            <a:r>
              <a:rPr lang="en-US" altLang="ko-KR" sz="1350" dirty="0" err="1"/>
              <a:t>asbstractf,abstractb</a:t>
            </a:r>
            <a:r>
              <a:rPr lang="en-US" altLang="ko-KR" sz="1350" dirty="0"/>
              <a:t>)b) to not bias the result</a:t>
            </a:r>
          </a:p>
          <a:p>
            <a:pPr marL="342900" lvl="1" indent="0">
              <a:buNone/>
            </a:pPr>
            <a:endParaRPr lang="en-US" altLang="ko-KR" sz="1350" dirty="0"/>
          </a:p>
          <a:p>
            <a:pPr marL="342900" lvl="1" indent="0">
              <a:buNone/>
            </a:pPr>
            <a:endParaRPr lang="en-US" altLang="ko-KR" sz="1350" dirty="0"/>
          </a:p>
          <a:p>
            <a:pPr marL="342900" lvl="1" indent="0">
              <a:buNone/>
            </a:pPr>
            <a:endParaRPr lang="en-US" altLang="ko-KR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B585013-01DD-4944-B997-72E997518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Approach </a:t>
            </a:r>
            <a:br>
              <a:rPr lang="en-US" altLang="ko-KR" sz="2250" dirty="0"/>
            </a:br>
            <a:r>
              <a:rPr lang="en-US" altLang="ko-KR" sz="2250" dirty="0"/>
              <a:t>  </a:t>
            </a:r>
            <a:r>
              <a:rPr lang="en-US" altLang="ko-KR" sz="2000" dirty="0"/>
              <a:t>〮Learning patches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88883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932E6-6ACB-4EAF-B85A-343B1ABFB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1384175"/>
            <a:ext cx="8568953" cy="4578080"/>
          </a:xfrm>
        </p:spPr>
        <p:txBody>
          <a:bodyPr/>
          <a:lstStyle/>
          <a:p>
            <a:r>
              <a:rPr lang="en-US" altLang="ko-KR" dirty="0"/>
              <a:t>NMT</a:t>
            </a:r>
          </a:p>
          <a:p>
            <a:pPr lvl="1">
              <a:buFontTx/>
              <a:buChar char="-"/>
            </a:pPr>
            <a:r>
              <a:rPr lang="en-US" altLang="ko-KR" sz="1800" dirty="0"/>
              <a:t>Experimented model is based on RNN encoder-decoder architecture, adopted in NMT</a:t>
            </a:r>
          </a:p>
          <a:p>
            <a:pPr lvl="1">
              <a:buFontTx/>
              <a:buChar char="-"/>
            </a:pPr>
            <a:endParaRPr lang="en-US" altLang="ko-KR" sz="1800" dirty="0"/>
          </a:p>
          <a:p>
            <a:pPr lvl="1">
              <a:buFontTx/>
              <a:buChar char="-"/>
            </a:pPr>
            <a:r>
              <a:rPr lang="en-US" altLang="ko-KR" sz="1800" dirty="0"/>
              <a:t>Encodes a sequence of terms x into a vector representation, Decodes the representation into another sequence of terms.</a:t>
            </a:r>
          </a:p>
          <a:p>
            <a:pPr lvl="1">
              <a:buFontTx/>
              <a:buChar char="-"/>
            </a:pPr>
            <a:endParaRPr lang="en-US" altLang="ko-KR" sz="1800" dirty="0"/>
          </a:p>
          <a:p>
            <a:pPr lvl="1">
              <a:buFontTx/>
              <a:buChar char="-"/>
            </a:pPr>
            <a:r>
              <a:rPr lang="en-US" altLang="ko-KR" sz="1800" dirty="0"/>
              <a:t>X=</a:t>
            </a:r>
            <a:r>
              <a:rPr lang="en-US" altLang="ko-KR" sz="1800" dirty="0" err="1"/>
              <a:t>abstractb</a:t>
            </a:r>
            <a:r>
              <a:rPr lang="en-US" altLang="ko-KR" sz="1800" dirty="0"/>
              <a:t>=(x1,…,</a:t>
            </a:r>
            <a:r>
              <a:rPr lang="en-US" altLang="ko-KR" sz="1800" dirty="0" err="1"/>
              <a:t>xn</a:t>
            </a:r>
            <a:r>
              <a:rPr lang="en-US" altLang="ko-KR" sz="1800" dirty="0"/>
              <a:t>)   y = </a:t>
            </a:r>
            <a:r>
              <a:rPr lang="en-US" altLang="ko-KR" sz="1800" dirty="0" err="1"/>
              <a:t>abstractf</a:t>
            </a:r>
            <a:r>
              <a:rPr lang="en-US" altLang="ko-KR" sz="1800" dirty="0"/>
              <a:t> =(y1,…,</a:t>
            </a:r>
            <a:r>
              <a:rPr lang="en-US" altLang="ko-KR" sz="1800" dirty="0" err="1"/>
              <a:t>ym</a:t>
            </a:r>
            <a:r>
              <a:rPr lang="en-US" altLang="ko-KR" sz="1800" dirty="0"/>
              <a:t>) </a:t>
            </a:r>
          </a:p>
          <a:p>
            <a:pPr lvl="1">
              <a:buFontTx/>
              <a:buChar char="-"/>
            </a:pPr>
            <a:endParaRPr lang="en-US" altLang="ko-KR" sz="1800" dirty="0"/>
          </a:p>
          <a:p>
            <a:pPr lvl="1">
              <a:buFontTx/>
              <a:buChar char="-"/>
            </a:pPr>
            <a:r>
              <a:rPr lang="en-US" altLang="ko-KR" sz="1800" dirty="0"/>
              <a:t>Encoder-</a:t>
            </a:r>
            <a:r>
              <a:rPr lang="en-US" altLang="ko-KR" sz="1800" dirty="0" err="1"/>
              <a:t>Decorder</a:t>
            </a:r>
            <a:r>
              <a:rPr lang="en-US" altLang="ko-KR" sz="1800" dirty="0"/>
              <a:t> model with attention mechanism.</a:t>
            </a:r>
          </a:p>
          <a:p>
            <a:pPr lvl="1">
              <a:buFontTx/>
              <a:buChar char="-"/>
            </a:pPr>
            <a:endParaRPr lang="en-US" altLang="ko-KR" sz="1800" dirty="0"/>
          </a:p>
          <a:p>
            <a:pPr lvl="1">
              <a:buFontTx/>
              <a:buChar char="-"/>
            </a:pPr>
            <a:endParaRPr lang="ko-KR" altLang="en-US" sz="135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2ADD41C-359E-4EE8-B0A3-5EF8AB3B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828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Approach </a:t>
            </a:r>
            <a:br>
              <a:rPr lang="en-US" altLang="ko-KR" sz="2250" dirty="0"/>
            </a:br>
            <a:r>
              <a:rPr lang="en-US" altLang="ko-KR" sz="2250" dirty="0"/>
              <a:t>  </a:t>
            </a:r>
            <a:r>
              <a:rPr lang="en-US" altLang="ko-KR" sz="2000" dirty="0"/>
              <a:t>〮Learning patches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6237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6140F-0AB2-4581-ADBB-9D5D6507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50" dirty="0"/>
              <a:t>Contents</a:t>
            </a:r>
            <a:endParaRPr lang="ko-KR" altLang="en-US" sz="225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489AFF-5F3D-4EB4-9187-D93AF8DDD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362" y="2238092"/>
            <a:ext cx="7886700" cy="3263504"/>
          </a:xfrm>
        </p:spPr>
        <p:txBody>
          <a:bodyPr/>
          <a:lstStyle/>
          <a:p>
            <a:r>
              <a:rPr lang="en-US" altLang="ko-KR" dirty="0"/>
              <a:t>Abstract</a:t>
            </a:r>
          </a:p>
          <a:p>
            <a:r>
              <a:rPr lang="en-US" altLang="ko-KR" dirty="0"/>
              <a:t>Introduction</a:t>
            </a:r>
          </a:p>
          <a:p>
            <a:r>
              <a:rPr lang="en-US" altLang="ko-KR" dirty="0"/>
              <a:t>Approach</a:t>
            </a:r>
          </a:p>
          <a:p>
            <a:r>
              <a:rPr lang="en-US" altLang="ko-KR" dirty="0"/>
              <a:t>Experimental Design and Result</a:t>
            </a:r>
          </a:p>
          <a:p>
            <a:r>
              <a:rPr lang="en-US" altLang="ko-KR" dirty="0"/>
              <a:t>Threats to validity</a:t>
            </a:r>
          </a:p>
          <a:p>
            <a:r>
              <a:rPr lang="en-US" altLang="ko-KR" dirty="0"/>
              <a:t>Conclusions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711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AAB43-9378-43F3-B521-A4BF4CFC0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1384174"/>
            <a:ext cx="8676457" cy="547382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800" dirty="0"/>
              <a:t>Encoder-Decoder model with attention mechanism.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1400" dirty="0"/>
              <a:t>1. Encoder takes as input sequence x=(x1,…,</a:t>
            </a:r>
            <a:r>
              <a:rPr lang="en-US" altLang="ko-KR" sz="1400" dirty="0" err="1"/>
              <a:t>Xn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	2. Sequence of states h = (h1,…,</a:t>
            </a:r>
            <a:r>
              <a:rPr lang="en-US" altLang="ko-KR" sz="1400" dirty="0" err="1"/>
              <a:t>hn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	3. rely on a bi-directional RNN encoder(backward forward)</a:t>
            </a:r>
          </a:p>
          <a:p>
            <a:pPr marL="0" indent="0">
              <a:buNone/>
            </a:pPr>
            <a:r>
              <a:rPr lang="en-US" altLang="ko-KR" sz="1400" dirty="0"/>
              <a:t>		(which are able to create representations taking into 	account both 			past and future inputs.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1800" dirty="0"/>
              <a:t>hi = concatenation of the state produced by the two RNNs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1800" dirty="0"/>
              <a:t>4. Decoder predicts the probability of a target sequence</a:t>
            </a:r>
          </a:p>
          <a:p>
            <a:pPr marL="0" indent="0">
              <a:buNone/>
            </a:pPr>
            <a:r>
              <a:rPr lang="en-US" altLang="ko-KR" sz="1800" dirty="0"/>
              <a:t>	based on </a:t>
            </a:r>
            <a:r>
              <a:rPr lang="en-US" altLang="ko-KR" sz="1400" dirty="0"/>
              <a:t>– recurrent state </a:t>
            </a:r>
            <a:r>
              <a:rPr lang="en-US" altLang="ko-KR" sz="1400" dirty="0" err="1"/>
              <a:t>si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dirty="0"/>
              <a:t>		  </a:t>
            </a:r>
            <a:r>
              <a:rPr lang="en-US" altLang="ko-KR" sz="1400" dirty="0"/>
              <a:t>- previous i-1 terms(y1,…,yi-1)</a:t>
            </a:r>
          </a:p>
          <a:p>
            <a:pPr marL="0" indent="0">
              <a:buNone/>
            </a:pPr>
            <a:r>
              <a:rPr lang="en-US" altLang="ko-KR" sz="1400" dirty="0"/>
              <a:t>		   - context vector Ci ( attention mechanism)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	weights </a:t>
            </a:r>
            <a:r>
              <a:rPr lang="en-US" altLang="ko-KR" sz="1400" dirty="0" err="1"/>
              <a:t>ait</a:t>
            </a:r>
            <a:r>
              <a:rPr lang="en-US" altLang="ko-KR" sz="1400" dirty="0"/>
              <a:t> allow the model to pay more attention to different parts of the 		input sequence How much the term xi should be taken into account when 		predicting the target term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75A7C5-8862-4FFF-B566-5AF83AF71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F68350F-9F03-4012-A9E1-8219C6195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0"/>
            <a:ext cx="8075612" cy="1174750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Approach </a:t>
            </a:r>
            <a:br>
              <a:rPr lang="en-US" altLang="ko-KR" sz="2250" dirty="0"/>
            </a:br>
            <a:r>
              <a:rPr lang="en-US" altLang="ko-KR" sz="2250" dirty="0"/>
              <a:t>  </a:t>
            </a:r>
            <a:r>
              <a:rPr lang="en-US" altLang="ko-KR" sz="2000" dirty="0"/>
              <a:t>〮Learning patches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233C27-64B7-4308-B99D-74A93A5F6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4" y="5733256"/>
            <a:ext cx="12287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34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599BB-F8B3-4E92-9164-6141DA91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Hyperameter</a:t>
            </a:r>
            <a:r>
              <a:rPr lang="en-US" altLang="ko-KR" dirty="0"/>
              <a:t> Search</a:t>
            </a:r>
          </a:p>
          <a:p>
            <a:pPr lvl="1">
              <a:buFontTx/>
              <a:buChar char="-"/>
            </a:pPr>
            <a:r>
              <a:rPr lang="en-US" altLang="ko-KR" sz="1800" dirty="0"/>
              <a:t>For the model performed </a:t>
            </a:r>
            <a:r>
              <a:rPr lang="en-US" altLang="ko-KR" sz="1800" dirty="0" err="1"/>
              <a:t>hyperparamet</a:t>
            </a:r>
            <a:r>
              <a:rPr lang="en-US" altLang="ko-KR" sz="1800" dirty="0"/>
              <a:t> search by testing ten configurations  different combinations of RNN Cells (LSTM [13] and GRU [6]), number of layers (1, 2, 4) and units (256, 512) for the encoder/decoder, and the embedding size (256, 512)</a:t>
            </a:r>
          </a:p>
          <a:p>
            <a:pPr marL="342900" lvl="1" indent="0">
              <a:buNone/>
            </a:pPr>
            <a:endParaRPr lang="en-US" altLang="ko-KR" sz="1800" dirty="0"/>
          </a:p>
          <a:p>
            <a:pPr lvl="1">
              <a:buFontTx/>
              <a:buChar char="-"/>
            </a:pPr>
            <a:r>
              <a:rPr lang="en-US" altLang="ko-KR" sz="1800" dirty="0"/>
              <a:t>Bucketing and padding.</a:t>
            </a:r>
          </a:p>
          <a:p>
            <a:pPr marL="342900" lvl="1" indent="0">
              <a:buNone/>
            </a:pPr>
            <a:endParaRPr lang="en-US" altLang="ko-KR" sz="1800" dirty="0"/>
          </a:p>
          <a:p>
            <a:pPr lvl="1">
              <a:buFontTx/>
              <a:buChar char="-"/>
            </a:pPr>
            <a:r>
              <a:rPr lang="en-US" altLang="ko-KR" sz="1800" dirty="0"/>
              <a:t>60k epochs selected the model`s checkpoint before over-fitting</a:t>
            </a:r>
          </a:p>
          <a:p>
            <a:pPr lvl="1">
              <a:buFontTx/>
              <a:buChar char="-"/>
            </a:pPr>
            <a:endParaRPr lang="en-US" altLang="ko-KR" sz="1800" dirty="0"/>
          </a:p>
          <a:p>
            <a:pPr lvl="1">
              <a:buFontTx/>
              <a:buChar char="-"/>
            </a:pPr>
            <a:r>
              <a:rPr lang="en-US" altLang="ko-KR" sz="1800" dirty="0"/>
              <a:t> To guide the best configuration, loss function computed on the validation set, results are computed on the test set.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A76C939-DE76-4485-8ED5-3D3503247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98427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Approach </a:t>
            </a:r>
            <a:br>
              <a:rPr lang="en-US" altLang="ko-KR" sz="2250" dirty="0"/>
            </a:br>
            <a:r>
              <a:rPr lang="en-US" altLang="ko-KR" sz="2250" dirty="0"/>
              <a:t>  </a:t>
            </a:r>
            <a:r>
              <a:rPr lang="en-US" altLang="ko-KR" sz="1500" dirty="0"/>
              <a:t>〮</a:t>
            </a:r>
            <a:r>
              <a:rPr lang="en-US" altLang="ko-KR" sz="2000" dirty="0"/>
              <a:t>Learning patches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13941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1E0FC-5DA9-49FC-874C-81013107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Experimental design and Result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DA064-197D-400F-BB84-5D4C69E78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RQ : Is Neural Machine Translation a viable approach to learn how to fix code?</a:t>
            </a:r>
          </a:p>
          <a:p>
            <a:pPr marL="0" indent="0">
              <a:buNone/>
            </a:pPr>
            <a:endParaRPr lang="en-US" altLang="ko-KR" sz="1350" dirty="0"/>
          </a:p>
          <a:p>
            <a:pPr marL="0" indent="0">
              <a:buNone/>
            </a:pPr>
            <a:r>
              <a:rPr lang="en-US" altLang="ko-KR" sz="1800" dirty="0"/>
              <a:t>- Aim to empirically assessing whether NMT is a viable approach to learn transformations 	of the code from a buggy to a fixed state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-when performing the hyperparameter search, found that the configuration which achieved the best results on the validation set was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the one with 1-layer bi-directional Encoder, 2-layer Attention Decoder both with 256 units, embedding size of 512, and 	LSTM [13] RNN cells. We trained the M small model for 50k epochs. </a:t>
            </a:r>
          </a:p>
        </p:txBody>
      </p:sp>
    </p:spTree>
    <p:extLst>
      <p:ext uri="{BB962C8B-B14F-4D97-AF65-F5344CB8AC3E}">
        <p14:creationId xmlns:p14="http://schemas.microsoft.com/office/powerpoint/2010/main" val="1208618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1C978-EE11-45D9-9B1F-EBEE397FD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sz="1800" dirty="0"/>
              <a:t>Successfully generate a fix for 538 out of 5,835 cases (9.22%)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While the successful fixes might appear relatively small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But these fixes are generated with a single guess of the model as opposed to previous approaches that generate many potential patches.</a:t>
            </a:r>
          </a:p>
          <a:p>
            <a:pPr marL="216000" lvl="1" indent="0">
              <a:buNone/>
            </a:pPr>
            <a:endParaRPr lang="en-US" altLang="ko-KR" sz="105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77CE869-1C90-4168-95E2-420869201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Experimental design and Result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341476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67B37-DA01-4418-99CD-5DCC394F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Threats to validity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966B00-4562-4230-8399-5066D9063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800" dirty="0"/>
              <a:t>Construct validity : To mitigate imprecisions in our datasets, we manually analyzed a sample 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Internal : Possible that the performance of our model depends on the hyperparameter configuration.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External : Did not compare NMT models with state-of-the-art techniques related with automatic program repair</a:t>
            </a:r>
          </a:p>
        </p:txBody>
      </p:sp>
    </p:spTree>
    <p:extLst>
      <p:ext uri="{BB962C8B-B14F-4D97-AF65-F5344CB8AC3E}">
        <p14:creationId xmlns:p14="http://schemas.microsoft.com/office/powerpoint/2010/main" val="4082837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5C6B1-5767-40A6-837E-C8DA61610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Conclusions.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646E-EEB9-422B-9490-86734DB50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dirty="0"/>
              <a:t>Presented an empirical investigation into the applicability of NMT for the purpose of learning how to fix code, from real bug-fixes.</a:t>
            </a:r>
          </a:p>
          <a:p>
            <a:pPr marL="342900" lvl="1" indent="0">
              <a:buNone/>
            </a:pPr>
            <a:endParaRPr lang="en-US" altLang="ko-KR" dirty="0"/>
          </a:p>
          <a:p>
            <a:pPr marL="342900" lvl="1" indent="0">
              <a:buNone/>
            </a:pPr>
            <a:r>
              <a:rPr lang="en-US" altLang="ko-KR" dirty="0"/>
              <a:t>1.Devised and detailed a process to </a:t>
            </a:r>
            <a:r>
              <a:rPr lang="en-US" altLang="ko-KR" dirty="0" err="1"/>
              <a:t>mine,extract,and</a:t>
            </a:r>
            <a:r>
              <a:rPr lang="en-US" altLang="ko-KR" dirty="0"/>
              <a:t> abstract the source code(BFP)</a:t>
            </a:r>
          </a:p>
          <a:p>
            <a:pPr marL="342900" lvl="1" indent="0">
              <a:buNone/>
            </a:pPr>
            <a:r>
              <a:rPr lang="en-US" altLang="ko-KR" dirty="0"/>
              <a:t>2. Set up ,trained, tuned NMT models to translate buggy code into fixed code.</a:t>
            </a:r>
          </a:p>
          <a:p>
            <a:pPr marL="342900" lvl="1" indent="0">
              <a:buNone/>
            </a:pPr>
            <a:r>
              <a:rPr lang="en-US" altLang="ko-KR" dirty="0"/>
              <a:t>3. Found that model is able to fix a large number of unique bug-fixes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01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98DED-9B03-45D9-842E-A884C84FF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74" y="116632"/>
            <a:ext cx="7886700" cy="994172"/>
          </a:xfrm>
        </p:spPr>
        <p:txBody>
          <a:bodyPr>
            <a:noAutofit/>
          </a:bodyPr>
          <a:lstStyle/>
          <a:p>
            <a:r>
              <a:rPr lang="en-US" altLang="ko-KR" sz="3000" dirty="0"/>
              <a:t>Abstract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6D0C1F-47E8-4292-BC3A-CEFD7B0B8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588" y="1110804"/>
            <a:ext cx="8329900" cy="3263504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altLang="ko-KR" sz="1800" dirty="0"/>
              <a:t>Millions of open-source projects with numerous bug fixes are available in code repositories.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This proliferation of software development histories can be leveraged to learn how to fix common programming bugs.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Perform an empirical study to assess the feasibility of using Neural Machine Translation techniques(NMT) for learning bug-fixing patches for real defects.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Abstract the buggy and corresponding fixed code, and use them to train an Encoder-Decoder model able to translate buggy code into its fixed version.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6948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A8B91-FD94-4476-9362-FDE8E7C1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Introduction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2D6EE-5B6D-4EAD-A2D1-2AEAAF30E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800" dirty="0"/>
              <a:t>Techniques either use a generate-and-validate </a:t>
            </a:r>
            <a:r>
              <a:rPr lang="en-US" altLang="ko-KR" sz="1800" dirty="0" err="1"/>
              <a:t>approach,which</a:t>
            </a:r>
            <a:r>
              <a:rPr lang="en-US" altLang="ko-KR" sz="1800" dirty="0"/>
              <a:t> consists of generating many repairs or an approach that produce a single fix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Two major problems automated repair approaches</a:t>
            </a:r>
          </a:p>
          <a:p>
            <a:pPr marL="0" indent="0">
              <a:buNone/>
            </a:pPr>
            <a:r>
              <a:rPr lang="en-US" altLang="ko-KR" sz="1800" dirty="0"/>
              <a:t>     1. Producing patches acceptable for programmers</a:t>
            </a:r>
          </a:p>
          <a:p>
            <a:pPr marL="0" indent="0">
              <a:buNone/>
            </a:pPr>
            <a:r>
              <a:rPr lang="en-US" altLang="ko-KR" sz="1800" dirty="0"/>
              <a:t>     2. Generate-and-Validate techniques ,over-fitting patches to test cases.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- To deal with</a:t>
            </a:r>
          </a:p>
          <a:p>
            <a:pPr marL="0" indent="0">
              <a:buNone/>
            </a:pPr>
            <a:r>
              <a:rPr lang="en-US" altLang="ko-KR" sz="1800" dirty="0"/>
              <a:t>     	1.Leverage the past history of existing projects in terms of bug-fix 	patches and compare  automatically-generated 	patches with 	existing ones.</a:t>
            </a:r>
          </a:p>
          <a:p>
            <a:pPr marL="342900" lvl="1" indent="0">
              <a:buNone/>
            </a:pPr>
            <a:r>
              <a:rPr lang="en-US" altLang="ko-KR" sz="1800" dirty="0"/>
              <a:t>	2.</a:t>
            </a:r>
            <a:r>
              <a:rPr lang="ko-KR" altLang="en-US" sz="1800" dirty="0"/>
              <a:t> </a:t>
            </a:r>
            <a:r>
              <a:rPr lang="en-US" altLang="ko-KR" sz="1800" dirty="0"/>
              <a:t>Identifies</a:t>
            </a:r>
            <a:r>
              <a:rPr lang="ko-KR" altLang="en-US" sz="1800" dirty="0"/>
              <a:t> </a:t>
            </a:r>
            <a:r>
              <a:rPr lang="en-US" altLang="ko-KR" sz="1800" dirty="0"/>
              <a:t>patches</a:t>
            </a:r>
            <a:r>
              <a:rPr lang="ko-KR" altLang="en-US" sz="1800" dirty="0"/>
              <a:t> </a:t>
            </a:r>
            <a:r>
              <a:rPr lang="en-US" altLang="ko-KR" sz="1800" dirty="0"/>
              <a:t>from</a:t>
            </a:r>
            <a:r>
              <a:rPr lang="ko-KR" altLang="en-US" sz="1800" dirty="0"/>
              <a:t> </a:t>
            </a:r>
            <a:r>
              <a:rPr lang="en-US" altLang="ko-KR" sz="1800" dirty="0"/>
              <a:t>past</a:t>
            </a:r>
            <a:r>
              <a:rPr lang="ko-KR" altLang="en-US" sz="1800" dirty="0"/>
              <a:t> </a:t>
            </a:r>
            <a:r>
              <a:rPr lang="en-US" altLang="ko-KR" sz="1800" dirty="0"/>
              <a:t>fixes</a:t>
            </a:r>
            <a:r>
              <a:rPr lang="ko-KR" altLang="en-US" sz="1800" dirty="0"/>
              <a:t>  </a:t>
            </a:r>
            <a:r>
              <a:rPr lang="en-US" altLang="ko-KR" sz="1800" dirty="0" err="1"/>
              <a:t>Prophet,which</a:t>
            </a:r>
            <a:r>
              <a:rPr lang="en-US" altLang="ko-KR" sz="1800" dirty="0"/>
              <a:t> after having 	localized the likely faulty code by running test cases, 	generates patches from correct code using a probabilistic model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0999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2A178-E792-4764-AED1-761ED852E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Introduction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7B247B-AAEA-4D68-9717-C81FA91C9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800" dirty="0"/>
              <a:t>Motivated three considerations.</a:t>
            </a:r>
          </a:p>
          <a:p>
            <a:pPr marL="0" indent="0">
              <a:buNone/>
            </a:pPr>
            <a:r>
              <a:rPr lang="en-US" altLang="ko-KR" sz="1350" dirty="0"/>
              <a:t>	</a:t>
            </a:r>
            <a:r>
              <a:rPr lang="en-US" altLang="ko-KR" sz="1800" dirty="0"/>
              <a:t>1. Automated repair approaches are based on a relatively limited 	and </a:t>
            </a:r>
            <a:r>
              <a:rPr lang="en-US" altLang="ko-KR" sz="1800" dirty="0" err="1"/>
              <a:t>manuallty</a:t>
            </a:r>
            <a:r>
              <a:rPr lang="en-US" altLang="ko-KR" sz="1800" dirty="0"/>
              <a:t>-crafted set of transformations or fixing patterns.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2. Past history of existing projects can be successfully leveraged 	to understand what </a:t>
            </a:r>
            <a:r>
              <a:rPr lang="en-US" altLang="ko-KR" sz="1800" dirty="0" err="1"/>
              <a:t>a”meaningful”program</a:t>
            </a:r>
            <a:r>
              <a:rPr lang="en-US" altLang="ko-KR" sz="1800" dirty="0"/>
              <a:t>  repair patch is.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3. Several works have recently demonstrated the capability of 	advanced machine learning techniques, such as deep learning, to 	learn from large software engineering datasets.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392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1F455-B792-405B-B756-09DF2B2FA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Introduction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204288-3AE8-4AEE-850F-925CDBC1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800" dirty="0"/>
              <a:t>Forge like GitHub provide a plethora of change history and bug-fixing 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Machine learning based approach can leverage this data to learn about bug-fixing.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NMT-based approach for the task of automatically generating patches.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  Extract method-level AST -&gt; identify multiple method-level differences per bug-fixing   commit(independently consider) -&gt; yielding to bug-fix pairs(BFPs) -&gt; BFPs abstracted to make it more suitable for the NMT model -&gt;encoder-decoder model (understand how the buggy code to fixed code)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1345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2C330-8B19-45F6-B0D1-247496A8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Approach</a:t>
            </a:r>
            <a:endParaRPr lang="ko-KR" altLang="en-US" sz="30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72246DD-FEF2-40D6-ACB2-3C151DA29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124" y="2125267"/>
            <a:ext cx="7886700" cy="174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1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55F3C-7D7A-45E0-BC92-09FA52902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824" y="-10373"/>
            <a:ext cx="7886700" cy="878300"/>
          </a:xfrm>
        </p:spPr>
        <p:txBody>
          <a:bodyPr>
            <a:normAutofit/>
          </a:bodyPr>
          <a:lstStyle/>
          <a:p>
            <a:r>
              <a:rPr lang="en-US" altLang="ko-KR" sz="2250" dirty="0"/>
              <a:t>Approach </a:t>
            </a:r>
            <a:br>
              <a:rPr lang="en-US" altLang="ko-KR" sz="2250" dirty="0"/>
            </a:br>
            <a:r>
              <a:rPr lang="en-US" altLang="ko-KR" sz="2250" dirty="0"/>
              <a:t>  </a:t>
            </a:r>
            <a:r>
              <a:rPr lang="en-US" altLang="ko-KR" sz="2000" dirty="0"/>
              <a:t>〮Bug-fixes Mining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E4269C-7F92-49CA-88EB-AFDEEA183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824" y="1196752"/>
            <a:ext cx="8355330" cy="3263504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US" altLang="ko-KR" sz="1800" dirty="0"/>
              <a:t>Using </a:t>
            </a:r>
            <a:r>
              <a:rPr lang="en-US" altLang="ko-KR" sz="1800" dirty="0" err="1"/>
              <a:t>github</a:t>
            </a:r>
            <a:r>
              <a:rPr lang="en-US" altLang="ko-KR" sz="1800" dirty="0"/>
              <a:t> archive and google </a:t>
            </a:r>
            <a:r>
              <a:rPr lang="en-US" altLang="ko-KR" sz="1800" dirty="0" err="1"/>
              <a:t>bigQuery</a:t>
            </a:r>
            <a:r>
              <a:rPr lang="en-US" altLang="ko-KR" sz="1800" dirty="0"/>
              <a:t> APIs to identify all </a:t>
            </a:r>
            <a:r>
              <a:rPr lang="en-US" altLang="ko-KR" sz="1800" dirty="0" err="1"/>
              <a:t>comits</a:t>
            </a:r>
            <a:r>
              <a:rPr lang="en-US" altLang="ko-KR" sz="1800" dirty="0"/>
              <a:t> having a message containing the patterns (“</a:t>
            </a:r>
            <a:r>
              <a:rPr lang="en-US" altLang="ko-KR" sz="1800" dirty="0" err="1"/>
              <a:t>fix”or”solve</a:t>
            </a:r>
            <a:r>
              <a:rPr lang="en-US" altLang="ko-KR" sz="1800" dirty="0"/>
              <a:t>”)</a:t>
            </a:r>
            <a:r>
              <a:rPr lang="ko-KR" altLang="en-US" sz="1800" dirty="0"/>
              <a:t> </a:t>
            </a:r>
            <a:r>
              <a:rPr lang="en-US" altLang="ko-KR" sz="1800" dirty="0"/>
              <a:t>and(“</a:t>
            </a:r>
            <a:r>
              <a:rPr lang="en-US" altLang="ko-KR" sz="1800" dirty="0" err="1"/>
              <a:t>bug”or”issue”or”problem”or”error</a:t>
            </a:r>
            <a:r>
              <a:rPr lang="en-US" altLang="ko-KR" sz="1800" dirty="0"/>
              <a:t>”)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Two authors independently analyzed a statistically significant sample for Precision(real fixing check)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Extracted the source code before and after the bug-fix .</a:t>
            </a:r>
          </a:p>
          <a:p>
            <a:pPr marL="0" indent="0">
              <a:buNone/>
            </a:pPr>
            <a:r>
              <a:rPr lang="en-US" altLang="ko-KR" sz="1800" dirty="0"/>
              <a:t>	(collect the buggy and the fixed code)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Except non java </a:t>
            </a:r>
            <a:r>
              <a:rPr lang="en-US" altLang="ko-KR" sz="1800" dirty="0" err="1"/>
              <a:t>failes</a:t>
            </a:r>
            <a:r>
              <a:rPr lang="en-US" altLang="ko-KR" sz="1800" dirty="0"/>
              <a:t>, created bug fixing commit, more than five Java files</a:t>
            </a:r>
          </a:p>
          <a:p>
            <a:pPr marL="0" indent="0">
              <a:buNone/>
            </a:pPr>
            <a:r>
              <a:rPr lang="en-US" altLang="ko-KR" sz="1800" dirty="0"/>
              <a:t>           ( Aim to learn focused bug-fixes Not spread across the system)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/>
          </a:p>
          <a:p>
            <a:pPr marL="342900" lvl="1" indent="0">
              <a:buNone/>
            </a:pPr>
            <a:endParaRPr lang="en-US" altLang="ko-KR" sz="1800" dirty="0"/>
          </a:p>
          <a:p>
            <a:pPr marL="342900" lvl="1" indent="0">
              <a:buNone/>
            </a:pPr>
            <a:endParaRPr lang="en-US" altLang="ko-KR" sz="1800" dirty="0"/>
          </a:p>
          <a:p>
            <a:pPr marL="342900" lvl="1" indent="0">
              <a:buNone/>
            </a:pPr>
            <a:endParaRPr lang="en-US" altLang="ko-KR" sz="1800" dirty="0"/>
          </a:p>
          <a:p>
            <a:pPr marL="342900" lvl="1" indent="0">
              <a:buNone/>
            </a:pPr>
            <a:endParaRPr lang="en-US" altLang="ko-KR" sz="1800" dirty="0"/>
          </a:p>
          <a:p>
            <a:pPr marL="342900" lvl="1" indent="0">
              <a:buNone/>
            </a:pPr>
            <a:endParaRPr lang="en-US" altLang="ko-KR" sz="1800" dirty="0"/>
          </a:p>
          <a:p>
            <a:pPr marL="342900" lvl="1" indent="0">
              <a:buNone/>
            </a:pPr>
            <a:endParaRPr lang="en-US" altLang="ko-KR" sz="1050" dirty="0"/>
          </a:p>
          <a:p>
            <a:pPr>
              <a:buFontTx/>
              <a:buChar char="-"/>
            </a:pPr>
            <a:endParaRPr lang="en-US" altLang="ko-KR" sz="1350" dirty="0"/>
          </a:p>
          <a:p>
            <a:pPr>
              <a:buFontTx/>
              <a:buChar char="-"/>
            </a:pPr>
            <a:endParaRPr lang="en-US" altLang="ko-KR" sz="1350" dirty="0"/>
          </a:p>
        </p:txBody>
      </p:sp>
    </p:spTree>
    <p:extLst>
      <p:ext uri="{BB962C8B-B14F-4D97-AF65-F5344CB8AC3E}">
        <p14:creationId xmlns:p14="http://schemas.microsoft.com/office/powerpoint/2010/main" val="1978701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8C6B6F-3816-4DEF-871B-633BA40F3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60"/>
            <a:ext cx="7886700" cy="3774281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altLang="ko-KR" sz="1800" dirty="0"/>
              <a:t>BFP(bug-fixing pair)  = (</a:t>
            </a:r>
            <a:r>
              <a:rPr lang="en-US" altLang="ko-KR" sz="1800" dirty="0" err="1"/>
              <a:t>mb,mf</a:t>
            </a:r>
            <a:r>
              <a:rPr lang="en-US" altLang="ko-KR" sz="1800" dirty="0"/>
              <a:t>)  = (buggy </a:t>
            </a:r>
            <a:r>
              <a:rPr lang="en-US" altLang="ko-KR" sz="1800" dirty="0" err="1"/>
              <a:t>code,fixed</a:t>
            </a:r>
            <a:r>
              <a:rPr lang="en-US" altLang="ko-KR" sz="1800" dirty="0"/>
              <a:t> code)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Use these BFPs to train the NMT model, learning the translation from buggy to fixed code</a:t>
            </a:r>
            <a:r>
              <a:rPr lang="ko-KR" altLang="en-US" sz="1800" dirty="0"/>
              <a:t> </a:t>
            </a:r>
            <a:r>
              <a:rPr lang="en-US" altLang="ko-KR" sz="1800" dirty="0"/>
              <a:t>for</a:t>
            </a:r>
            <a:r>
              <a:rPr lang="ko-KR" altLang="en-US" sz="1800" dirty="0"/>
              <a:t> </a:t>
            </a:r>
            <a:r>
              <a:rPr lang="en-US" altLang="ko-KR" sz="1800" dirty="0"/>
              <a:t>generating</a:t>
            </a:r>
            <a:r>
              <a:rPr lang="ko-KR" altLang="en-US" sz="1800" dirty="0"/>
              <a:t> </a:t>
            </a:r>
            <a:r>
              <a:rPr lang="en-US" altLang="ko-KR" sz="1800" dirty="0"/>
              <a:t>patches.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Separate the code into method-level</a:t>
            </a:r>
          </a:p>
          <a:p>
            <a:pPr marL="342900" lvl="1" indent="0">
              <a:buNone/>
            </a:pPr>
            <a:r>
              <a:rPr lang="en-US" altLang="ko-KR" sz="1800" dirty="0"/>
              <a:t>1.Methods represent a reasonable target for fixing activities, since they are likely to implement a single task or functionality.</a:t>
            </a:r>
          </a:p>
          <a:p>
            <a:pPr marL="342900" lvl="1" indent="0">
              <a:buNone/>
            </a:pPr>
            <a:r>
              <a:rPr lang="en-US" altLang="ko-KR" sz="1800" dirty="0"/>
              <a:t>2. Methods provide enough meaningful context for learning fixes.</a:t>
            </a:r>
          </a:p>
          <a:p>
            <a:pPr marL="342900" lvl="1" indent="0">
              <a:buNone/>
            </a:pPr>
            <a:r>
              <a:rPr lang="en-US" altLang="ko-KR" sz="1800" dirty="0"/>
              <a:t>3. Considering arbitrarily long snippets of code makes learning more difficult given the variability in size and context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L = {(m1b ,m1f ), . . . ,(</a:t>
            </a:r>
            <a:r>
              <a:rPr lang="en-US" altLang="ko-KR" sz="1800" dirty="0" err="1"/>
              <a:t>mnb</a:t>
            </a:r>
            <a:r>
              <a:rPr lang="en-US" altLang="ko-KR" sz="1800" dirty="0"/>
              <a:t> ,</a:t>
            </a:r>
            <a:r>
              <a:rPr lang="en-US" altLang="ko-KR" sz="1800" dirty="0" err="1"/>
              <a:t>mnf</a:t>
            </a:r>
            <a:r>
              <a:rPr lang="en-US" altLang="ko-KR" sz="1800" dirty="0"/>
              <a:t> )}.  Mapped pairs of methods.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endParaRPr lang="en-US" altLang="ko-KR" sz="135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80313A3-74AF-45E4-BC97-99811A339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31" y="-26139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Approach </a:t>
            </a:r>
            <a:br>
              <a:rPr lang="en-US" altLang="ko-KR" sz="2250" dirty="0"/>
            </a:br>
            <a:r>
              <a:rPr lang="en-US" altLang="ko-KR" sz="2250" dirty="0"/>
              <a:t>  </a:t>
            </a:r>
            <a:r>
              <a:rPr lang="en-US" altLang="ko-KR" sz="1500" dirty="0"/>
              <a:t>〮</a:t>
            </a:r>
            <a:r>
              <a:rPr lang="en-US" altLang="ko-KR" sz="2000" dirty="0"/>
              <a:t>Bug-fixes pairs analysis (Extraction)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2179521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68217</TotalTime>
  <Words>2238</Words>
  <Application>Microsoft Office PowerPoint</Application>
  <PresentationFormat>화면 슬라이드 쇼(4:3)</PresentationFormat>
  <Paragraphs>245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Helvetica Neue</vt:lpstr>
      <vt:lpstr>나눔고딕</vt:lpstr>
      <vt:lpstr>맑은 고딕</vt:lpstr>
      <vt:lpstr>Arial</vt:lpstr>
      <vt:lpstr>Default</vt:lpstr>
      <vt:lpstr>An Empirical Investigation into Learning Bug-Fixing Patches in the Wild via Neural Machine Translation</vt:lpstr>
      <vt:lpstr>Contents</vt:lpstr>
      <vt:lpstr>Abstract</vt:lpstr>
      <vt:lpstr>Introduction</vt:lpstr>
      <vt:lpstr>Introduction</vt:lpstr>
      <vt:lpstr>Introduction</vt:lpstr>
      <vt:lpstr>Approach</vt:lpstr>
      <vt:lpstr>Approach    〮Bug-fixes Mining</vt:lpstr>
      <vt:lpstr>Approach    〮Bug-fixes pairs analysis (Extraction)</vt:lpstr>
      <vt:lpstr>Approach    〮Bug-fixes pairs analysis(Extraction)</vt:lpstr>
      <vt:lpstr>Approach    〮Bug-fixes pairs analysis(Abstraction)</vt:lpstr>
      <vt:lpstr>Approach    〮Bug-fixes pairs analysis</vt:lpstr>
      <vt:lpstr>Approach    〮Bug-fixes pairs analysis</vt:lpstr>
      <vt:lpstr>Approach    〮Bug-fixes pairs analysis</vt:lpstr>
      <vt:lpstr>Approach    〮Bug-fixes pairs analysis</vt:lpstr>
      <vt:lpstr>Approach    〮Bug-fixes pairs analysis (Filtering)</vt:lpstr>
      <vt:lpstr>Approach    〮Bug-fixes pairs analysis (Synthesis of Identifiers and Literals)</vt:lpstr>
      <vt:lpstr>Approach    〮Learning patches</vt:lpstr>
      <vt:lpstr>Approach    〮Learning patches</vt:lpstr>
      <vt:lpstr>Approach    〮Learning patches</vt:lpstr>
      <vt:lpstr>Approach    〮Learning patches</vt:lpstr>
      <vt:lpstr>Experimental design and Result</vt:lpstr>
      <vt:lpstr>Experimental design and Result</vt:lpstr>
      <vt:lpstr>Threats to validity</vt:lpstr>
      <vt:lpstr>Conclusions.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김주형</cp:lastModifiedBy>
  <cp:revision>530</cp:revision>
  <cp:lastPrinted>2019-01-25T10:57:37Z</cp:lastPrinted>
  <dcterms:modified xsi:type="dcterms:W3CDTF">2019-11-08T05:02:31Z</dcterms:modified>
</cp:coreProperties>
</file>