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0" r:id="rId17"/>
    <p:sldId id="275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4" r:id="rId29"/>
    <p:sldId id="291" r:id="rId30"/>
    <p:sldId id="292" r:id="rId31"/>
    <p:sldId id="293" r:id="rId32"/>
    <p:sldId id="295" r:id="rId33"/>
    <p:sldId id="296" r:id="rId34"/>
    <p:sldId id="297" r:id="rId35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87340" autoAdjust="0"/>
  </p:normalViewPr>
  <p:slideViewPr>
    <p:cSldViewPr showGuides="1">
      <p:cViewPr varScale="1">
        <p:scale>
          <a:sx n="99" d="100"/>
          <a:sy n="99" d="100"/>
        </p:scale>
        <p:origin x="19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C1D6E-3FA7-4255-85D0-94ABC218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FC216-3211-4944-B14E-3B5576C3F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761F7-6459-43EA-A8BE-DE85501C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9AB4A-EB2C-4791-977E-1A931163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C266-A381-4BFA-A63D-D845E103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C33D1-634D-4A79-8B1C-9BFD628D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3B56A-C5D3-4F7F-82AC-B1F92961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83B65-7225-41B8-AB5A-5779F0A0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2EC01-F140-4939-B719-8AF300452681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D7939-FE6C-40FC-9CA1-A5D2F555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17804-CE9E-4F2D-B4A6-D35E7D2B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44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7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6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CF25-A77C-462E-850E-44914B14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003697"/>
            <a:ext cx="6858000" cy="1790700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An Empirical Investigation into Learning Bug-Fixing Patches in the Wild via Neural Machine Translation</a:t>
            </a:r>
            <a:endParaRPr lang="ko-KR" altLang="en-US" sz="225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1501A-AD93-4B2A-9685-E14DB03FB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2958703"/>
            <a:ext cx="6858000" cy="2565797"/>
          </a:xfrm>
        </p:spPr>
        <p:txBody>
          <a:bodyPr>
            <a:normAutofit lnSpcReduction="10000"/>
          </a:bodyPr>
          <a:lstStyle/>
          <a:p>
            <a:r>
              <a:rPr lang="en-US" altLang="ko-KR" sz="1350" dirty="0"/>
              <a:t>Michele </a:t>
            </a:r>
            <a:r>
              <a:rPr lang="en-US" altLang="ko-KR" sz="1350" dirty="0" err="1"/>
              <a:t>Tufano</a:t>
            </a:r>
            <a:r>
              <a:rPr lang="en-US" altLang="ko-KR" sz="1350" dirty="0"/>
              <a:t>, Cody Watson, Gabriele </a:t>
            </a:r>
            <a:r>
              <a:rPr lang="en-US" altLang="ko-KR" sz="1350" dirty="0" err="1"/>
              <a:t>Bavota</a:t>
            </a:r>
            <a:r>
              <a:rPr lang="en-US" altLang="ko-KR" sz="1350" dirty="0"/>
              <a:t>, Massimiliano Di Penta, Martin White, and Denys </a:t>
            </a:r>
            <a:r>
              <a:rPr lang="en-US" altLang="ko-KR" sz="1350" dirty="0" err="1"/>
              <a:t>Poshyvanyk</a:t>
            </a:r>
            <a:r>
              <a:rPr lang="en-US" altLang="ko-KR" sz="1350" dirty="0"/>
              <a:t>. 2018</a:t>
            </a:r>
          </a:p>
          <a:p>
            <a:endParaRPr lang="en-US" altLang="ko-KR" sz="1350" dirty="0"/>
          </a:p>
          <a:p>
            <a:r>
              <a:rPr lang="en-US" altLang="ko-KR" sz="1350" dirty="0"/>
              <a:t>Proceedings of the 2018 33rd ACM/IEEE International Conference on Automated Software Engineering (ASE ’18)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pPr algn="r"/>
            <a:r>
              <a:rPr lang="en-US" altLang="ko-KR" sz="1350" dirty="0"/>
              <a:t>				2019 /11/15</a:t>
            </a:r>
          </a:p>
          <a:p>
            <a:pPr algn="r"/>
            <a:r>
              <a:rPr lang="en-US" altLang="ko-KR" sz="1350" dirty="0"/>
              <a:t>Ju </a:t>
            </a:r>
            <a:r>
              <a:rPr lang="en-US" altLang="ko-KR" sz="1350" dirty="0" err="1"/>
              <a:t>Hyoung</a:t>
            </a:r>
            <a:r>
              <a:rPr lang="en-US" altLang="ko-KR" sz="1350" dirty="0"/>
              <a:t> Kim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838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53876-E6EC-450E-A57B-6EEF5A801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74281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minimum value in a list of integers contains three errors</a:t>
            </a:r>
          </a:p>
          <a:p>
            <a:endParaRPr lang="en-US" altLang="ko-KR" sz="1800" dirty="0"/>
          </a:p>
          <a:p>
            <a:pPr marL="600075" lvl="1" indent="-257175">
              <a:buAutoNum type="arabicPeriod"/>
            </a:pPr>
            <a:r>
              <a:rPr lang="en-US" altLang="ko-KR" sz="1800" dirty="0"/>
              <a:t>if-condition</a:t>
            </a:r>
          </a:p>
          <a:p>
            <a:pPr marL="600075" lvl="1" indent="-257175">
              <a:buAutoNum type="arabicPeriod"/>
            </a:pPr>
            <a:r>
              <a:rPr lang="en-US" altLang="ko-KR" sz="1800" dirty="0" err="1"/>
              <a:t>getFirst</a:t>
            </a:r>
            <a:r>
              <a:rPr lang="en-US" altLang="ko-KR" sz="1800" dirty="0"/>
              <a:t> method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Return value.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FC8FF-D1B9-49DA-9AA5-E41EDA2A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71837"/>
            <a:ext cx="5268820" cy="210926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B5BF48D-8631-4A5B-9936-983E1476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681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432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E14D-BF39-44C8-9223-7CC9664F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7886700" cy="3623405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altLang="ko-KR" sz="2100" dirty="0"/>
              <a:t>When we feed the buggy piece of code to the Java parser and </a:t>
            </a:r>
            <a:r>
              <a:rPr lang="en-US" altLang="ko-KR" sz="2100" dirty="0" err="1"/>
              <a:t>Lexer</a:t>
            </a:r>
            <a:r>
              <a:rPr lang="en-US" altLang="ko-KR" sz="2100" dirty="0"/>
              <a:t>, we identify some problems with the mapping.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.Abstracted fixed code contains INT_2 and METHOD_4, which are not contained in buggy code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 Since the mapping of tokens to code is solely reliant on the buggy method, this example would require the synthesis of new values for INT_2 and METHOD_4.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2100" dirty="0"/>
              <a:t>Takes advantage of idioms, allowing to still consider this BFP.</a:t>
            </a:r>
          </a:p>
          <a:p>
            <a:pPr marL="342900" lvl="1" indent="0">
              <a:buNone/>
            </a:pPr>
            <a:r>
              <a:rPr lang="en-US" altLang="ko-KR" sz="1800" dirty="0"/>
              <a:t>-  When using the abstraction with idioms, can replace tokens with the values they represent.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1800" dirty="0"/>
              <a:t>	INT_2 -&gt; idiom 1</a:t>
            </a:r>
          </a:p>
          <a:p>
            <a:pPr marL="0" indent="0">
              <a:buNone/>
            </a:pPr>
            <a:r>
              <a:rPr lang="en-US" altLang="ko-KR" sz="1800" dirty="0"/>
              <a:t>	METHOD_4 -&gt; idiom min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267783-F9CE-4DE6-A966-AD2B6F31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5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073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11CE-A02D-4344-9B8C-89668BE7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sz="1800" dirty="0"/>
              <a:t>Filter out BFPs that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Contain lexical or syntactic errors (either the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 or parser fails to process them)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Buggy and fixed abstracted code resulted in equal strings</a:t>
            </a:r>
          </a:p>
          <a:p>
            <a:pPr marL="600075" lvl="1" indent="-257175">
              <a:buAutoNum type="arabicPeriod"/>
            </a:pPr>
            <a:r>
              <a:rPr lang="en-US" altLang="ko-KR" sz="1800" dirty="0"/>
              <a:t>Performed more than 100 atomic AST actions</a:t>
            </a:r>
          </a:p>
          <a:p>
            <a:pPr marL="342900" lvl="1" indent="0">
              <a:buNone/>
            </a:pPr>
            <a:r>
              <a:rPr lang="en-US" altLang="ko-KR" sz="1800" dirty="0"/>
              <a:t> 	(To eliminate outliers of the distribution, which could hinder the learning process)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Filter the BFPs based on their size, measured in the number of tokens.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Disregard long methods(longer than</a:t>
            </a:r>
            <a:r>
              <a:rPr lang="ko-KR" altLang="en-US" sz="1800" dirty="0"/>
              <a:t> </a:t>
            </a:r>
            <a:r>
              <a:rPr lang="en-US" altLang="ko-KR" sz="1800" dirty="0"/>
              <a:t>50</a:t>
            </a:r>
            <a:r>
              <a:rPr lang="ko-KR" altLang="en-US" sz="1800" dirty="0"/>
              <a:t> </a:t>
            </a:r>
            <a:r>
              <a:rPr lang="en-US" altLang="ko-KR" sz="1800" dirty="0"/>
              <a:t>tokens)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CD0DD2-B740-40D1-8BE7-B582F87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(Filtering)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81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06D0C-02A3-4EFE-9A4A-48DDA2F6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8335838" cy="504056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The buggy code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b</a:t>
            </a:r>
            <a:r>
              <a:rPr lang="en-US" altLang="ko-KR" sz="1800" dirty="0"/>
              <a:t> is used as input to the model, which is trained to output the corresponding fixed code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f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 This output can mapped back to real source code using M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In real usage scenario, </a:t>
            </a:r>
          </a:p>
          <a:p>
            <a:pPr marL="0" indent="0">
              <a:buNone/>
            </a:pPr>
            <a:r>
              <a:rPr lang="en-US" altLang="ko-KR" sz="1800" dirty="0"/>
              <a:t>	1.when model is deployed, we do not have access to the 	oracle ,but only to the input code</a:t>
            </a:r>
          </a:p>
          <a:p>
            <a:pPr marL="0" indent="0">
              <a:buNone/>
            </a:pPr>
            <a:r>
              <a:rPr lang="en-US" altLang="ko-KR" sz="1800" dirty="0"/>
              <a:t>	2. This code can be abstracted and fed to the model, which 	generates as output a predicted code(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p</a:t>
            </a:r>
            <a:r>
              <a:rPr lang="en-US" altLang="ko-KR" sz="1800" dirty="0"/>
              <a:t>).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IDs that the </a:t>
            </a:r>
            <a:r>
              <a:rPr lang="en-US" altLang="ko-KR" sz="1800" dirty="0" err="1"/>
              <a:t>abstract</a:t>
            </a:r>
            <a:r>
              <a:rPr lang="en-US" altLang="ko-KR" sz="1400" dirty="0" err="1"/>
              <a:t>p</a:t>
            </a:r>
            <a:r>
              <a:rPr lang="en-US" altLang="ko-KR" sz="1800" dirty="0"/>
              <a:t> contains can be mapped back to real values only if they also appear in the input code.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E3FEA5-76AF-49D2-99AD-69B72805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(Synthesis of Identifiers and Literals)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855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F0359-270D-4ADE-BED2-06097B4F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Dataset preparations</a:t>
            </a:r>
          </a:p>
          <a:p>
            <a:pPr marL="342900" lvl="1" indent="0">
              <a:buNone/>
            </a:pPr>
            <a:r>
              <a:rPr lang="en-US" altLang="ko-KR" dirty="0"/>
              <a:t>b f pa = {</a:t>
            </a:r>
            <a:r>
              <a:rPr lang="en-US" altLang="ko-KR" dirty="0" err="1"/>
              <a:t>abstractb</a:t>
            </a:r>
            <a:r>
              <a:rPr lang="en-US" altLang="ko-KR" dirty="0"/>
              <a:t> , </a:t>
            </a:r>
            <a:r>
              <a:rPr lang="en-US" altLang="ko-KR" dirty="0" err="1"/>
              <a:t>abstractf</a:t>
            </a:r>
            <a:r>
              <a:rPr lang="en-US" altLang="ko-KR" dirty="0"/>
              <a:t> ,A, M}</a:t>
            </a:r>
          </a:p>
          <a:p>
            <a:pPr marL="342900" lvl="1" indent="0">
              <a:buNone/>
            </a:pPr>
            <a:r>
              <a:rPr lang="en-US" altLang="ko-KR" sz="1350" dirty="0"/>
              <a:t>	1. Use only (</a:t>
            </a:r>
            <a:r>
              <a:rPr lang="en-US" altLang="ko-KR" sz="1350" dirty="0" err="1"/>
              <a:t>abstractb,abstractf</a:t>
            </a:r>
            <a:r>
              <a:rPr lang="en-US" altLang="ko-KR" sz="1350" dirty="0"/>
              <a:t>)= abstracted code for learning</a:t>
            </a:r>
          </a:p>
          <a:p>
            <a:pPr marL="342900" lvl="1" indent="0">
              <a:buNone/>
            </a:pPr>
            <a:r>
              <a:rPr lang="en-US" altLang="ko-KR" sz="1350" dirty="0"/>
              <a:t>	2. A is possible fixing action provided during the learning process</a:t>
            </a:r>
          </a:p>
          <a:p>
            <a:pPr marL="342900" lvl="1" indent="0">
              <a:buNone/>
            </a:pPr>
            <a:r>
              <a:rPr lang="en-US" altLang="ko-KR" sz="1350" dirty="0"/>
              <a:t>	3. training(80%), validation(10%), test(10%) sets.</a:t>
            </a:r>
          </a:p>
          <a:p>
            <a:pPr marL="342900" lvl="1" indent="0">
              <a:buNone/>
            </a:pPr>
            <a:r>
              <a:rPr lang="en-US" altLang="ko-KR" sz="1350" dirty="0"/>
              <a:t>	4. Remove any duplicated pairs(</a:t>
            </a:r>
            <a:r>
              <a:rPr lang="en-US" altLang="ko-KR" sz="1350" dirty="0" err="1"/>
              <a:t>asbstractf,abstractb</a:t>
            </a:r>
            <a:r>
              <a:rPr lang="en-US" altLang="ko-KR" sz="1350" dirty="0"/>
              <a:t>)b) to not bias the result</a:t>
            </a:r>
          </a:p>
          <a:p>
            <a:pPr marL="342900" lvl="1" indent="0">
              <a:buNone/>
            </a:pPr>
            <a:endParaRPr lang="en-US" altLang="ko-KR" sz="1350" dirty="0"/>
          </a:p>
          <a:p>
            <a:pPr marL="342900" lvl="1" indent="0">
              <a:buNone/>
            </a:pPr>
            <a:endParaRPr lang="en-US" altLang="ko-KR" sz="1350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B585013-01DD-4944-B997-72E99751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888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932E6-6ACB-4EAF-B85A-343B1ABF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84175"/>
            <a:ext cx="8568953" cy="4578080"/>
          </a:xfrm>
        </p:spPr>
        <p:txBody>
          <a:bodyPr/>
          <a:lstStyle/>
          <a:p>
            <a:r>
              <a:rPr lang="en-US" altLang="ko-KR" dirty="0"/>
              <a:t>NMT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Experimented model is based on RNN encoder-decoder architecture, adopted in NMT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Encodes a sequence of terms x into a vector representation, Decodes the representation into another sequence of terms.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X=</a:t>
            </a:r>
            <a:r>
              <a:rPr lang="en-US" altLang="ko-KR" sz="1800" dirty="0" err="1"/>
              <a:t>abstractb</a:t>
            </a:r>
            <a:r>
              <a:rPr lang="en-US" altLang="ko-KR" sz="1800" dirty="0"/>
              <a:t>=(x1,…,</a:t>
            </a:r>
            <a:r>
              <a:rPr lang="en-US" altLang="ko-KR" sz="1800" dirty="0" err="1"/>
              <a:t>xn</a:t>
            </a:r>
            <a:r>
              <a:rPr lang="en-US" altLang="ko-KR" sz="1800" dirty="0"/>
              <a:t>)   y = </a:t>
            </a:r>
            <a:r>
              <a:rPr lang="en-US" altLang="ko-KR" sz="1800" dirty="0" err="1"/>
              <a:t>abstractf</a:t>
            </a:r>
            <a:r>
              <a:rPr lang="en-US" altLang="ko-KR" sz="1800" dirty="0"/>
              <a:t> =(y1,…,</a:t>
            </a:r>
            <a:r>
              <a:rPr lang="en-US" altLang="ko-KR" sz="1800" dirty="0" err="1"/>
              <a:t>ym</a:t>
            </a:r>
            <a:r>
              <a:rPr lang="en-US" altLang="ko-KR" sz="1800" dirty="0"/>
              <a:t>) 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Encoder-</a:t>
            </a:r>
            <a:r>
              <a:rPr lang="en-US" altLang="ko-KR" sz="1800" dirty="0" err="1"/>
              <a:t>Decorder</a:t>
            </a:r>
            <a:r>
              <a:rPr lang="en-US" altLang="ko-KR" sz="1800" dirty="0"/>
              <a:t> model with attention mechanism.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2ADD41C-359E-4EE8-B0A3-5EF8AB3B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828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6237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AAB43-9378-43F3-B521-A4BF4CFC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384174"/>
            <a:ext cx="8676457" cy="54738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Encoder-Decoder model with attention mechanism.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400" dirty="0"/>
              <a:t>1. Encoder takes as input sequence x=(x1,…,</a:t>
            </a:r>
            <a:r>
              <a:rPr lang="en-US" altLang="ko-KR" sz="1400" dirty="0" err="1"/>
              <a:t>Xn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2. Sequence of states h = (h1,…,</a:t>
            </a:r>
            <a:r>
              <a:rPr lang="en-US" altLang="ko-KR" sz="1400" dirty="0" err="1"/>
              <a:t>hn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	3. rely on a bi-directional RNN encoder(backward forward)</a:t>
            </a:r>
          </a:p>
          <a:p>
            <a:pPr marL="0" indent="0">
              <a:buNone/>
            </a:pPr>
            <a:r>
              <a:rPr lang="en-US" altLang="ko-KR" sz="1400" dirty="0"/>
              <a:t>		(which are able to create representations taking into 	account both 			past and future inputs.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/>
              <a:t>hi = concatenation of the state produced by the two RNNs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1800" dirty="0"/>
              <a:t>4. Decoder predicts the probability of a target sequence</a:t>
            </a:r>
          </a:p>
          <a:p>
            <a:pPr marL="0" indent="0">
              <a:buNone/>
            </a:pPr>
            <a:r>
              <a:rPr lang="en-US" altLang="ko-KR" sz="1800" dirty="0"/>
              <a:t>	based on </a:t>
            </a:r>
            <a:r>
              <a:rPr lang="en-US" altLang="ko-KR" sz="1400" dirty="0"/>
              <a:t>– recurrent state </a:t>
            </a:r>
            <a:r>
              <a:rPr lang="en-US" altLang="ko-KR" sz="1400" dirty="0" err="1"/>
              <a:t>si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		  </a:t>
            </a:r>
            <a:r>
              <a:rPr lang="en-US" altLang="ko-KR" sz="1400" dirty="0"/>
              <a:t>- previous i-1 terms(y1,…,yi-1)</a:t>
            </a:r>
          </a:p>
          <a:p>
            <a:pPr marL="0" indent="0">
              <a:buNone/>
            </a:pPr>
            <a:r>
              <a:rPr lang="en-US" altLang="ko-KR" sz="1400" dirty="0"/>
              <a:t>		   - context vector Ci ( attention mechanism)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weights </a:t>
            </a:r>
            <a:r>
              <a:rPr lang="en-US" altLang="ko-KR" sz="1400" dirty="0" err="1"/>
              <a:t>ait</a:t>
            </a:r>
            <a:r>
              <a:rPr lang="en-US" altLang="ko-KR" sz="1400" dirty="0"/>
              <a:t> allow the model to pay more attention to different parts of the 		input sequence How much the term xi should be taken into account when 		predicting the target term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75A7C5-8862-4FFF-B566-5AF83AF7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F68350F-9F03-4012-A9E1-8219C619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〮Learning patches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233C27-64B7-4308-B99D-74A93A5F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4" y="5733256"/>
            <a:ext cx="1228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599BB-F8B3-4E92-9164-6141DA91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Hyperameter</a:t>
            </a:r>
            <a:r>
              <a:rPr lang="en-US" altLang="ko-KR" dirty="0"/>
              <a:t> Search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For the model performed </a:t>
            </a:r>
            <a:r>
              <a:rPr lang="en-US" altLang="ko-KR" sz="1800" dirty="0" err="1"/>
              <a:t>hyperparamet</a:t>
            </a:r>
            <a:r>
              <a:rPr lang="en-US" altLang="ko-KR" sz="1800" dirty="0"/>
              <a:t> search by testing ten configurations  different combinations of RNN Cells (LSTM [13] and GRU [6]), number of layers (1, 2, 4) and units (256, 512) for the encoder/decoder, and the embedding size (256, 512)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Bucketing and padding.</a:t>
            </a:r>
          </a:p>
          <a:p>
            <a:pPr marL="342900" lvl="1" indent="0">
              <a:buNone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60k epochs selected the model`s checkpoint before over-fitting</a:t>
            </a:r>
          </a:p>
          <a:p>
            <a:pPr lvl="1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1800" dirty="0"/>
              <a:t> To guide the best configuration, loss function computed on the validation set, results are computed on the test set.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A76C939-DE76-4485-8ED5-3D350324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98427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Learning patches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394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2CB48-3CD4-48EC-BEC4-0B005ECA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B999C-B6A5-4FC2-8973-056EFE90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Bug-Fixes Mining</a:t>
            </a:r>
          </a:p>
          <a:p>
            <a:r>
              <a:rPr lang="en-US" altLang="ko-KR" dirty="0"/>
              <a:t>- (“</a:t>
            </a:r>
            <a:r>
              <a:rPr lang="en-US" altLang="ko-KR" dirty="0" err="1"/>
              <a:t>fix”or”solve</a:t>
            </a:r>
            <a:r>
              <a:rPr lang="en-US" altLang="ko-KR" dirty="0"/>
              <a:t>”) , (“</a:t>
            </a:r>
            <a:r>
              <a:rPr lang="en-US" altLang="ko-KR" dirty="0" err="1"/>
              <a:t>bug”or”issue”or”problem”or”error</a:t>
            </a:r>
            <a:r>
              <a:rPr lang="en-US" altLang="ko-KR" dirty="0"/>
              <a:t>”) using google </a:t>
            </a:r>
            <a:r>
              <a:rPr lang="en-US" altLang="ko-KR" dirty="0" err="1"/>
              <a:t>bigQuery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en-US" altLang="ko-KR" dirty="0"/>
              <a:t> with authors independently verification.</a:t>
            </a:r>
          </a:p>
          <a:p>
            <a:endParaRPr lang="en-US" altLang="ko-KR" dirty="0"/>
          </a:p>
          <a:p>
            <a:r>
              <a:rPr lang="en-US" altLang="ko-KR" dirty="0"/>
              <a:t>Bug-Fix Pairs Analysis</a:t>
            </a:r>
          </a:p>
          <a:p>
            <a:pPr marL="0" indent="0">
              <a:buNone/>
            </a:pPr>
            <a:r>
              <a:rPr lang="en-US" altLang="ko-KR" dirty="0"/>
              <a:t>Using </a:t>
            </a:r>
            <a:r>
              <a:rPr lang="en-US" altLang="ko-KR" dirty="0" err="1"/>
              <a:t>GumTree</a:t>
            </a:r>
            <a:r>
              <a:rPr lang="en-US" altLang="ko-KR" dirty="0"/>
              <a:t> spoon Diff tool to compute the AST differencing between fb and ff. </a:t>
            </a:r>
          </a:p>
          <a:p>
            <a:pPr marL="0" indent="0">
              <a:buNone/>
            </a:pPr>
            <a:r>
              <a:rPr lang="en-US" altLang="ko-KR" dirty="0"/>
              <a:t> -&gt; computes the sequence of edit actions performed </a:t>
            </a:r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 err="1"/>
              <a:t>updatedValue</a:t>
            </a:r>
            <a:endParaRPr lang="en-US" altLang="ko-KR" dirty="0"/>
          </a:p>
          <a:p>
            <a:pPr marL="457200" indent="-457200">
              <a:buAutoNum type="arabicParenR"/>
            </a:pPr>
            <a:r>
              <a:rPr lang="en-US" altLang="ko-KR" dirty="0"/>
              <a:t>Add/insert</a:t>
            </a:r>
          </a:p>
          <a:p>
            <a:pPr marL="457200" indent="-457200">
              <a:buAutoNum type="arabicParenR"/>
            </a:pPr>
            <a:r>
              <a:rPr lang="en-US" altLang="ko-KR" dirty="0"/>
              <a:t>Delete</a:t>
            </a:r>
          </a:p>
          <a:p>
            <a:pPr marL="457200" indent="-457200">
              <a:buAutoNum type="arabicParenR"/>
            </a:pPr>
            <a:r>
              <a:rPr lang="en-US" altLang="ko-KR" dirty="0"/>
              <a:t>move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2B260-2730-47D4-859F-8B496D30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2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335D-04F8-411A-9AD5-0296535B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864D2-9111-490C-9612-DD0A777A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Method level </a:t>
            </a:r>
          </a:p>
          <a:p>
            <a:pPr marL="0" indent="0">
              <a:buNone/>
            </a:pPr>
            <a:r>
              <a:rPr lang="en-US" altLang="ko-KR" dirty="0"/>
              <a:t> 1)reasonable target for fixing activities.</a:t>
            </a:r>
          </a:p>
          <a:p>
            <a:pPr marL="0" indent="0">
              <a:buNone/>
            </a:pPr>
            <a:r>
              <a:rPr lang="en-US" altLang="ko-KR" dirty="0"/>
              <a:t> 2) enough meaningful context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Bfp</a:t>
            </a:r>
            <a:r>
              <a:rPr lang="ko-KR" altLang="en-US" dirty="0"/>
              <a:t> </a:t>
            </a:r>
            <a:r>
              <a:rPr lang="en-US" altLang="ko-KR" dirty="0"/>
              <a:t>={</a:t>
            </a:r>
            <a:r>
              <a:rPr lang="en-US" altLang="ko-KR" dirty="0" err="1"/>
              <a:t>mb,mf,A</a:t>
            </a:r>
            <a:r>
              <a:rPr lang="en-US" altLang="ko-KR" dirty="0"/>
              <a:t>}</a:t>
            </a:r>
          </a:p>
          <a:p>
            <a:pPr marL="457200" indent="-457200">
              <a:buAutoNum type="arabicParenR"/>
            </a:pPr>
            <a:r>
              <a:rPr lang="en-US" altLang="ko-KR" dirty="0"/>
              <a:t>Not capture changes performed outside method</a:t>
            </a:r>
          </a:p>
          <a:p>
            <a:pPr marL="457200" indent="-457200">
              <a:buAutoNum type="arabicParenR"/>
            </a:pPr>
            <a:r>
              <a:rPr lang="en-US" altLang="ko-KR" dirty="0"/>
              <a:t>Considers each BFP as an independent bug Fix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BFBCB-12B7-403D-8D66-4ADDA717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8DED-9B03-45D9-842E-A884C84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74" y="116632"/>
            <a:ext cx="7886700" cy="994172"/>
          </a:xfrm>
        </p:spPr>
        <p:txBody>
          <a:bodyPr>
            <a:noAutofit/>
          </a:bodyPr>
          <a:lstStyle/>
          <a:p>
            <a:r>
              <a:rPr lang="en-US" altLang="ko-KR" sz="3000" dirty="0"/>
              <a:t>Abstract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D0C1F-47E8-4292-BC3A-CEFD7B0B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88" y="1110804"/>
            <a:ext cx="8329900" cy="3263504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Millions of open-source projects with numerous bug fixes are available in code repositories.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This proliferation of software development histories can be leveraged to learn how to fix common programming bugs.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Perform an empirical study to assess the feasibility of using Neural Machine Translation techniques(NMT) for learning bug-fixing patches for real defects.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Abstract the buggy and corresponding fixed code, and use them to train an Encoder-Decoder model able to translate buggy code into its fixed version.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9480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Abstaction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bfpa</a:t>
            </a:r>
            <a:r>
              <a:rPr lang="en-US" altLang="ko-KR" dirty="0"/>
              <a:t> = {</a:t>
            </a:r>
            <a:r>
              <a:rPr lang="en-US" altLang="ko-KR" dirty="0" err="1"/>
              <a:t>abstractb,abstractf,A,M</a:t>
            </a:r>
            <a:r>
              <a:rPr lang="en-US" altLang="ko-KR" dirty="0"/>
              <a:t>} </a:t>
            </a:r>
          </a:p>
          <a:p>
            <a:pPr marL="0" indent="0">
              <a:buNone/>
            </a:pPr>
            <a:r>
              <a:rPr lang="en-US" altLang="ko-KR" dirty="0"/>
              <a:t>   M mapping to real source code.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B691F-11E6-4B12-A73F-CFF7DFEE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8" y="2885878"/>
            <a:ext cx="78295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Filtering</a:t>
            </a:r>
          </a:p>
          <a:p>
            <a:pPr marL="0" indent="0">
              <a:buNone/>
            </a:pPr>
            <a:r>
              <a:rPr lang="en-US" altLang="ko-KR" dirty="0"/>
              <a:t> 1) contain lexical or syntactic errors</a:t>
            </a:r>
          </a:p>
          <a:p>
            <a:pPr marL="0" indent="0">
              <a:buNone/>
            </a:pPr>
            <a:r>
              <a:rPr lang="en-US" altLang="ko-KR" dirty="0"/>
              <a:t> 2) abstracted code resulted in equal strings</a:t>
            </a:r>
          </a:p>
          <a:p>
            <a:pPr marL="0" indent="0">
              <a:buNone/>
            </a:pPr>
            <a:r>
              <a:rPr lang="en-US" altLang="ko-KR" dirty="0"/>
              <a:t> 3) performed more than 100 atomic AST actions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1019E-92FC-4972-BD39-109FB585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59" y="2986474"/>
            <a:ext cx="47244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6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two BFP small = {</a:t>
            </a:r>
            <a:r>
              <a:rPr lang="en-US" altLang="ko-KR" dirty="0" err="1"/>
              <a:t>bfp</a:t>
            </a:r>
            <a:r>
              <a:rPr lang="en-US" altLang="ko-KR" dirty="0"/>
              <a:t>&lt;=} BFP medium = 50&lt;</a:t>
            </a:r>
            <a:r>
              <a:rPr lang="en-US" altLang="ko-KR" dirty="0" err="1"/>
              <a:t>bfp</a:t>
            </a:r>
            <a:r>
              <a:rPr lang="en-US" altLang="ko-KR" dirty="0"/>
              <a:t>&lt;=100}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Synthesis of Identifiers and Literals</a:t>
            </a:r>
          </a:p>
          <a:p>
            <a:pPr marL="0" indent="0">
              <a:buNone/>
            </a:pPr>
            <a:r>
              <a:rPr lang="en-US" altLang="ko-KR" dirty="0"/>
              <a:t> - Not have access to the oracle, but only to the input code</a:t>
            </a:r>
          </a:p>
          <a:p>
            <a:pPr marL="0" indent="0">
              <a:buNone/>
            </a:pPr>
            <a:r>
              <a:rPr lang="en-US" altLang="ko-KR" dirty="0"/>
              <a:t> - If Id in input code, we can predict and fix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0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Patches</a:t>
            </a:r>
          </a:p>
          <a:p>
            <a:pPr marL="0" indent="0">
              <a:buNone/>
            </a:pPr>
            <a:r>
              <a:rPr lang="en-US" altLang="ko-KR" dirty="0"/>
              <a:t>- We identify similar code to same code because of Abstraction.</a:t>
            </a:r>
          </a:p>
          <a:p>
            <a:pPr marL="0" indent="0">
              <a:buNone/>
            </a:pPr>
            <a:r>
              <a:rPr lang="en-US" altLang="ko-KR" dirty="0"/>
              <a:t> - Using NiCad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NMT</a:t>
            </a:r>
          </a:p>
          <a:p>
            <a:pPr marL="0" indent="0">
              <a:buNone/>
            </a:pPr>
            <a:r>
              <a:rPr lang="en-US" altLang="ko-KR" dirty="0"/>
              <a:t> - based on RNN Encoder-Decoder (bi-directional RNN Encoder)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6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58" y="1384175"/>
            <a:ext cx="8363273" cy="4578080"/>
          </a:xfrm>
        </p:spPr>
        <p:txBody>
          <a:bodyPr/>
          <a:lstStyle/>
          <a:p>
            <a:r>
              <a:rPr lang="en-US" altLang="ko-KR" dirty="0"/>
              <a:t>Beam </a:t>
            </a:r>
            <a:r>
              <a:rPr lang="en-US" altLang="ko-KR" dirty="0" err="1"/>
              <a:t>Searh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To multiple Patches via Beam search.</a:t>
            </a:r>
          </a:p>
          <a:p>
            <a:pPr marL="0" indent="0">
              <a:buNone/>
            </a:pPr>
            <a:r>
              <a:rPr lang="en-US" altLang="ko-KR" dirty="0"/>
              <a:t>Decoding process keeps track of k hypotheses.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68D9D0-9FB8-4F83-950B-1FE622B9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4" y="1988840"/>
            <a:ext cx="7848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C3C6-9654-48D1-BE7F-415124E6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2BFCC-F58E-430C-9076-2A8A7FCC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Hyperparameter Search</a:t>
            </a:r>
          </a:p>
          <a:p>
            <a:pPr marL="0" indent="0">
              <a:buNone/>
            </a:pPr>
            <a:r>
              <a:rPr lang="en-US" altLang="ko-KR" dirty="0"/>
              <a:t>- Changing condition , and find optimization</a:t>
            </a:r>
          </a:p>
          <a:p>
            <a:pPr marL="0" indent="0">
              <a:buNone/>
            </a:pPr>
            <a:r>
              <a:rPr lang="en-US" altLang="ko-KR" dirty="0"/>
              <a:t>    RNN cells, number of layers, units, embedding size</a:t>
            </a:r>
          </a:p>
          <a:p>
            <a:pPr marL="0" indent="0">
              <a:buNone/>
            </a:pPr>
            <a:r>
              <a:rPr lang="en-US" altLang="ko-KR" dirty="0"/>
              <a:t>   bucketing and padding.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EAC21-EEF9-4A05-8BBA-FF690C39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4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FE53B-D978-4F7E-A4B8-D2FF75F4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2FBA8-E659-496E-8C14-7F53E3B0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 : Is </a:t>
            </a:r>
            <a:r>
              <a:rPr lang="en-US" altLang="ko-KR" dirty="0" err="1"/>
              <a:t>Nural</a:t>
            </a:r>
            <a:r>
              <a:rPr lang="en-US" altLang="ko-KR" dirty="0"/>
              <a:t> Machine Translation a viable approach to learn how to fix code?</a:t>
            </a:r>
          </a:p>
          <a:p>
            <a:pPr>
              <a:buFontTx/>
              <a:buChar char="-"/>
            </a:pPr>
            <a:r>
              <a:rPr lang="en-US" altLang="ko-KR" dirty="0"/>
              <a:t>Use two dataset BFP(small) BFP(medium)</a:t>
            </a:r>
          </a:p>
          <a:p>
            <a:pPr>
              <a:buFontTx/>
              <a:buChar char="-"/>
            </a:pPr>
            <a:r>
              <a:rPr lang="en-US" altLang="ko-KR" dirty="0"/>
              <a:t> Extracted from </a:t>
            </a:r>
            <a:r>
              <a:rPr lang="en-US" altLang="ko-KR" dirty="0" err="1"/>
              <a:t>CodRep</a:t>
            </a:r>
            <a:r>
              <a:rPr lang="en-US" altLang="ko-KR" dirty="0"/>
              <a:t> : a Machine learning on source code Competition for External Data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Performing hyperparameter search</a:t>
            </a:r>
          </a:p>
          <a:p>
            <a:pPr marL="0" indent="0">
              <a:buNone/>
            </a:pPr>
            <a:r>
              <a:rPr lang="en-US" altLang="ko-KR" dirty="0"/>
              <a:t>find proper hyperparameter for both small and medium. one    with 1-layer bi-directional Encoder, 2-layer Attention Decoder both with 256 units, embedding size of 512, and LSTM [31] RNN cells</a:t>
            </a:r>
          </a:p>
          <a:p>
            <a:pPr marL="0" indent="0">
              <a:buNone/>
            </a:pPr>
            <a:r>
              <a:rPr lang="en-US" altLang="ko-KR" dirty="0"/>
              <a:t>50k and 55k epochs, respectively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0B8E71-16B6-4F2D-9E5A-6E6C327C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05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22154-6C8C-4BF4-AE11-36FF4F07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3C288-3D75-449E-BCFF-4AD2887A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12D78C-7BD9-45F0-843D-180E7DA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89DA2-81CB-4303-803C-809B92EB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80" y="1349895"/>
            <a:ext cx="69818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4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6FC1-B881-45A4-8516-1907AB87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D5FCA-33D0-4AB1-B90D-98A9750F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RQ2 : What types of operations are performed by the models?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48B03-4907-4C5B-8E50-F9164A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0E805-F351-4A29-8744-3330F2CF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783864"/>
            <a:ext cx="7368070" cy="41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5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AB736-F4E4-46D7-86F7-A44161E8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540929-1FCB-44CB-A508-B0426F399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72" y="1174230"/>
            <a:ext cx="4200525" cy="3305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08C99-A705-44F8-AD4A-AAD6B39A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533B0-67E0-4851-85B1-1A2079CB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56" y="1259955"/>
            <a:ext cx="3857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2C330-8B19-45F6-B0D1-247496A8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Approach</a:t>
            </a:r>
            <a:endParaRPr lang="ko-KR" altLang="en-US" sz="30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72246DD-FEF2-40D6-ACB2-3C151DA29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24" y="2125267"/>
            <a:ext cx="7886700" cy="1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1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B167B-9757-413C-BF0E-9106E8AC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80BA78A-FD95-496B-A9A6-1417CCECE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174229"/>
            <a:ext cx="5400600" cy="527576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FB35D-0740-4CF8-8CFC-89B105D5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4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D782D-E269-4F8E-B9A9-44A61F84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Design and Result.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0DD1E-C217-4585-9D65-C02C91BC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RQ3: What is the training and inference time of the models?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Msmall</a:t>
            </a:r>
            <a:r>
              <a:rPr lang="en-US" altLang="ko-KR" dirty="0"/>
              <a:t> and </a:t>
            </a:r>
            <a:r>
              <a:rPr lang="en-US" altLang="ko-KR" dirty="0" err="1"/>
              <a:t>Mmedium</a:t>
            </a:r>
            <a:r>
              <a:rPr lang="en-US" altLang="ko-KR" dirty="0"/>
              <a:t> 6 and 15hours respectively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40454-A88C-455F-B68E-CE3E6374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9E976-96DE-4597-835A-1D52260A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178175"/>
            <a:ext cx="46958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96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CF9F3-75B5-4AAF-8001-B1F8B58B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Threats to Validity.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20D13-308B-41E3-8DCE-CDF2FD36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Construct validity : Threats concern the relationship between theory and observation, and are mainly related to likely sources of imprecision in our analyses.</a:t>
            </a:r>
          </a:p>
          <a:p>
            <a:endParaRPr lang="en-US" altLang="ko-KR" dirty="0"/>
          </a:p>
          <a:p>
            <a:r>
              <a:rPr lang="en-US" altLang="ko-KR" dirty="0"/>
              <a:t>Internal Validity : performances depends on the hyperparameter configuration.</a:t>
            </a:r>
          </a:p>
          <a:p>
            <a:endParaRPr lang="en-US" altLang="ko-KR" dirty="0"/>
          </a:p>
          <a:p>
            <a:r>
              <a:rPr lang="en-US" altLang="ko-KR" dirty="0"/>
              <a:t>External validity : threats concern the generalizability of our findings.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CF4F8-88A5-41A0-B44A-DFBADB7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3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FCF91-2F44-4A3E-9393-B8B4D39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6BC00-EFD8-4B17-89B8-D8016D4E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Goal is continue to improve and analyze the model we have generated. </a:t>
            </a:r>
          </a:p>
          <a:p>
            <a:pPr marL="0" indent="0">
              <a:buNone/>
            </a:pPr>
            <a:r>
              <a:rPr lang="en-US" altLang="ko-KR" dirty="0"/>
              <a:t>- trade off between training set percentage, model quality and training time.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Focus on two major limitations of the approach</a:t>
            </a:r>
          </a:p>
          <a:p>
            <a:pPr>
              <a:buFontTx/>
              <a:buChar char="-"/>
            </a:pPr>
            <a:r>
              <a:rPr lang="en-US" altLang="ko-KR" dirty="0"/>
              <a:t>Address a different level of granularity as opposed to function level (increase the tokens size)</a:t>
            </a:r>
          </a:p>
          <a:p>
            <a:pPr>
              <a:buFontTx/>
              <a:buChar char="-"/>
            </a:pPr>
            <a:r>
              <a:rPr lang="en-US" altLang="ko-KR" dirty="0"/>
              <a:t>Smaller changes within the context of a larger method to keep the context meaningful but still allow the model to change tokens.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00AD4-5824-4603-A69E-8678BAEB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45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E383A-F2E8-44BC-8AC4-F2B56891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289AA-AE6B-42DC-8195-A881335E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patches candidates, developer check the validity.</a:t>
            </a:r>
          </a:p>
          <a:p>
            <a:pPr marL="0" indent="0">
              <a:buNone/>
            </a:pPr>
            <a:r>
              <a:rPr lang="en-US" altLang="ko-KR" dirty="0"/>
              <a:t> - checking the patch , developer decide whether pass or fail.</a:t>
            </a:r>
          </a:p>
          <a:p>
            <a:pPr marL="0" indent="0">
              <a:buNone/>
            </a:pPr>
            <a:r>
              <a:rPr lang="en-US" altLang="ko-KR" dirty="0"/>
              <a:t> - and machine get information , if get fail , provide the next candidate and update the probability or  weight for correct    answers.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Calculated with provided information, can update the priority of candidate.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96812-7A15-464B-8D82-CEE6EA2E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DDE5-4EDA-4BD2-AD6C-20AEF5EA7F1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5F3C-7D7A-45E0-BC92-09FA5290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24" y="-10373"/>
            <a:ext cx="7886700" cy="878300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2000" dirty="0"/>
              <a:t>〮Bug-fixes Mining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4269C-7F92-49CA-88EB-AFDEEA18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24" y="1196752"/>
            <a:ext cx="8355330" cy="326350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Using 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archive and google </a:t>
            </a:r>
            <a:r>
              <a:rPr lang="en-US" altLang="ko-KR" sz="1800" dirty="0" err="1"/>
              <a:t>bigQuery</a:t>
            </a:r>
            <a:r>
              <a:rPr lang="en-US" altLang="ko-KR" sz="1800" dirty="0"/>
              <a:t> APIs to identify all </a:t>
            </a:r>
            <a:r>
              <a:rPr lang="en-US" altLang="ko-KR" sz="1800" dirty="0" err="1"/>
              <a:t>comits</a:t>
            </a:r>
            <a:r>
              <a:rPr lang="en-US" altLang="ko-KR" sz="1800" dirty="0"/>
              <a:t> having a message containing the patterns (“</a:t>
            </a:r>
            <a:r>
              <a:rPr lang="en-US" altLang="ko-KR" sz="1800" dirty="0" err="1"/>
              <a:t>fix”or”solve</a:t>
            </a:r>
            <a:r>
              <a:rPr lang="en-US" altLang="ko-KR" sz="1800" dirty="0"/>
              <a:t>”)</a:t>
            </a:r>
            <a:r>
              <a:rPr lang="ko-KR" altLang="en-US" sz="1800" dirty="0"/>
              <a:t> </a:t>
            </a:r>
            <a:r>
              <a:rPr lang="en-US" altLang="ko-KR" sz="1800" dirty="0"/>
              <a:t>and(“</a:t>
            </a:r>
            <a:r>
              <a:rPr lang="en-US" altLang="ko-KR" sz="1800" dirty="0" err="1"/>
              <a:t>bug”or”issue”or”problem”or”error</a:t>
            </a:r>
            <a:r>
              <a:rPr lang="en-US" altLang="ko-KR" sz="1800" dirty="0"/>
              <a:t>”)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Two authors independently analyzed a statistically significant sample for Precision(real fixing check)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Extracted the source code before and after the bug-fix .</a:t>
            </a:r>
          </a:p>
          <a:p>
            <a:pPr marL="0" indent="0">
              <a:buNone/>
            </a:pPr>
            <a:r>
              <a:rPr lang="en-US" altLang="ko-KR" sz="1800" dirty="0"/>
              <a:t>	(collect the buggy and the fixed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Except non java </a:t>
            </a:r>
            <a:r>
              <a:rPr lang="en-US" altLang="ko-KR" sz="1800" dirty="0" err="1"/>
              <a:t>failes</a:t>
            </a:r>
            <a:r>
              <a:rPr lang="en-US" altLang="ko-KR" sz="1800" dirty="0"/>
              <a:t>, created bug fixing commit, more than five Java files</a:t>
            </a:r>
          </a:p>
          <a:p>
            <a:pPr marL="0" indent="0">
              <a:buNone/>
            </a:pPr>
            <a:r>
              <a:rPr lang="en-US" altLang="ko-KR" sz="1800" dirty="0"/>
              <a:t>           ( Aim to learn focused bug-fixes Not spread across the system)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800" dirty="0"/>
          </a:p>
          <a:p>
            <a:pPr marL="342900" lvl="1" indent="0">
              <a:buNone/>
            </a:pPr>
            <a:endParaRPr lang="en-US" altLang="ko-KR" sz="1050" dirty="0"/>
          </a:p>
          <a:p>
            <a:pPr>
              <a:buFontTx/>
              <a:buChar char="-"/>
            </a:pPr>
            <a:endParaRPr lang="en-US" altLang="ko-KR" sz="1350" dirty="0"/>
          </a:p>
          <a:p>
            <a:pPr>
              <a:buFontTx/>
              <a:buChar char="-"/>
            </a:pP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9787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C6B6F-3816-4DEF-871B-633BA40F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377428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BFP(bug-fixing pair)  = (</a:t>
            </a:r>
            <a:r>
              <a:rPr lang="en-US" altLang="ko-KR" sz="1800" dirty="0" err="1"/>
              <a:t>mb,mf</a:t>
            </a:r>
            <a:r>
              <a:rPr lang="en-US" altLang="ko-KR" sz="1800" dirty="0"/>
              <a:t>)  = (buggy </a:t>
            </a:r>
            <a:r>
              <a:rPr lang="en-US" altLang="ko-KR" sz="1800" dirty="0" err="1"/>
              <a:t>code,fixed</a:t>
            </a:r>
            <a:r>
              <a:rPr lang="en-US" altLang="ko-KR" sz="1800" dirty="0"/>
              <a:t> code)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these BFPs to train the NMT model, learning the translation from buggy to fixed code</a:t>
            </a:r>
            <a:r>
              <a:rPr lang="ko-KR" altLang="en-US" sz="1800" dirty="0"/>
              <a:t> </a:t>
            </a:r>
            <a:r>
              <a:rPr lang="en-US" altLang="ko-KR" sz="1800" dirty="0"/>
              <a:t>for</a:t>
            </a:r>
            <a:r>
              <a:rPr lang="ko-KR" altLang="en-US" sz="1800" dirty="0"/>
              <a:t> </a:t>
            </a:r>
            <a:r>
              <a:rPr lang="en-US" altLang="ko-KR" sz="1800" dirty="0"/>
              <a:t>generating</a:t>
            </a:r>
            <a:r>
              <a:rPr lang="ko-KR" altLang="en-US" sz="1800" dirty="0"/>
              <a:t> </a:t>
            </a:r>
            <a:r>
              <a:rPr lang="en-US" altLang="ko-KR" sz="1800" dirty="0"/>
              <a:t>patches.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Separate the code into method-level</a:t>
            </a:r>
          </a:p>
          <a:p>
            <a:pPr marL="342900" lvl="1" indent="0">
              <a:buNone/>
            </a:pPr>
            <a:r>
              <a:rPr lang="en-US" altLang="ko-KR" sz="1800" dirty="0"/>
              <a:t>1.Methods represent a reasonable target for fixing activities, since they are likely to implement a single task or functionality.</a:t>
            </a:r>
          </a:p>
          <a:p>
            <a:pPr marL="342900" lvl="1" indent="0">
              <a:buNone/>
            </a:pPr>
            <a:r>
              <a:rPr lang="en-US" altLang="ko-KR" sz="1800" dirty="0"/>
              <a:t>2. Methods provide enough meaningful context for learning fixes.</a:t>
            </a:r>
          </a:p>
          <a:p>
            <a:pPr marL="342900" lvl="1" indent="0">
              <a:buNone/>
            </a:pPr>
            <a:r>
              <a:rPr lang="en-US" altLang="ko-KR" sz="1800" dirty="0"/>
              <a:t>3. Considering arbitrarily long snippets of code makes learning more difficult given the variability in size and context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L = {(m1b ,m1f ), . . . ,(</a:t>
            </a:r>
            <a:r>
              <a:rPr lang="en-US" altLang="ko-KR" sz="1800" dirty="0" err="1"/>
              <a:t>mnb</a:t>
            </a:r>
            <a:r>
              <a:rPr lang="en-US" altLang="ko-KR" sz="1800" dirty="0"/>
              <a:t> ,</a:t>
            </a:r>
            <a:r>
              <a:rPr lang="en-US" altLang="ko-KR" sz="1800" dirty="0" err="1"/>
              <a:t>mnf</a:t>
            </a:r>
            <a:r>
              <a:rPr lang="en-US" altLang="ko-KR" sz="1800" dirty="0"/>
              <a:t> )}.  Mapped pairs of methods.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3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80313A3-74AF-45E4-BC97-99811A3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31" y="-2613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 (Extraction)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179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34464-9C87-46AB-9C94-AF7AAA6DC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8363273" cy="457808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Extract a sequence of edit actions.  output of this phase is a list of BFPs = {b f p1, . . . ,b f pk }</a:t>
            </a:r>
          </a:p>
          <a:p>
            <a:pPr marL="0" indent="0">
              <a:buNone/>
            </a:pPr>
            <a:r>
              <a:rPr lang="en-US" altLang="ko-KR" sz="1800" dirty="0"/>
              <a:t>	b f p = {mb ,mf ,A}      (buggy method, fixed method, edit actions)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Exclude methods created/deleted during the fixing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It should be noted that the process we use to extract the BFPs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400" dirty="0"/>
              <a:t>1. does not capture changes performed outside methods</a:t>
            </a:r>
          </a:p>
          <a:p>
            <a:pPr marL="0" indent="0">
              <a:buNone/>
            </a:pPr>
            <a:r>
              <a:rPr lang="en-US" altLang="ko-KR" sz="1400" dirty="0"/>
              <a:t>	2. considers each BFP as an independent bug fix.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525E932-34E7-44C6-B862-1EB988C2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225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analysis(Extraction)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8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F307-7F4F-4D46-B42F-0BC695BE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3637121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ko-KR" sz="1800" dirty="0"/>
              <a:t>Learning patterns challenging due to the huge vocabulary of terms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deal with, abstract the code and generate an expressive yet vocabulary-limited representation.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Use a java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 and a parser to represent each buggy and fixed method.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</a:t>
            </a:r>
            <a:r>
              <a:rPr lang="en-US" altLang="ko-KR" sz="1800" dirty="0" err="1"/>
              <a:t>Lexer</a:t>
            </a:r>
            <a:r>
              <a:rPr lang="en-US" altLang="ko-KR" sz="1800" dirty="0"/>
              <a:t>, tokenizes the raw code into a stream of tokens, fed into a java parser, which discerns the role of each identifier and the type of a literal.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The parser generates and substitutes a unique ID for each identifier/literal within the tokenized stream. in case of multiple appear, mapping of identifiers/literals Same ID</a:t>
            </a:r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A78A70-4489-468C-A57B-591F018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63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</a:t>
            </a:r>
            <a:r>
              <a:rPr lang="en-US" altLang="ko-KR" sz="2250" dirty="0"/>
              <a:t> </a:t>
            </a:r>
            <a:br>
              <a:rPr lang="en-US" altLang="ko-KR" sz="2250" dirty="0"/>
            </a:br>
            <a:r>
              <a:rPr lang="en-US" altLang="ko-KR" sz="2000" dirty="0"/>
              <a:t>  〮Bug-fixes pairs analysis(Abstraction)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044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A071E-9FB0-4D9F-9118-5B1DF41D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24744"/>
            <a:ext cx="7886700" cy="52565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350" dirty="0"/>
              <a:t>-  </a:t>
            </a:r>
            <a:r>
              <a:rPr lang="en-US" altLang="ko-KR" sz="2100" dirty="0" err="1"/>
              <a:t>Bfpa</a:t>
            </a:r>
            <a:r>
              <a:rPr lang="en-US" altLang="ko-KR" sz="2100" dirty="0"/>
              <a:t> = {</a:t>
            </a:r>
            <a:r>
              <a:rPr lang="en-US" altLang="ko-KR" sz="2100" dirty="0" err="1"/>
              <a:t>abstractb,abstractf,A,M</a:t>
            </a:r>
            <a:r>
              <a:rPr lang="en-US" altLang="ko-KR" sz="2100" dirty="0"/>
              <a:t>}  </a:t>
            </a:r>
          </a:p>
          <a:p>
            <a:pPr marL="0" indent="0">
              <a:buNone/>
            </a:pPr>
            <a:r>
              <a:rPr lang="en-US" altLang="ko-KR" sz="2100" dirty="0"/>
              <a:t>	-M = ID mapping for  particular BFP</a:t>
            </a:r>
          </a:p>
          <a:p>
            <a:pPr marL="0" indent="0">
              <a:buNone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Analyze the buggy code mb and corresponding fixed code mf</a:t>
            </a:r>
          </a:p>
          <a:p>
            <a:pPr>
              <a:buFontTx/>
              <a:buChar char="-"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IDs are assigned to identifiers and literals in sequential</a:t>
            </a:r>
          </a:p>
          <a:p>
            <a:pPr marL="342900" lvl="1" indent="0">
              <a:buNone/>
            </a:pPr>
            <a:r>
              <a:rPr lang="en-US" altLang="ko-KR" sz="2100" dirty="0"/>
              <a:t>Method name : METHOD_1, METHOD_2, </a:t>
            </a:r>
            <a:r>
              <a:rPr lang="en-US" altLang="ko-KR" sz="2100" dirty="0" err="1"/>
              <a:t>ect</a:t>
            </a:r>
            <a:r>
              <a:rPr lang="en-US" altLang="ko-KR" sz="2100" dirty="0"/>
              <a:t>.</a:t>
            </a:r>
          </a:p>
          <a:p>
            <a:pPr marL="342900" lvl="1" indent="0">
              <a:buNone/>
            </a:pPr>
            <a:r>
              <a:rPr lang="en-US" altLang="ko-KR" sz="2100" dirty="0"/>
              <a:t>Variable name : VAR_X</a:t>
            </a:r>
          </a:p>
          <a:p>
            <a:pPr marL="342900" lvl="1" indent="0">
              <a:buNone/>
            </a:pPr>
            <a:r>
              <a:rPr lang="en-US" altLang="ko-KR" sz="2100" dirty="0"/>
              <a:t>Literals : (STRING_X, INT_X,FLOAT_X)</a:t>
            </a:r>
          </a:p>
          <a:p>
            <a:pPr marL="342900" lvl="1" indent="0">
              <a:buNone/>
            </a:pPr>
            <a:endParaRPr lang="en-US" altLang="ko-KR" sz="2100" dirty="0"/>
          </a:p>
          <a:p>
            <a:pPr>
              <a:buFontTx/>
              <a:buChar char="-"/>
            </a:pPr>
            <a:r>
              <a:rPr lang="en-US" altLang="ko-KR" sz="2100" dirty="0"/>
              <a:t> Abstractions are a stream of tokens consisting of language keywords(</a:t>
            </a:r>
            <a:r>
              <a:rPr lang="en-US" altLang="ko-KR" sz="2100" dirty="0" err="1"/>
              <a:t>for,if</a:t>
            </a:r>
            <a:r>
              <a:rPr lang="en-US" altLang="ko-KR" sz="2100" dirty="0"/>
              <a:t>) ,separators(“(“,”;”,”}”)</a:t>
            </a:r>
          </a:p>
          <a:p>
            <a:pPr marL="0" indent="0">
              <a:buNone/>
            </a:pPr>
            <a:r>
              <a:rPr lang="en-US" altLang="ko-KR" sz="2100" dirty="0"/>
              <a:t>     and IDs (identifiers and literals)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-  Comments and annotations removed.</a:t>
            </a:r>
          </a:p>
          <a:p>
            <a:pPr>
              <a:buFontTx/>
              <a:buChar char="-"/>
            </a:pPr>
            <a:endParaRPr lang="en-US" altLang="ko-KR" sz="2100" dirty="0"/>
          </a:p>
          <a:p>
            <a:pPr>
              <a:buFontTx/>
              <a:buChar char="-"/>
            </a:pPr>
            <a:endParaRPr lang="en-US" altLang="ko-KR" sz="2100" dirty="0"/>
          </a:p>
          <a:p>
            <a:pPr marL="342900" lvl="1" indent="0">
              <a:buNone/>
            </a:pPr>
            <a:endParaRPr lang="en-US" altLang="ko-KR" sz="210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  <a:p>
            <a:pPr marL="342900" lvl="1" indent="0">
              <a:buNone/>
            </a:pP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13D877-1CC1-499D-BD63-DB20713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56" y="-40910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300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393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1AC1-F5CA-415A-B42C-1FD56BF8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8964488" cy="5733256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altLang="ko-KR" sz="1800" dirty="0"/>
              <a:t>Some identifiers and literals appear so often, for our abstraction, can be treated as keywords of the language.</a:t>
            </a:r>
          </a:p>
          <a:p>
            <a:pPr marL="0" indent="0">
              <a:buNone/>
            </a:pPr>
            <a:r>
              <a:rPr lang="en-US" altLang="ko-KR" sz="1800" dirty="0"/>
              <a:t>	(variables </a:t>
            </a:r>
            <a:r>
              <a:rPr lang="en-US" altLang="ko-KR" sz="1800" dirty="0" err="1"/>
              <a:t>I,j,or</a:t>
            </a:r>
            <a:r>
              <a:rPr lang="en-US" altLang="ko-KR" sz="1800" dirty="0"/>
              <a:t> index used in loops, or literals such as 0,1,-1, used 	in conditional statements and return values)</a:t>
            </a:r>
          </a:p>
          <a:p>
            <a:pPr marL="0" indent="0">
              <a:buNone/>
            </a:pPr>
            <a:r>
              <a:rPr lang="ko-KR" altLang="en-US" sz="1800" dirty="0"/>
              <a:t>  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Similarly, method name such as size or add, appear several times since they represent common concepts,</a:t>
            </a:r>
          </a:p>
          <a:p>
            <a:pPr marL="0" indent="0">
              <a:buNone/>
            </a:pPr>
            <a:r>
              <a:rPr lang="en-US" altLang="ko-KR" sz="1800" dirty="0"/>
              <a:t>       - These identifiers and literals are often referred to as “idioms”</a:t>
            </a:r>
          </a:p>
          <a:p>
            <a:pPr marL="0" indent="0">
              <a:buNone/>
            </a:pPr>
            <a:r>
              <a:rPr lang="en-US" altLang="ko-KR" sz="1800" dirty="0"/>
              <a:t>       - keep the original text when abstraction, not replace.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To define the list of idioms,</a:t>
            </a:r>
          </a:p>
          <a:p>
            <a:pPr marL="0" indent="0">
              <a:buNone/>
            </a:pPr>
            <a:r>
              <a:rPr lang="en-US" altLang="ko-KR" sz="1800" dirty="0"/>
              <a:t>	1. randomly sampled 300k BFPs and considered all their original source 	code.</a:t>
            </a:r>
          </a:p>
          <a:p>
            <a:pPr marL="0" indent="0">
              <a:buNone/>
            </a:pPr>
            <a:r>
              <a:rPr lang="en-US" altLang="ko-KR" sz="1800" dirty="0"/>
              <a:t>	2. extracted the frequency of each identifier/literal used in the code</a:t>
            </a:r>
          </a:p>
          <a:p>
            <a:pPr marL="0" indent="0">
              <a:buNone/>
            </a:pPr>
            <a:r>
              <a:rPr lang="en-US" altLang="ko-KR" sz="1800" dirty="0"/>
              <a:t>	3. discarding </a:t>
            </a:r>
            <a:r>
              <a:rPr lang="en-US" altLang="ko-KR" sz="1800" dirty="0" err="1"/>
              <a:t>keywords,spearators,and</a:t>
            </a:r>
            <a:r>
              <a:rPr lang="en-US" altLang="ko-KR" sz="1800" dirty="0"/>
              <a:t> comments</a:t>
            </a:r>
          </a:p>
          <a:p>
            <a:pPr marL="0" indent="0">
              <a:buNone/>
            </a:pPr>
            <a:r>
              <a:rPr lang="en-US" altLang="ko-KR" sz="1800" dirty="0"/>
              <a:t>	4. Analyze the distribution of the frequencies and focused on the top 	0.005% words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02E06EF-6477-4154-99ED-47E5A199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34" y="-13479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Approach </a:t>
            </a:r>
            <a:br>
              <a:rPr lang="en-US" altLang="ko-KR" sz="2250" dirty="0"/>
            </a:br>
            <a:r>
              <a:rPr lang="en-US" altLang="ko-KR" sz="2250" dirty="0"/>
              <a:t>  </a:t>
            </a:r>
            <a:r>
              <a:rPr lang="en-US" altLang="ko-KR" sz="1500" dirty="0"/>
              <a:t>〮</a:t>
            </a:r>
            <a:r>
              <a:rPr lang="en-US" altLang="ko-KR" sz="2000" dirty="0"/>
              <a:t>Bug-fixes pairs analysis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9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68345</TotalTime>
  <Words>2312</Words>
  <Application>Microsoft Office PowerPoint</Application>
  <PresentationFormat>화면 슬라이드 쇼(4:3)</PresentationFormat>
  <Paragraphs>313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Helvetica Neue</vt:lpstr>
      <vt:lpstr>나눔고딕</vt:lpstr>
      <vt:lpstr>맑은 고딕</vt:lpstr>
      <vt:lpstr>Arial</vt:lpstr>
      <vt:lpstr>Default</vt:lpstr>
      <vt:lpstr>An Empirical Investigation into Learning Bug-Fixing Patches in the Wild via Neural Machine Translation</vt:lpstr>
      <vt:lpstr>Abstract</vt:lpstr>
      <vt:lpstr>Approach</vt:lpstr>
      <vt:lpstr>Approach    〮Bug-fixes Mining</vt:lpstr>
      <vt:lpstr>Approach    〮Bug-fixes pairs analysis (Extraction)</vt:lpstr>
      <vt:lpstr>Approach    〮Bug-fixes pairs analysis(Extraction)</vt:lpstr>
      <vt:lpstr>Approach    〮Bug-fixes pairs analysis(Abstraction)</vt:lpstr>
      <vt:lpstr>Approach    〮Bug-fixes pairs analysis</vt:lpstr>
      <vt:lpstr>Approach    〮Bug-fixes pairs analysis</vt:lpstr>
      <vt:lpstr>Approach    〮Bug-fixes pairs analysis</vt:lpstr>
      <vt:lpstr>Approach    〮Bug-fixes pairs analysis</vt:lpstr>
      <vt:lpstr>Approach    〮Bug-fixes pairs analysis (Filtering)</vt:lpstr>
      <vt:lpstr>Approach    〮Bug-fixes pairs analysis (Synthesis of Identifiers and Literals)</vt:lpstr>
      <vt:lpstr>Approach    〮Learning patches</vt:lpstr>
      <vt:lpstr>Approach    〮Learning patches</vt:lpstr>
      <vt:lpstr>Approach    〮Learning patches</vt:lpstr>
      <vt:lpstr>Approach    〮Learning patches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Experimental Design and Result.</vt:lpstr>
      <vt:lpstr>Experimental Design and Result.</vt:lpstr>
      <vt:lpstr>Experimental Design and Result.</vt:lpstr>
      <vt:lpstr>Experimental Design and Result.</vt:lpstr>
      <vt:lpstr>Experimental Design and Result.</vt:lpstr>
      <vt:lpstr>Experimental Design and Result.</vt:lpstr>
      <vt:lpstr>Threats to Validity.</vt:lpstr>
      <vt:lpstr>Future work</vt:lpstr>
      <vt:lpstr>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548</cp:revision>
  <cp:lastPrinted>2019-01-25T10:57:37Z</cp:lastPrinted>
  <dcterms:modified xsi:type="dcterms:W3CDTF">2019-11-15T04:14:35Z</dcterms:modified>
</cp:coreProperties>
</file>