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1"/>
  </p:notesMasterIdLst>
  <p:sldIdLst>
    <p:sldId id="273" r:id="rId2"/>
    <p:sldId id="275" r:id="rId3"/>
    <p:sldId id="276" r:id="rId4"/>
    <p:sldId id="277" r:id="rId5"/>
    <p:sldId id="278" r:id="rId6"/>
    <p:sldId id="282" r:id="rId7"/>
    <p:sldId id="284" r:id="rId8"/>
    <p:sldId id="279" r:id="rId9"/>
    <p:sldId id="280" r:id="rId10"/>
    <p:sldId id="302" r:id="rId11"/>
    <p:sldId id="293" r:id="rId12"/>
    <p:sldId id="298" r:id="rId13"/>
    <p:sldId id="299" r:id="rId14"/>
    <p:sldId id="300" r:id="rId15"/>
    <p:sldId id="281" r:id="rId16"/>
    <p:sldId id="283" r:id="rId17"/>
    <p:sldId id="286" r:id="rId18"/>
    <p:sldId id="294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3583" autoAdjust="0"/>
  </p:normalViewPr>
  <p:slideViewPr>
    <p:cSldViewPr snapToGrid="0">
      <p:cViewPr varScale="1">
        <p:scale>
          <a:sx n="64" d="100"/>
          <a:sy n="6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Noto Sans CJK JP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D22621D-6F41-471F-BF22-8017DCE3403D}" type="slidenum">
              <a:rPr lang="en-US" sz="1400" b="0" strike="noStrike" spc="-1">
                <a:latin typeface="Noto Sans CJK JP"/>
              </a:rPr>
              <a:t>‹#›</a:t>
            </a:fld>
            <a:endParaRPr lang="en-US" sz="14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>
                <a:latin typeface="Arial"/>
              </a:rPr>
              <a:t>전체적인 양식은 금요일날 한번더</a:t>
            </a:r>
            <a:r>
              <a:rPr lang="ko-KR" altLang="en-US" sz="2000" b="0" strike="noStrike" spc="-1" baseline="0">
                <a:latin typeface="Arial"/>
              </a:rPr>
              <a:t> 수정하겠습니다</a:t>
            </a:r>
            <a:r>
              <a:rPr lang="en-US" altLang="ko-KR" sz="2000" b="0" strike="noStrike" spc="-1" baseline="0">
                <a:latin typeface="Arial"/>
              </a:rPr>
              <a:t>~</a:t>
            </a:r>
          </a:p>
          <a:p>
            <a:r>
              <a:rPr lang="ko-KR" altLang="en-US" sz="2000" b="0" strike="noStrike" spc="-1" baseline="0">
                <a:latin typeface="Arial"/>
              </a:rPr>
              <a:t>글꼴은 나눔명조 사용했어요</a:t>
            </a:r>
            <a:endParaRPr lang="en-US" altLang="ko-KR" sz="2000" b="0" strike="noStrike" spc="-1" baseline="0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930913-C293-4B42-AA44-7B512947BB9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88765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32613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6034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4203279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46294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42393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>
                <a:latin typeface="Arial"/>
              </a:rPr>
              <a:t>박스안을 키워드로 표현함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487826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82910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391293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432890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1187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>
                <a:latin typeface="Arial"/>
              </a:rPr>
              <a:t>한계점을 영어로 뭐라 할까요</a:t>
            </a:r>
            <a:r>
              <a:rPr lang="en-US" altLang="ko-KR" sz="2000" b="0" strike="noStrike" spc="-1">
                <a:latin typeface="Arial"/>
              </a:rPr>
              <a:t>?..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33230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0" strike="noStrike" spc="-1">
                <a:latin typeface="+mn-lt"/>
              </a:rPr>
              <a:t>아무래도 당연히 연구해야할 분야이니 특장점을 생략하고 간단히 목표를 넣음</a:t>
            </a:r>
            <a:endParaRPr lang="en-US" altLang="ko-KR" sz="2000" b="0" strike="noStrike" spc="-1">
              <a:latin typeface="+mn-lt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0" strike="noStrike" spc="-1">
                <a:latin typeface="+mn-lt"/>
              </a:rPr>
              <a:t>활</a:t>
            </a:r>
            <a:r>
              <a:rPr lang="ko-KR" altLang="en-US" sz="2000" b="0" strike="noStrike" spc="-1">
                <a:latin typeface="Arial"/>
              </a:rPr>
              <a:t>발히 연구되고 있다</a:t>
            </a:r>
            <a:r>
              <a:rPr lang="en-US" altLang="ko-KR" sz="2000" b="0" strike="noStrike" spc="-1">
                <a:latin typeface="Arial"/>
              </a:rPr>
              <a:t>. </a:t>
            </a:r>
            <a:r>
              <a:rPr lang="ko-KR" altLang="en-US" sz="2000" b="0" strike="noStrike" spc="-1">
                <a:latin typeface="Arial"/>
              </a:rPr>
              <a:t>를 영어로 자연스럽게 부탁드립니다</a:t>
            </a:r>
            <a:r>
              <a:rPr lang="en-US" altLang="ko-KR" sz="2000" b="0" strike="noStrike" spc="-1">
                <a:latin typeface="Arial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54399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151572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8974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Program</a:t>
            </a:r>
            <a:r>
              <a:rPr lang="en-US" sz="2000" b="0" strike="noStrike" spc="-1" baseline="0">
                <a:latin typeface="Arial"/>
              </a:rPr>
              <a:t> slicing</a:t>
            </a:r>
            <a:r>
              <a:rPr lang="ko-KR" altLang="en-US" sz="2000" b="0" strike="noStrike" spc="-1" baseline="0">
                <a:latin typeface="Arial"/>
              </a:rPr>
              <a:t> 정의를 다 설명하기 보다는 그림 예제를 토대로 설명할 예정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386281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000" b="0" strike="noStrike" spc="-1">
                <a:latin typeface="Arial"/>
              </a:rPr>
              <a:t>스펙트럼은 </a:t>
            </a:r>
            <a:r>
              <a:rPr lang="en-US" altLang="ko-KR" sz="2000" b="0" strike="noStrike" spc="-1">
                <a:latin typeface="Arial"/>
              </a:rPr>
              <a:t>if</a:t>
            </a:r>
            <a:r>
              <a:rPr lang="ko-KR" altLang="en-US" sz="2000" b="0" strike="noStrike" spc="-1">
                <a:latin typeface="Arial"/>
              </a:rPr>
              <a:t>문 분기점에 대한 실행정보와 같은 특정 관점에서 프로그램의 실행 ㅈ어보를 자세히 설명한다</a:t>
            </a:r>
            <a:r>
              <a:rPr lang="en-US" altLang="ko-KR" sz="2000" b="0" strike="noStrike" spc="-1">
                <a:latin typeface="Arial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32684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1587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43207B-8AFE-4446-B797-6F973AE916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073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 편집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둘째 수준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셋째 수준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넷째 수준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다섯째 수준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D978900-5551-432E-A752-4E89AF90E431}" type="datetime1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11/22/2019</a:t>
            </a:fld>
            <a:endParaRPr lang="en-US" sz="1200" b="0" strike="noStrike" spc="-1">
              <a:latin typeface="Noto Sans CJK JP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Noto Sans CJK JP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95C53C-C983-4AAC-BA87-7A53061DA7F5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ans CJK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6303240"/>
            <a:ext cx="12191760" cy="55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0080" y="0"/>
            <a:ext cx="12191760" cy="2410200"/>
          </a:xfrm>
          <a:prstGeom prst="rect">
            <a:avLst/>
          </a:prstGeom>
          <a:solidFill>
            <a:srgbClr val="C6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325080" y="1327320"/>
            <a:ext cx="10538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ko-KR" sz="2800" b="1" spc="-1">
                <a:solidFill>
                  <a:srgbClr val="000000"/>
                </a:solidFill>
                <a:latin typeface="나눔명조"/>
                <a:ea typeface="나눔명조"/>
              </a:rPr>
              <a:t>APR </a:t>
            </a:r>
            <a:r>
              <a:rPr lang="en-US" sz="2400" b="1" spc="-1">
                <a:solidFill>
                  <a:srgbClr val="000000"/>
                </a:solidFill>
                <a:latin typeface="나눔명조"/>
                <a:ea typeface="나눔명조"/>
              </a:rPr>
              <a:t>- About our position and section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2" name="그림 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73800" y="6332760"/>
            <a:ext cx="2358000" cy="469080"/>
          </a:xfrm>
          <a:prstGeom prst="rect">
            <a:avLst/>
          </a:prstGeom>
          <a:ln>
            <a:noFill/>
          </a:ln>
        </p:spPr>
      </p:pic>
      <p:pic>
        <p:nvPicPr>
          <p:cNvPr id="93" name="그림 7"/>
          <p:cNvPicPr/>
          <p:nvPr/>
        </p:nvPicPr>
        <p:blipFill>
          <a:blip r:embed="rId4"/>
          <a:stretch/>
        </p:blipFill>
        <p:spPr>
          <a:xfrm>
            <a:off x="10325160" y="6358320"/>
            <a:ext cx="1650240" cy="441000"/>
          </a:xfrm>
          <a:prstGeom prst="rect">
            <a:avLst/>
          </a:prstGeom>
          <a:ln>
            <a:noFill/>
          </a:ln>
        </p:spPr>
      </p:pic>
      <p:graphicFrame>
        <p:nvGraphicFramePr>
          <p:cNvPr id="94" name="Table 5"/>
          <p:cNvGraphicFramePr/>
          <p:nvPr>
            <p:extLst>
              <p:ext uri="{D42A27DB-BD31-4B8C-83A1-F6EECF244321}">
                <p14:modId xmlns:p14="http://schemas.microsoft.com/office/powerpoint/2010/main" val="3200198242"/>
              </p:ext>
            </p:extLst>
          </p:nvPr>
        </p:nvGraphicFramePr>
        <p:xfrm>
          <a:off x="7688880" y="3737520"/>
          <a:ext cx="4286520" cy="1030680"/>
        </p:xfrm>
        <a:graphic>
          <a:graphicData uri="http://schemas.openxmlformats.org/drawingml/2006/table">
            <a:tbl>
              <a:tblPr/>
              <a:tblGrid>
                <a:gridCol w="428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0680"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fld id="{224452DC-AEC1-457F-8ACC-2CDF57F1E73E}" type="datetime">
                        <a:rPr lang="en-US" sz="1400" b="0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11/22/2019</a:t>
                      </a:fld>
                      <a:endParaRPr lang="en-US" sz="1400" b="0" strike="noStrike" spc="-1" dirty="0">
                        <a:latin typeface="Arial"/>
                      </a:endParaRPr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2014311373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성균관대학교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 </a:t>
                      </a: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전자전기공학부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허진석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latin typeface="나눔명조"/>
                        <a:ea typeface="나눔명조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3D4965"/>
                      </a:solidFill>
                    </a:lnT>
                    <a:lnB w="1872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9AD5B52-4A64-48FC-BB7C-A8743FA88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422073"/>
              </p:ext>
            </p:extLst>
          </p:nvPr>
        </p:nvGraphicFramePr>
        <p:xfrm>
          <a:off x="7688880" y="5093245"/>
          <a:ext cx="4286520" cy="1030680"/>
        </p:xfrm>
        <a:graphic>
          <a:graphicData uri="http://schemas.openxmlformats.org/drawingml/2006/table">
            <a:tbl>
              <a:tblPr/>
              <a:tblGrid>
                <a:gridCol w="428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0680"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fld id="{224452DC-AEC1-457F-8ACC-2CDF57F1E73E}" type="datetime">
                        <a:rPr lang="en-US" sz="1400" b="0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11/22/2019</a:t>
                      </a:fld>
                      <a:endParaRPr lang="en-US" sz="1400" b="0" strike="noStrike" spc="-1" dirty="0">
                        <a:latin typeface="Arial"/>
                      </a:endParaRPr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2019712383</a:t>
                      </a:r>
                      <a:endParaRPr lang="en-US" sz="1400" b="0" strike="noStrike" spc="-1" dirty="0">
                        <a:latin typeface="Arial"/>
                      </a:endParaRPr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sz="1400" b="0" strike="noStrike" spc="-1" dirty="0" err="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성균관대학교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 </a:t>
                      </a:r>
                      <a:r>
                        <a:rPr lang="ko-KR" altLang="en-US" sz="1400" b="0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소프트웨어학과 김주형</a:t>
                      </a:r>
                      <a:endParaRPr lang="en-US" sz="1400" b="1" strike="noStrike" spc="-1" dirty="0">
                        <a:solidFill>
                          <a:srgbClr val="000000"/>
                        </a:solidFill>
                        <a:latin typeface="나눔명조"/>
                        <a:ea typeface="나눔명조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3D4965"/>
                      </a:solidFill>
                    </a:lnT>
                    <a:lnB w="1872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31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10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578302" y="617178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Semantic based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Fault isolation 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Examines one buggy statement at a time from a ranked suspicion statements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Statement level specification inference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Automatically discover the correct specification of the buggy statement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	converting an expression to a non deterministic expression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Program synthesis</a:t>
            </a:r>
          </a:p>
          <a:p>
            <a:pPr marL="1200510" lvl="2" indent="-285750">
              <a:lnSpc>
                <a:spcPct val="150000"/>
              </a:lnSpc>
              <a:buClr>
                <a:srgbClr val="000000"/>
              </a:buClr>
              <a:buFontTx/>
              <a:buChar char="-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Use component based synthesis to synthesize an expression </a:t>
            </a:r>
          </a:p>
          <a:p>
            <a:pPr marL="1200510" lvl="2" indent="-285750">
              <a:lnSpc>
                <a:spcPct val="150000"/>
              </a:lnSpc>
              <a:buClr>
                <a:srgbClr val="000000"/>
              </a:buClr>
              <a:buFontTx/>
              <a:buChar char="-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Ex) SEMFIX,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Angelix</a:t>
            </a: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28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11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Validation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Generate-and-validate techniques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By running the available test cases, 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	 - If a program s in the set of the candidate solutions passes all the available test cases,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	    the program s is returned to the developer as a possible fix for P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A74B8F5-4199-437C-B217-F48966B2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52" y="3079833"/>
            <a:ext cx="7265706" cy="37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8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12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Automated Test cases Generation.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Random Test Data Generation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choose inputs arbitrarily until useful inputs are found. 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may fail because info about the test requirements isn`t incorporated.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Advantage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Easy to implement, useful for small program , easily combine with other technique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Disadvantage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It`s appropriate just for simple and small programs, similar observable behavior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Symbolic Test Case Generation </a:t>
            </a: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-  Create algebraic expression for several constraints in program by assigning symbolic 	values to the variable for bug detection, verification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Dynamic Generation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Static test Generation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79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13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A7D768D-7AB4-46A6-8EA5-5095C87348EC}"/>
              </a:ext>
            </a:extLst>
          </p:cNvPr>
          <p:cNvSpPr/>
          <p:nvPr/>
        </p:nvSpPr>
        <p:spPr>
          <a:xfrm>
            <a:off x="866273" y="972800"/>
            <a:ext cx="11035155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Search Based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Problem of test case generation is considered as optimization problem and looking to find out best test set for class under test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Advantage</a:t>
            </a: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-  Efficiency of approach reflected form its result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Disadvantage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produce large search space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4058405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14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A7D768D-7AB4-46A6-8EA5-5095C87348EC}"/>
              </a:ext>
            </a:extLst>
          </p:cNvPr>
          <p:cNvSpPr/>
          <p:nvPr/>
        </p:nvSpPr>
        <p:spPr>
          <a:xfrm>
            <a:off x="866273" y="972800"/>
            <a:ext cx="11035155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Symbolic Test Case Generation </a:t>
            </a: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-  Create algebraic expression for several constraints in program by assigning symbolic 	values to the variable for bug detection, verification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Advantages</a:t>
            </a: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Also use for bug findings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Disadvantage</a:t>
            </a:r>
          </a:p>
          <a:p>
            <a:pPr marL="1657710" lvl="3" indent="-285750">
              <a:lnSpc>
                <a:spcPct val="150000"/>
              </a:lnSpc>
              <a:buClr>
                <a:srgbClr val="000000"/>
              </a:buClr>
              <a:buFontTx/>
              <a:buChar char="-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Scalability issues due to the large number of paths that need to be analyzed</a:t>
            </a:r>
          </a:p>
          <a:p>
            <a:pPr marL="1657710" lvl="3" indent="-285750">
              <a:lnSpc>
                <a:spcPct val="150000"/>
              </a:lnSpc>
              <a:buClr>
                <a:srgbClr val="000000"/>
              </a:buClr>
              <a:buFontTx/>
              <a:buChar char="-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Complexity of the constraints generated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295684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15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Position of us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Common part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Using patch history for ingredient of patch generation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Differect part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The way of generating patch</a:t>
            </a:r>
          </a:p>
        </p:txBody>
      </p:sp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1638897434"/>
              </p:ext>
            </p:extLst>
          </p:nvPr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3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Our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206835" y="4355374"/>
            <a:ext cx="1535096" cy="78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Template</a:t>
            </a:r>
          </a:p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Based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18183" y="5858667"/>
            <a:ext cx="1535096" cy="7816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Machine</a:t>
            </a:r>
          </a:p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Learning</a:t>
            </a:r>
          </a:p>
        </p:txBody>
      </p:sp>
      <p:sp>
        <p:nvSpPr>
          <p:cNvPr id="4" name="순서도: 자기 디스크 3"/>
          <p:cNvSpPr/>
          <p:nvPr/>
        </p:nvSpPr>
        <p:spPr>
          <a:xfrm>
            <a:off x="1705793" y="4969993"/>
            <a:ext cx="1535094" cy="117209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rgbClr val="F3E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Patch</a:t>
            </a:r>
          </a:p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History</a:t>
            </a:r>
            <a:endParaRPr lang="ko-KR" altLang="en-US" sz="16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순서도: 다중 문서 9"/>
          <p:cNvSpPr/>
          <p:nvPr/>
        </p:nvSpPr>
        <p:spPr>
          <a:xfrm>
            <a:off x="8921238" y="5067496"/>
            <a:ext cx="1787236" cy="977087"/>
          </a:xfrm>
          <a:prstGeom prst="flowChartMulti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3E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Candidate</a:t>
            </a:r>
          </a:p>
          <a:p>
            <a:pPr algn="ctr"/>
            <a:r>
              <a:rPr lang="en-US" altLang="ko-KR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Patches</a:t>
            </a:r>
            <a:endParaRPr lang="ko-KR" altLang="en-US" sz="1600" b="1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꺾인 연결선 13"/>
          <p:cNvCxnSpPr>
            <a:stCxn id="4" idx="4"/>
            <a:endCxn id="6" idx="1"/>
          </p:cNvCxnSpPr>
          <p:nvPr/>
        </p:nvCxnSpPr>
        <p:spPr>
          <a:xfrm flipV="1">
            <a:off x="3240887" y="4746203"/>
            <a:ext cx="1965948" cy="8098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4"/>
            <a:endCxn id="7" idx="1"/>
          </p:cNvCxnSpPr>
          <p:nvPr/>
        </p:nvCxnSpPr>
        <p:spPr>
          <a:xfrm>
            <a:off x="3240887" y="5556041"/>
            <a:ext cx="1977296" cy="6934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6" idx="3"/>
            <a:endCxn id="10" idx="1"/>
          </p:cNvCxnSpPr>
          <p:nvPr/>
        </p:nvCxnSpPr>
        <p:spPr>
          <a:xfrm>
            <a:off x="6741931" y="4746203"/>
            <a:ext cx="2179307" cy="8098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7" idx="3"/>
            <a:endCxn id="10" idx="1"/>
          </p:cNvCxnSpPr>
          <p:nvPr/>
        </p:nvCxnSpPr>
        <p:spPr>
          <a:xfrm flipV="1">
            <a:off x="6753279" y="5556040"/>
            <a:ext cx="2167959" cy="6934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11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16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Example based Template –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JinSeok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Heo</a:t>
            </a: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Rather than predefine template, I prefer using template which extracted from patch history to immediately identify the type of the bug.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History-driven repair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It exploits information extracted from the history of several software projects.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PAR – manual analysis of more than 60,000 real world fixes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Relifix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– focused on regression faults(similar approach to PAR)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I’m focused on create template immediately and add some idea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3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Our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480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17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366301926"/>
              </p:ext>
            </p:extLst>
          </p:nvPr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3</a:t>
                      </a: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Our process</a:t>
                      </a: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55F1E76-0ADB-4831-AB56-0460BEE0511B}"/>
              </a:ext>
            </a:extLst>
          </p:cNvPr>
          <p:cNvSpPr/>
          <p:nvPr/>
        </p:nvSpPr>
        <p:spPr>
          <a:xfrm>
            <a:off x="498524" y="1239842"/>
            <a:ext cx="11693236" cy="751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Machine Learning –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JuHyoung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Kim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Data driven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Learning based Repair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Learning from a corpus of code a model of correct code, 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Infers code transformation templates from successful patches in commit histories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Not only part of the repair process, but trains models for end-to-end repair.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Predicts for a given buggy code the repaired code, without relying on any explicitly provided information.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Deepfix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trains a neural network that fixes compilation errors, using a compiler as an oracle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Tufano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(NMT) propose a model that predicts arbitrary fixes and train model extracted from version histories.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469816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18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3</a:t>
                      </a: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Our process</a:t>
                      </a: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55F1E76-0ADB-4831-AB56-0460BEE0511B}"/>
              </a:ext>
            </a:extLst>
          </p:cNvPr>
          <p:cNvSpPr/>
          <p:nvPr/>
        </p:nvSpPr>
        <p:spPr>
          <a:xfrm>
            <a:off x="498524" y="1239842"/>
            <a:ext cx="11693236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Machine Learning –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JuHyoung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Kim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Using learned information to recognize and prioritize potentially correct patches among all candidate patches.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Patches can be directly mined from existing sources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Ex) Sequence to sequence learning  approach mostly used in machine learning approach.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Produce patches with tokens(mostly vocabulary).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But</a:t>
            </a:r>
            <a:r>
              <a:rPr lang="ko-KR" altLang="en-US" b="1" spc="-1" dirty="0">
                <a:solidFill>
                  <a:srgbClr val="000000"/>
                </a:solidFill>
                <a:latin typeface="나눔명조"/>
                <a:ea typeface="나눔명조"/>
              </a:rPr>
              <a:t> 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Limitation</a:t>
            </a:r>
            <a:r>
              <a:rPr lang="ko-KR" altLang="en-US" b="1" spc="-1" dirty="0">
                <a:solidFill>
                  <a:srgbClr val="000000"/>
                </a:solidFill>
                <a:latin typeface="나눔명조"/>
                <a:ea typeface="나눔명조"/>
              </a:rPr>
              <a:t> 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of</a:t>
            </a:r>
            <a:r>
              <a:rPr lang="ko-KR" altLang="en-US" b="1" spc="-1" dirty="0">
                <a:solidFill>
                  <a:srgbClr val="000000"/>
                </a:solidFill>
                <a:latin typeface="나눔명조"/>
                <a:ea typeface="나눔명조"/>
              </a:rPr>
              <a:t> 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maintaining context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Effective data control needed.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914760" lvl="2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515917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19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4</a:t>
                      </a: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latin typeface="Arial"/>
                        </a:rPr>
                        <a:t>Limitation.</a:t>
                      </a: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32AD6C5-4161-482A-B09A-9F5C18FA5A46}"/>
              </a:ext>
            </a:extLst>
          </p:cNvPr>
          <p:cNvSpPr/>
          <p:nvPr/>
        </p:nvSpPr>
        <p:spPr>
          <a:xfrm>
            <a:off x="669278" y="1015312"/>
            <a:ext cx="10684042" cy="668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Automatic bug-fixing techniques that rely on a test suite don`t provide patch correctness guarantees, because the test suite is incomplete and does not cover all cases.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In test-suite based program, patches that pass the test suite, yet are actually incorrect(overfitting)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 weak test suite may cause generate-and-validate techniques to produce validated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But incorrect patches that have negative effects such as eliminating desirable functionalities(memory leaks)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Search space explosion, Large number of statements to change 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	-  statements are large number of possible modifications.</a:t>
            </a: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457560" lvl="1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</a:t>
            </a:r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771485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2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Introduction of APR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APR’s process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Our process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Limitations.</a:t>
            </a:r>
          </a:p>
        </p:txBody>
      </p:sp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2864869459"/>
              </p:ext>
            </p:extLst>
          </p:nvPr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0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Contents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63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3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Why Automated Program Repair(APR)?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Debugging software failures is still a painful, time consuming, and expensive process.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There are many factors contributing the </a:t>
            </a:r>
            <a:r>
              <a:rPr lang="en-US" altLang="ko-KR" b="1" spc="-1" dirty="0" err="1">
                <a:solidFill>
                  <a:srgbClr val="000000"/>
                </a:solidFill>
                <a:latin typeface="나눔명조"/>
                <a:ea typeface="나눔명조"/>
              </a:rPr>
              <a:t>the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 cost of debugging, bug the most impacting one is the extensive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For reducing these effort and cost, automation of debugging is actively studied.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Goal of APR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Generating correct(valid) patch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1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Introduction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4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Overall process of APR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Fault localization(FL)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Find a location where bug might be.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Patch generation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It generates candidate patch for bug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Patch validation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It Checks the patch valid or not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endParaRPr lang="en-US" altLang="ko-KR" b="1" spc="-1">
              <a:solidFill>
                <a:srgbClr val="000000"/>
              </a:solidFill>
              <a:latin typeface="나눔명조"/>
              <a:ea typeface="나눔명조"/>
            </a:endParaRPr>
          </a:p>
        </p:txBody>
      </p:sp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4013291503"/>
              </p:ext>
            </p:extLst>
          </p:nvPr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07214" y="4397433"/>
            <a:ext cx="2101746" cy="10474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Fault</a:t>
            </a:r>
          </a:p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Localization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3593" y="4397433"/>
            <a:ext cx="2101746" cy="10474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Patch</a:t>
            </a:r>
          </a:p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Generation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59972" y="4397433"/>
            <a:ext cx="2101746" cy="10474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Patch</a:t>
            </a:r>
          </a:p>
          <a:p>
            <a:pPr algn="ctr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Validation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5" name="직선 화살표 연결선 4"/>
          <p:cNvCxnSpPr>
            <a:stCxn id="3" idx="3"/>
            <a:endCxn id="7" idx="1"/>
          </p:cNvCxnSpPr>
          <p:nvPr/>
        </p:nvCxnSpPr>
        <p:spPr>
          <a:xfrm>
            <a:off x="3108960" y="4921135"/>
            <a:ext cx="1824633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7035339" y="4921135"/>
            <a:ext cx="1824633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47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5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FL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Goal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Find buggy location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Common input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Buggy program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Common output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suspicious statement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21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6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FL Technique : Too many techniques...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Slice-based technique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Using program slicing.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Program slicing : a technique to abstract a program into a reduced form by deleting irrelevant parts such that the resulting slice will still behave the same as the original program with certain specifications.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65" y="4652879"/>
            <a:ext cx="5017785" cy="1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27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7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FL Technique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Program spectrum-based technique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Program spectrum details the execution information of a program from certain perspectives.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30" y="3861697"/>
            <a:ext cx="6438300" cy="20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9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8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658080" y="776519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Generating patch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Goal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Generating patch apply to buggy location.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Common Input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Buggy program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Suspicious statement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Common Output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>
                <a:solidFill>
                  <a:srgbClr val="000000"/>
                </a:solidFill>
                <a:latin typeface="나눔명조"/>
                <a:ea typeface="나눔명조"/>
              </a:rPr>
              <a:t>Candidate patch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 dirty="0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07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fld id="{011CCAD3-2950-4882-826D-8D1A1DCFF9E3}" type="slidenum">
              <a:rPr lang="en-US" sz="1200" b="0" strike="noStrike" spc="-1" smtClean="0">
                <a:solidFill>
                  <a:srgbClr val="8B8B8B"/>
                </a:solidFill>
                <a:latin typeface="나눔명조"/>
                <a:ea typeface="나눔명조"/>
              </a:rPr>
              <a:pPr algn="r"/>
              <a:t>9</a:t>
            </a:fld>
            <a:r>
              <a:rPr lang="en-US" altLang="ko-KR" sz="1200" spc="-1">
                <a:solidFill>
                  <a:srgbClr val="8B8B8B"/>
                </a:solidFill>
                <a:latin typeface="나눔명조"/>
                <a:ea typeface="나눔명조"/>
              </a:rPr>
              <a:t>/28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578302" y="617178"/>
            <a:ext cx="11035156" cy="5502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Generating patch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Technique – G&amp;V / Semantic based</a:t>
            </a:r>
          </a:p>
          <a:p>
            <a:pPr marL="800280" lvl="1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Generate and Validate technique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 technique to generate and test patches by applying a specific operator to the buggy location that is the result of Fl and proceed until the desired number or desired patches are generated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The technique is broken down by operator type. </a:t>
            </a: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  <a:sym typeface="Wingdings" panose="05000000000000000000" pitchFamily="2" charset="2"/>
              </a:rPr>
              <a:t> Atomic and template-based</a:t>
            </a:r>
            <a:endParaRPr lang="en-US" altLang="ko-KR" b="1" spc="-1" dirty="0">
              <a:solidFill>
                <a:srgbClr val="000000"/>
              </a:solidFill>
              <a:latin typeface="나눔명조"/>
              <a:ea typeface="나눔명조"/>
            </a:endParaRP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Atomic change operator modifies a program in a single place of its abstract syntax tree.</a:t>
            </a:r>
          </a:p>
          <a:p>
            <a:pPr marL="1257480" lvl="2" indent="-34272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ko-KR" b="1" spc="-1" dirty="0">
                <a:solidFill>
                  <a:srgbClr val="000000"/>
                </a:solidFill>
                <a:latin typeface="나눔명조"/>
                <a:ea typeface="나눔명조"/>
              </a:rPr>
              <a:t>Template based repair technique modify programs according to a set of change operators that can affect one or more statements</a:t>
            </a:r>
          </a:p>
        </p:txBody>
      </p:sp>
      <p:graphicFrame>
        <p:nvGraphicFramePr>
          <p:cNvPr id="100" name="Table 3"/>
          <p:cNvGraphicFramePr/>
          <p:nvPr/>
        </p:nvGraphicFramePr>
        <p:xfrm>
          <a:off x="0" y="0"/>
          <a:ext cx="12191760" cy="6400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2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28080">
                      <a:solidFill>
                        <a:srgbClr val="3D4965"/>
                      </a:solidFill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800" b="1" strike="noStrike" spc="-1">
                          <a:solidFill>
                            <a:srgbClr val="000000"/>
                          </a:solidFill>
                          <a:latin typeface="나눔명조"/>
                          <a:ea typeface="나눔명조"/>
                        </a:rPr>
                        <a:t>APR Process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3D4965"/>
                      </a:solidFill>
                    </a:lnL>
                    <a:lnR w="28080">
                      <a:noFill/>
                    </a:lnR>
                    <a:lnT w="12240">
                      <a:noFill/>
                    </a:lnT>
                    <a:lnB w="28080">
                      <a:solidFill>
                        <a:srgbClr val="3D496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08210"/>
              </p:ext>
            </p:extLst>
          </p:nvPr>
        </p:nvGraphicFramePr>
        <p:xfrm>
          <a:off x="2181726" y="5029200"/>
          <a:ext cx="68135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02">
                  <a:extLst>
                    <a:ext uri="{9D8B030D-6E8A-4147-A177-3AD203B41FA5}">
                      <a16:colId xmlns:a16="http://schemas.microsoft.com/office/drawing/2014/main" val="1474711897"/>
                    </a:ext>
                  </a:extLst>
                </a:gridCol>
                <a:gridCol w="1461982">
                  <a:extLst>
                    <a:ext uri="{9D8B030D-6E8A-4147-A177-3AD203B41FA5}">
                      <a16:colId xmlns:a16="http://schemas.microsoft.com/office/drawing/2014/main" val="3732204457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1837370135"/>
                    </a:ext>
                  </a:extLst>
                </a:gridCol>
                <a:gridCol w="2579001">
                  <a:extLst>
                    <a:ext uri="{9D8B030D-6E8A-4147-A177-3AD203B41FA5}">
                      <a16:colId xmlns:a16="http://schemas.microsoft.com/office/drawing/2014/main" val="2155789510"/>
                    </a:ext>
                  </a:extLst>
                </a:gridCol>
              </a:tblGrid>
              <a:tr h="27672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G</a:t>
                      </a:r>
                      <a:r>
                        <a:rPr lang="en-US" altLang="ko-KR" sz="1400" b="1" baseline="0">
                          <a:solidFill>
                            <a:schemeClr val="bg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&amp; V</a:t>
                      </a:r>
                    </a:p>
                    <a:p>
                      <a:pPr algn="ctr" latinLnBrk="1"/>
                      <a:r>
                        <a:rPr lang="en-US" altLang="ko-KR" sz="1400" b="1" baseline="0">
                          <a:solidFill>
                            <a:schemeClr val="bg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Technique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Atomic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change operator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Search-based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01456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Brute-force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834183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Tempalte based operator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Pre-defined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Search based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09851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Brute-force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561719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Example based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Search based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34167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Brute-force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12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1158</Words>
  <Application>Microsoft Office PowerPoint</Application>
  <PresentationFormat>와이드스크린</PresentationFormat>
  <Paragraphs>256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CJK JP</vt:lpstr>
      <vt:lpstr>나눔명조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허 진석</dc:creator>
  <dc:description/>
  <cp:lastModifiedBy>kjhkjh612@o365.skku.edu</cp:lastModifiedBy>
  <cp:revision>892</cp:revision>
  <dcterms:created xsi:type="dcterms:W3CDTF">2018-10-27T10:55:41Z</dcterms:created>
  <dcterms:modified xsi:type="dcterms:W3CDTF">2019-11-22T04:34:17Z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