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9" r:id="rId2"/>
    <p:sldId id="392" r:id="rId3"/>
    <p:sldId id="403" r:id="rId4"/>
    <p:sldId id="404" r:id="rId5"/>
    <p:sldId id="405" r:id="rId6"/>
    <p:sldId id="406" r:id="rId7"/>
    <p:sldId id="407" r:id="rId8"/>
    <p:sldId id="408" r:id="rId9"/>
    <p:sldId id="410" r:id="rId10"/>
    <p:sldId id="409" r:id="rId11"/>
    <p:sldId id="411" r:id="rId12"/>
    <p:sldId id="412" r:id="rId13"/>
    <p:sldId id="413" r:id="rId14"/>
    <p:sldId id="414" r:id="rId15"/>
    <p:sldId id="415" r:id="rId16"/>
    <p:sldId id="417" r:id="rId17"/>
    <p:sldId id="416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382" r:id="rId2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95" d="100"/>
          <a:sy n="95" d="100"/>
        </p:scale>
        <p:origin x="19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2019-09-19 [Thu]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207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64137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248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9839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473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base" latinLnBrk="1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59530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base" latinLnBrk="1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9530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base" latinLnBrk="1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987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base" latinLnBrk="1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7605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base" latinLnBrk="1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7641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63727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base" latinLnBrk="1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892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base" latinLnBrk="1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59257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222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0095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225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600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016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986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533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532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42590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931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>
            <a:extLst/>
          </a:blip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>
            <a:extLst/>
          </a:blip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9512" y="223524"/>
            <a:ext cx="8075240" cy="41074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6565900" y="6223891"/>
            <a:ext cx="2133600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620688"/>
            <a:ext cx="59561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2" hasCustomPrompt="1"/>
          </p:nvPr>
        </p:nvSpPr>
        <p:spPr>
          <a:xfrm>
            <a:off x="207562" y="620688"/>
            <a:ext cx="8758808" cy="363351"/>
          </a:xfrm>
        </p:spPr>
        <p:txBody>
          <a:bodyPr>
            <a:noAutofit/>
          </a:bodyPr>
          <a:lstStyle>
            <a:lvl1pPr marL="216000" indent="-2160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-2820" y="6228529"/>
            <a:ext cx="915998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6">
            <a:extLst/>
          </a:blip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7">
            <a:extLst/>
          </a:blip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 smtClean="0"/>
              <a:t> / 22</a:t>
            </a:r>
            <a:endParaRPr lang="en-US" altLang="ko-KR" dirty="0"/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6">
            <a:extLst/>
          </a:blip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r>
              <a:rPr lang="en-US" altLang="ko-KR" dirty="0"/>
              <a:t>Exploration Scheduling for Replay Events in GUI Testing on Android Apps</a:t>
            </a:r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 smtClean="0">
                <a:latin typeface="맑은 고딕" pitchFamily="50" charset="-127"/>
                <a:ea typeface="맑은 고딕" pitchFamily="50" charset="-127"/>
              </a:rPr>
              <a:t>201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04-16</a:t>
            </a:r>
          </a:p>
          <a:p>
            <a:r>
              <a:rPr lang="en-US" dirty="0" err="1" smtClean="0"/>
              <a:t>D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ongmin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Jang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ehdals338@gmail.com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40343" y="3092448"/>
            <a:ext cx="7286608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r>
              <a:rPr lang="en-US" dirty="0" smtClean="0"/>
              <a:t>COMPSAC’18</a:t>
            </a:r>
          </a:p>
          <a:p>
            <a:r>
              <a:rPr lang="en-US" dirty="0" smtClean="0"/>
              <a:t>(</a:t>
            </a:r>
            <a:r>
              <a:rPr lang="en-US" dirty="0"/>
              <a:t>IEEE 42nd Annual Computer Software and Applications Conference</a:t>
            </a:r>
            <a:r>
              <a:rPr lang="en-US" dirty="0" smtClean="0"/>
              <a:t>)</a:t>
            </a:r>
          </a:p>
          <a:p>
            <a:r>
              <a:rPr lang="da-DK" sz="1400" dirty="0" smtClean="0"/>
              <a:t>Chia-Hui Lin, Cheng-Zen Yang, Peng Lu, Tzu-Heng Lin, and Zhi-Jun You</a:t>
            </a: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2" y="1585679"/>
            <a:ext cx="8463255" cy="38469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7584" y="4365104"/>
            <a:ext cx="7416824" cy="50405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215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2" y="1585679"/>
            <a:ext cx="8463255" cy="384693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4664" y="4767663"/>
            <a:ext cx="7416824" cy="684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5947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3015704" cy="48091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34" y="1962678"/>
            <a:ext cx="5154614" cy="29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01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2) The testing system model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196752"/>
            <a:ext cx="6867525" cy="5029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6812" y="1403251"/>
            <a:ext cx="1561555" cy="8640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2092" y="2708920"/>
            <a:ext cx="1561555" cy="8640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0444" y="1403251"/>
            <a:ext cx="1561555" cy="8640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2372" y="2708920"/>
            <a:ext cx="1561555" cy="8640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76389" y="1273274"/>
            <a:ext cx="1561555" cy="2448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1923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2) The testing system model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196752"/>
            <a:ext cx="6867525" cy="5029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62910" y="2689870"/>
            <a:ext cx="1561555" cy="8640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62910" y="4310776"/>
            <a:ext cx="1561555" cy="8640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3711352"/>
            <a:ext cx="1561555" cy="2016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0445" y="4332213"/>
            <a:ext cx="1561555" cy="864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3595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2) The testing system model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980582"/>
            <a:ext cx="3960440" cy="52220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2" y="1628800"/>
            <a:ext cx="5282844" cy="38687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72200" y="980582"/>
            <a:ext cx="2016224" cy="4321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672" y="1772816"/>
            <a:ext cx="1269976" cy="165618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55533" y="1454362"/>
            <a:ext cx="2016224" cy="1260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63786" y="1772816"/>
            <a:ext cx="2880000" cy="165618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4416" y="2786072"/>
            <a:ext cx="2016224" cy="4321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05640" y="2735064"/>
            <a:ext cx="1269976" cy="2016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3375514"/>
            <a:ext cx="2016224" cy="4321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3786" y="3619319"/>
            <a:ext cx="1269976" cy="1512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81906" y="3877435"/>
            <a:ext cx="2016224" cy="648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60603" y="3943319"/>
            <a:ext cx="1269976" cy="864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32571" y="4595162"/>
            <a:ext cx="3096000" cy="1296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0389" y="2714362"/>
            <a:ext cx="1269976" cy="2016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5708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3) Priority Forest Calculation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 txBox="1">
                <a:spLocks/>
              </p:cNvSpPr>
              <p:nvPr/>
            </p:nvSpPr>
            <p:spPr>
              <a:xfrm>
                <a:off x="287524" y="1038502"/>
                <a:ext cx="8568952" cy="51872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normAutofit/>
              </a:bodyPr>
              <a:lstStyle>
                <a:lvl1pPr marL="215999" marR="0" indent="-215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1pPr>
                <a:lvl2pPr marL="455999" marR="0" indent="-23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2pPr>
                <a:lvl3pPr marL="773999" marR="0" indent="-26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3pPr>
                <a:lvl4pPr marL="956571" marR="0" indent="-308571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4pPr>
                <a:lvl5pPr marL="1223999" marR="0" indent="-35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5pPr>
                <a:lvl6pPr marL="25146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6pPr>
                <a:lvl7pPr marL="29718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7pPr>
                <a:lvl8pPr marL="34290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8pPr>
                <a:lvl9pPr marL="38862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9pPr>
              </a:lstStyle>
              <a:p>
                <a:pPr lvl="1" hangingPunct="1">
                  <a:buFontTx/>
                  <a:buChar char="-"/>
                </a:pPr>
                <a:r>
                  <a:rPr lang="en-US" altLang="ko-KR" sz="1400" b="0" smtClean="0"/>
                  <a:t>CPR</a:t>
                </a:r>
                <a:r>
                  <a:rPr lang="ko-KR" altLang="en-US" sz="1400" b="0" smtClean="0"/>
                  <a:t>은 </a:t>
                </a:r>
                <a:r>
                  <a:rPr lang="en-US" altLang="ko-KR" sz="1400" b="0"/>
                  <a:t>Scheduling</a:t>
                </a:r>
                <a:r>
                  <a:rPr lang="ko-KR" altLang="en-US" sz="1400" b="0"/>
                  <a:t>을 위해 </a:t>
                </a:r>
                <a:r>
                  <a:rPr lang="en-US" altLang="ko-KR" sz="1400" b="0"/>
                  <a:t>UI </a:t>
                </a:r>
                <a:r>
                  <a:rPr lang="en-US" altLang="ko-KR" sz="1400" b="0" smtClean="0"/>
                  <a:t>state</a:t>
                </a:r>
                <a:r>
                  <a:rPr lang="ko-KR" altLang="en-US" sz="1400" b="0" smtClean="0"/>
                  <a:t>의 </a:t>
                </a:r>
                <a:r>
                  <a:rPr lang="en-US" altLang="ko-KR" sz="1400" b="0" smtClean="0"/>
                  <a:t>dynamic priority</a:t>
                </a:r>
                <a:r>
                  <a:rPr lang="ko-KR" altLang="en-US" sz="1400" b="0" smtClean="0"/>
                  <a:t> 정보를 관리</a:t>
                </a:r>
                <a:r>
                  <a:rPr lang="en-US" altLang="ko-KR" sz="1400" b="0" smtClean="0"/>
                  <a:t>(priority forest </a:t>
                </a:r>
                <a:r>
                  <a:rPr lang="ko-KR" altLang="en-US" sz="1400" b="0" smtClean="0"/>
                  <a:t>관리</a:t>
                </a:r>
                <a:r>
                  <a:rPr lang="en-US" altLang="ko-KR" sz="1400" b="0" smtClean="0"/>
                  <a:t>)</a:t>
                </a:r>
              </a:p>
              <a:p>
                <a:pPr lvl="1" hangingPunct="1">
                  <a:buFontTx/>
                  <a:buChar char="-"/>
                </a:pPr>
                <a:r>
                  <a:rPr lang="en-US" altLang="ko-KR" sz="1400" b="0" smtClean="0"/>
                  <a:t>UI hierarchy</a:t>
                </a:r>
                <a:r>
                  <a:rPr lang="ko-KR" altLang="en-US" sz="1400" b="0" smtClean="0"/>
                  <a:t>를 위해 </a:t>
                </a:r>
                <a:r>
                  <a:rPr lang="en-US" altLang="ko-KR" sz="1400" b="0" smtClean="0"/>
                  <a:t>priority tree</a:t>
                </a:r>
                <a:r>
                  <a:rPr lang="ko-KR" altLang="en-US" sz="1400" b="0" smtClean="0"/>
                  <a:t>가 구성되고 </a:t>
                </a:r>
                <a:r>
                  <a:rPr lang="en-US" altLang="ko-KR" sz="1400" b="0" smtClean="0"/>
                  <a:t>GUI component</a:t>
                </a:r>
                <a:r>
                  <a:rPr lang="ko-KR" altLang="en-US" sz="1400" b="0" smtClean="0"/>
                  <a:t>의 </a:t>
                </a:r>
                <a:r>
                  <a:rPr lang="en-US" altLang="ko-KR" sz="1400" b="0" smtClean="0"/>
                  <a:t>event priority</a:t>
                </a:r>
                <a:r>
                  <a:rPr lang="ko-KR" altLang="en-US" sz="1400" b="0" smtClean="0"/>
                  <a:t>를 계산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/>
              </a:p>
              <a:p>
                <a:pPr lvl="1" hangingPunct="1">
                  <a:buFontTx/>
                  <a:buChar char="-"/>
                </a:pP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/>
              </a:p>
              <a:p>
                <a:pPr lvl="1" hangingPunct="1">
                  <a:buFontTx/>
                  <a:buChar char="-"/>
                </a:pP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/>
              </a:p>
              <a:p>
                <a:pPr lvl="1" hangingPunct="1">
                  <a:buFontTx/>
                  <a:buChar char="-"/>
                </a:pP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/>
              </a:p>
              <a:p>
                <a:pPr lvl="1" hangingPunct="1">
                  <a:buFontTx/>
                  <a:buChar char="-"/>
                </a:pPr>
                <a:r>
                  <a:rPr lang="en-US" altLang="ko-KR" sz="1400" b="0" smtClean="0"/>
                  <a:t>Priority tree</a:t>
                </a:r>
                <a:r>
                  <a:rPr lang="ko-KR" altLang="en-US" sz="1400" b="0" smtClean="0"/>
                  <a:t>의 우선순위</a:t>
                </a:r>
                <a14:m>
                  <m:oMath xmlns:m="http://schemas.openxmlformats.org/officeDocument/2006/math">
                    <m: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𝑃𝑇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𝑝𝑟𝑖</m:t>
                    </m:r>
                  </m:oMath>
                </a14:m>
                <a:r>
                  <a:rPr lang="ko-KR" altLang="en-US" sz="1400" b="0" smtClean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𝑝𝑟𝑖</m:t>
                    </m:r>
                  </m:oMath>
                </a14:m>
                <a:r>
                  <a:rPr lang="ko-KR" altLang="en-US" sz="1400" b="0" smtClean="0"/>
                  <a:t>의 </a:t>
                </a:r>
                <a:r>
                  <a:rPr lang="en-US" altLang="ko-KR" sz="1400" b="0" smtClean="0"/>
                  <a:t>root node</a:t>
                </a:r>
                <a:r>
                  <a:rPr lang="ko-KR" altLang="en-US" sz="1400" b="0" smtClean="0"/>
                  <a:t>와 같음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/>
              </a:p>
              <a:p>
                <a:pPr lvl="1" hangingPunct="1">
                  <a:buFontTx/>
                  <a:buChar char="-"/>
                </a:pP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r>
                  <a:rPr lang="ko-KR" altLang="en-US" sz="1400" b="0"/>
                  <a:t>테스트 과정에서 각 </a:t>
                </a:r>
                <a:r>
                  <a:rPr lang="en-US" altLang="ko-KR" sz="1400" b="0" smtClean="0"/>
                  <a:t>component</a:t>
                </a:r>
                <a:r>
                  <a:rPr lang="ko-KR" altLang="en-US" sz="1400" b="0" smtClean="0"/>
                  <a:t>의 </a:t>
                </a:r>
                <a:r>
                  <a:rPr lang="en-US" altLang="ko-KR" sz="1400" b="0"/>
                  <a:t>Ci.tested </a:t>
                </a:r>
                <a:r>
                  <a:rPr lang="ko-KR" altLang="en-US" sz="1400" b="0"/>
                  <a:t>상태가 동적으로 변경되므로 </a:t>
                </a:r>
                <a14:m>
                  <m:oMath xmlns:m="http://schemas.openxmlformats.org/officeDocument/2006/math"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𝑃𝑇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𝑝𝑟𝑖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0"/>
                  <a:t>는 </a:t>
                </a:r>
                <a:r>
                  <a:rPr lang="en-US" altLang="ko-KR" sz="1400" b="0" smtClean="0"/>
                  <a:t>(</a:t>
                </a:r>
                <a:r>
                  <a:rPr lang="en-US" altLang="ko-KR" sz="1400" b="0"/>
                  <a:t>1)</a:t>
                </a:r>
                <a:r>
                  <a:rPr lang="ko-KR" altLang="en-US" sz="1400" b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𝑝𝑟𝑖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0" smtClean="0"/>
                  <a:t>가 </a:t>
                </a:r>
                <a:r>
                  <a:rPr lang="ko-KR" altLang="en-US" sz="1400" b="0"/>
                  <a:t>변경되면 이</a:t>
                </a:r>
                <a:r>
                  <a:rPr lang="ko-KR" altLang="en-US" sz="1400" b="0" smtClean="0"/>
                  <a:t>에 </a:t>
                </a:r>
                <a:r>
                  <a:rPr lang="ko-KR" altLang="en-US" sz="1400" b="0"/>
                  <a:t>따라 </a:t>
                </a:r>
                <a:r>
                  <a:rPr lang="ko-KR" altLang="en-US" sz="1400" b="0" smtClean="0"/>
                  <a:t>업데이트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𝑃𝑇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𝑝𝑟𝑖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0" smtClean="0"/>
                  <a:t>는 이후 </a:t>
                </a:r>
                <a:r>
                  <a:rPr lang="en-US" altLang="ko-KR" sz="1400" b="0" smtClean="0"/>
                  <a:t>replay scheduling</a:t>
                </a:r>
                <a:r>
                  <a:rPr lang="ko-KR" altLang="en-US" sz="1400" b="0" smtClean="0"/>
                  <a:t>에서 사용됨</a:t>
                </a:r>
                <a:endParaRPr lang="en-US" altLang="ko-KR" sz="1400" b="0" dirty="0" smtClean="0"/>
              </a:p>
            </p:txBody>
          </p:sp>
        </mc:Choice>
        <mc:Fallback xmlns="">
          <p:sp>
            <p:nvSpPr>
              <p:cNvPr id="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038502"/>
                <a:ext cx="8568952" cy="5187211"/>
              </a:xfrm>
              <a:prstGeom prst="rect">
                <a:avLst/>
              </a:prstGeom>
              <a:blipFill>
                <a:blip r:embed="rId3"/>
                <a:stretch>
                  <a:fillRect t="-588" r="-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1700808"/>
            <a:ext cx="6581775" cy="1419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804469"/>
            <a:ext cx="4724400" cy="46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b="10050"/>
          <a:stretch/>
        </p:blipFill>
        <p:spPr>
          <a:xfrm>
            <a:off x="4716016" y="4797152"/>
            <a:ext cx="4267173" cy="21980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74848" y="5373216"/>
            <a:ext cx="1026813" cy="148478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7380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/>
          <p:cNvCxnSpPr>
            <a:stCxn id="7" idx="4"/>
            <a:endCxn id="51" idx="0"/>
          </p:cNvCxnSpPr>
          <p:nvPr/>
        </p:nvCxnSpPr>
        <p:spPr>
          <a:xfrm flipH="1">
            <a:off x="2148995" y="3718145"/>
            <a:ext cx="71893" cy="40668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직선 화살표 연결선 52"/>
          <p:cNvCxnSpPr>
            <a:stCxn id="51" idx="4"/>
            <a:endCxn id="27" idx="1"/>
          </p:cNvCxnSpPr>
          <p:nvPr/>
        </p:nvCxnSpPr>
        <p:spPr>
          <a:xfrm>
            <a:off x="2148995" y="4514337"/>
            <a:ext cx="1102456" cy="68135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4) Replay Scheduling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 txBox="1">
                <a:spLocks/>
              </p:cNvSpPr>
              <p:nvPr/>
            </p:nvSpPr>
            <p:spPr>
              <a:xfrm>
                <a:off x="287524" y="1038502"/>
                <a:ext cx="8568952" cy="51872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normAutofit/>
              </a:bodyPr>
              <a:lstStyle>
                <a:lvl1pPr marL="215999" marR="0" indent="-215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1pPr>
                <a:lvl2pPr marL="455999" marR="0" indent="-23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2pPr>
                <a:lvl3pPr marL="773999" marR="0" indent="-26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3pPr>
                <a:lvl4pPr marL="956571" marR="0" indent="-308571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4pPr>
                <a:lvl5pPr marL="1223999" marR="0" indent="-35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5pPr>
                <a:lvl6pPr marL="25146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6pPr>
                <a:lvl7pPr marL="29718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7pPr>
                <a:lvl8pPr marL="34290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8pPr>
                <a:lvl9pPr marL="38862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9pPr>
              </a:lstStyle>
              <a:p>
                <a:pPr lvl="1" hangingPunct="1">
                  <a:buFontTx/>
                  <a:buChar char="-"/>
                </a:pPr>
                <a:r>
                  <a:rPr lang="en-US" altLang="ko-KR" sz="1400" b="0" smtClean="0"/>
                  <a:t>Replay scheduler</a:t>
                </a:r>
                <a:r>
                  <a:rPr lang="ko-KR" altLang="en-US" sz="1400" b="0" smtClean="0"/>
                  <a:t>에서 </a:t>
                </a:r>
                <a:r>
                  <a:rPr lang="en-US" altLang="ko-KR" sz="1400" b="0" smtClean="0"/>
                  <a:t>replay process</a:t>
                </a:r>
                <a:r>
                  <a:rPr lang="ko-KR" altLang="en-US" sz="1400" b="0" smtClean="0"/>
                  <a:t>의 </a:t>
                </a:r>
                <a:r>
                  <a:rPr lang="en-US" altLang="ko-KR" sz="1400" b="0" smtClean="0"/>
                  <a:t>event</a:t>
                </a:r>
                <a:r>
                  <a:rPr lang="ko-KR" altLang="en-US" sz="1400" b="0" smtClean="0"/>
                  <a:t>를 감소하기 위해 사용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r>
                  <a:rPr lang="en-US" altLang="ko-KR" sz="1400" b="0"/>
                  <a:t>Dijkstra</a:t>
                </a:r>
                <a:r>
                  <a:rPr lang="ko-KR" altLang="en-US" sz="1400" b="0"/>
                  <a:t>의 최단 경로 알고리즘을 사용하여 </a:t>
                </a:r>
                <a:r>
                  <a:rPr lang="en-US" altLang="ko-KR" sz="1400" b="0"/>
                  <a:t>root UI state</a:t>
                </a:r>
                <a:r>
                  <a:rPr lang="ko-KR" altLang="en-US" sz="1400" b="0"/>
                  <a:t>와 </a:t>
                </a:r>
                <a:r>
                  <a:rPr lang="en-US" altLang="ko-KR" sz="1400" b="0"/>
                  <a:t>current UI state</a:t>
                </a:r>
                <a:r>
                  <a:rPr lang="ko-KR" altLang="en-US" sz="1400" b="0"/>
                  <a:t>에 대한 탐사하지 않은 모든 </a:t>
                </a:r>
                <a:r>
                  <a:rPr lang="en-US" altLang="ko-KR" sz="1400" b="0"/>
                  <a:t>UI state</a:t>
                </a:r>
                <a:r>
                  <a:rPr lang="ko-KR" altLang="en-US" sz="1400" b="0"/>
                  <a:t>의 최단 경로를 </a:t>
                </a:r>
                <a:r>
                  <a:rPr lang="ko-KR" altLang="en-US" sz="1400" b="0" smtClean="0"/>
                  <a:t>계산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r>
                  <a:rPr lang="ko-KR" altLang="en-US" sz="1400" b="0" smtClean="0"/>
                  <a:t>이 중 </a:t>
                </a:r>
                <a:r>
                  <a:rPr lang="en-US" altLang="ko-KR" sz="1400" b="0" smtClean="0"/>
                  <a:t>Start point</a:t>
                </a:r>
                <a:r>
                  <a:rPr lang="ko-KR" altLang="en-US" sz="1400" b="0" smtClean="0"/>
                  <a:t>인 </a:t>
                </a:r>
                <a:r>
                  <a:rPr lang="en-US" altLang="ko-KR" sz="1400" b="0" smtClean="0"/>
                  <a:t>current UI state</a:t>
                </a:r>
                <a:r>
                  <a:rPr lang="ko-KR" altLang="en-US" sz="1400" b="0" smtClean="0"/>
                  <a:t>에서 가장 거리가 짧은 </a:t>
                </a:r>
                <a:r>
                  <a:rPr lang="en-US" altLang="ko-KR" sz="1400" b="0" smtClean="0"/>
                  <a:t>UI state</a:t>
                </a:r>
                <a:r>
                  <a:rPr lang="ko-KR" altLang="en-US" sz="1400" b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𝑆𝑛𝑒𝑎𝑟</m:t>
                    </m:r>
                  </m:oMath>
                </a14:m>
                <a:r>
                  <a:rPr lang="ko-KR" altLang="en-US" sz="1400" b="0" smtClean="0"/>
                  <a:t>로 수집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r>
                  <a:rPr lang="ko-KR" altLang="en-US" sz="1400" b="0"/>
                  <a:t>해당 </a:t>
                </a:r>
                <a:r>
                  <a:rPr lang="en-US" altLang="ko-KR" sz="1400" b="0"/>
                  <a:t>priority tree</a:t>
                </a:r>
                <a:r>
                  <a:rPr lang="ko-KR" altLang="en-US" sz="1400" b="0"/>
                  <a:t>를 기준으로 </a:t>
                </a:r>
                <a14:m>
                  <m:oMath xmlns:m="http://schemas.openxmlformats.org/officeDocument/2006/math">
                    <m:r>
                      <a:rPr lang="en-US" altLang="ko-KR" sz="1400" b="0" i="1">
                        <a:latin typeface="Cambria Math" panose="02040503050406030204" pitchFamily="18" charset="0"/>
                      </a:rPr>
                      <m:t>𝑆𝑛𝑒𝑎𝑟</m:t>
                    </m:r>
                    <m:r>
                      <a:rPr lang="en-US" altLang="ko-KR" sz="1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0" smtClean="0"/>
                  <a:t> 중 </a:t>
                </a:r>
                <a:r>
                  <a:rPr lang="ko-KR" altLang="en-US" sz="1400" b="0"/>
                  <a:t>탐사하지 않은 </a:t>
                </a:r>
                <a:r>
                  <a:rPr lang="en-US" altLang="ko-KR" sz="1400" b="0"/>
                  <a:t>UI state</a:t>
                </a:r>
                <a:r>
                  <a:rPr lang="ko-KR" altLang="en-US" sz="1400" b="0"/>
                  <a:t>는 </a:t>
                </a:r>
                <a14:m>
                  <m:oMath xmlns:m="http://schemas.openxmlformats.org/officeDocument/2006/math"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𝑃𝑇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𝑝𝑟𝑖</m:t>
                    </m:r>
                  </m:oMath>
                </a14:m>
                <a:r>
                  <a:rPr lang="en-US" altLang="ko-KR" sz="1400" b="0"/>
                  <a:t> priority</a:t>
                </a:r>
                <a:r>
                  <a:rPr lang="ko-KR" altLang="en-US" sz="1400" b="0"/>
                  <a:t>에 따라 </a:t>
                </a:r>
                <a:r>
                  <a:rPr lang="ko-KR" altLang="en-US" sz="1400" b="0" smtClean="0"/>
                  <a:t>순위측정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r>
                  <a:rPr lang="ko-KR" altLang="en-US" sz="1400" b="0" smtClean="0"/>
                  <a:t>이러한</a:t>
                </a:r>
                <a:r>
                  <a:rPr lang="en-US" altLang="ko-KR" sz="1400" b="0"/>
                  <a:t> </a:t>
                </a:r>
                <a:r>
                  <a:rPr lang="en-US" altLang="ko-KR" sz="1400" b="0" smtClean="0"/>
                  <a:t>priority</a:t>
                </a:r>
                <a:r>
                  <a:rPr lang="ko-KR" altLang="en-US" sz="1400" b="0" smtClean="0"/>
                  <a:t>의 집합을 </a:t>
                </a:r>
                <a14:m>
                  <m:oMath xmlns:m="http://schemas.openxmlformats.org/officeDocument/2006/math">
                    <m:r>
                      <a:rPr lang="en-US" altLang="ko-KR" sz="1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ko-KR" altLang="en-US" sz="1400" b="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400" b="0" smtClean="0"/>
                  <a:t> </a:t>
                </a:r>
                <a:r>
                  <a:rPr lang="ko-KR" altLang="en-US" sz="1400" b="0" smtClean="0"/>
                  <a:t>만들고 </a:t>
                </a:r>
                <a:r>
                  <a:rPr lang="en-US" altLang="ko-KR" sz="1400" b="0" smtClean="0"/>
                  <a:t>event generator</a:t>
                </a:r>
                <a:r>
                  <a:rPr lang="ko-KR" altLang="en-US" sz="1400" b="0" smtClean="0"/>
                  <a:t>로 전송</a:t>
                </a:r>
                <a:endParaRPr lang="en-US" altLang="ko-KR" sz="1400" b="0"/>
              </a:p>
              <a:p>
                <a:pPr lvl="1" hangingPunct="1">
                  <a:buFontTx/>
                  <a:buChar char="-"/>
                </a:pP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/>
              </a:p>
            </p:txBody>
          </p:sp>
        </mc:Choice>
        <mc:Fallback xmlns="">
          <p:sp>
            <p:nvSpPr>
              <p:cNvPr id="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038502"/>
                <a:ext cx="8568952" cy="5187211"/>
              </a:xfrm>
              <a:prstGeom prst="rect">
                <a:avLst/>
              </a:prstGeom>
              <a:blipFill>
                <a:blip r:embed="rId3"/>
                <a:stretch>
                  <a:fillRect t="-5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b="10050"/>
          <a:stretch/>
        </p:blipFill>
        <p:spPr>
          <a:xfrm>
            <a:off x="4524957" y="3169514"/>
            <a:ext cx="4557765" cy="234771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876256" y="4408489"/>
            <a:ext cx="1090594" cy="69212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63688" y="3068960"/>
            <a:ext cx="914400" cy="64918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smtClean="0"/>
              <a:t>Current UI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17540" y="5100617"/>
            <a:ext cx="914400" cy="64918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smtClean="0"/>
              <a:t>Target UI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60340" y="4124827"/>
            <a:ext cx="91440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ko-KR" sz="1200" b="1"/>
              <a:t>Activity</a:t>
            </a:r>
            <a:endParaRPr lang="ko-KR" altLang="en-US" sz="1200" b="1"/>
          </a:p>
        </p:txBody>
      </p:sp>
      <p:sp>
        <p:nvSpPr>
          <p:cNvPr id="29" name="타원 28"/>
          <p:cNvSpPr/>
          <p:nvPr/>
        </p:nvSpPr>
        <p:spPr>
          <a:xfrm>
            <a:off x="1027584" y="5037543"/>
            <a:ext cx="91440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ko-KR" sz="1200" b="1"/>
              <a:t>Activity</a:t>
            </a:r>
            <a:endParaRPr lang="ko-KR" altLang="en-US" sz="1200" b="1"/>
          </a:p>
        </p:txBody>
      </p:sp>
      <p:sp>
        <p:nvSpPr>
          <p:cNvPr id="30" name="타원 29"/>
          <p:cNvSpPr/>
          <p:nvPr/>
        </p:nvSpPr>
        <p:spPr>
          <a:xfrm>
            <a:off x="730678" y="3755668"/>
            <a:ext cx="91440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smtClean="0"/>
              <a:t>Activity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8582" y="4388735"/>
            <a:ext cx="91440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ko-KR" sz="1200" b="1"/>
              <a:t>Activity</a:t>
            </a:r>
            <a:endParaRPr lang="ko-KR" altLang="en-US" sz="1200" b="1"/>
          </a:p>
        </p:txBody>
      </p:sp>
      <p:cxnSp>
        <p:nvCxnSpPr>
          <p:cNvPr id="9" name="직선 화살표 연결선 8"/>
          <p:cNvCxnSpPr>
            <a:stCxn id="7" idx="3"/>
            <a:endCxn id="30" idx="7"/>
          </p:cNvCxnSpPr>
          <p:nvPr/>
        </p:nvCxnSpPr>
        <p:spPr>
          <a:xfrm flipH="1">
            <a:off x="1511167" y="3623074"/>
            <a:ext cx="386432" cy="18963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/>
          <p:cNvCxnSpPr>
            <a:stCxn id="30" idx="4"/>
            <a:endCxn id="31" idx="0"/>
          </p:cNvCxnSpPr>
          <p:nvPr/>
        </p:nvCxnSpPr>
        <p:spPr>
          <a:xfrm flipH="1">
            <a:off x="1115782" y="4145178"/>
            <a:ext cx="72096" cy="24355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화살표 연결선 31"/>
          <p:cNvCxnSpPr>
            <a:stCxn id="31" idx="4"/>
            <a:endCxn id="29" idx="0"/>
          </p:cNvCxnSpPr>
          <p:nvPr/>
        </p:nvCxnSpPr>
        <p:spPr>
          <a:xfrm>
            <a:off x="1115782" y="4778245"/>
            <a:ext cx="369002" cy="25929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>
            <a:stCxn id="29" idx="6"/>
            <a:endCxn id="27" idx="2"/>
          </p:cNvCxnSpPr>
          <p:nvPr/>
        </p:nvCxnSpPr>
        <p:spPr>
          <a:xfrm>
            <a:off x="1941984" y="5232298"/>
            <a:ext cx="1175556" cy="19291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직선 화살표 연결선 35"/>
          <p:cNvCxnSpPr>
            <a:stCxn id="7" idx="5"/>
            <a:endCxn id="28" idx="0"/>
          </p:cNvCxnSpPr>
          <p:nvPr/>
        </p:nvCxnSpPr>
        <p:spPr>
          <a:xfrm>
            <a:off x="2544177" y="3623074"/>
            <a:ext cx="573363" cy="50175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직선 화살표 연결선 39"/>
          <p:cNvCxnSpPr>
            <a:stCxn id="28" idx="5"/>
            <a:endCxn id="27" idx="0"/>
          </p:cNvCxnSpPr>
          <p:nvPr/>
        </p:nvCxnSpPr>
        <p:spPr>
          <a:xfrm>
            <a:off x="3440829" y="4457295"/>
            <a:ext cx="133911" cy="64332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자유형 40"/>
          <p:cNvSpPr/>
          <p:nvPr/>
        </p:nvSpPr>
        <p:spPr>
          <a:xfrm>
            <a:off x="1616364" y="2826327"/>
            <a:ext cx="2567709" cy="3029528"/>
          </a:xfrm>
          <a:custGeom>
            <a:avLst/>
            <a:gdLst>
              <a:gd name="connsiteX0" fmla="*/ 665018 w 2567709"/>
              <a:gd name="connsiteY0" fmla="*/ 36946 h 3029528"/>
              <a:gd name="connsiteX1" fmla="*/ 452581 w 2567709"/>
              <a:gd name="connsiteY1" fmla="*/ 46182 h 3029528"/>
              <a:gd name="connsiteX2" fmla="*/ 332509 w 2567709"/>
              <a:gd name="connsiteY2" fmla="*/ 64655 h 3029528"/>
              <a:gd name="connsiteX3" fmla="*/ 295563 w 2567709"/>
              <a:gd name="connsiteY3" fmla="*/ 73891 h 3029528"/>
              <a:gd name="connsiteX4" fmla="*/ 212436 w 2567709"/>
              <a:gd name="connsiteY4" fmla="*/ 101600 h 3029528"/>
              <a:gd name="connsiteX5" fmla="*/ 184727 w 2567709"/>
              <a:gd name="connsiteY5" fmla="*/ 110837 h 3029528"/>
              <a:gd name="connsiteX6" fmla="*/ 157018 w 2567709"/>
              <a:gd name="connsiteY6" fmla="*/ 120073 h 3029528"/>
              <a:gd name="connsiteX7" fmla="*/ 138545 w 2567709"/>
              <a:gd name="connsiteY7" fmla="*/ 147782 h 3029528"/>
              <a:gd name="connsiteX8" fmla="*/ 110836 w 2567709"/>
              <a:gd name="connsiteY8" fmla="*/ 166255 h 3029528"/>
              <a:gd name="connsiteX9" fmla="*/ 73891 w 2567709"/>
              <a:gd name="connsiteY9" fmla="*/ 221673 h 3029528"/>
              <a:gd name="connsiteX10" fmla="*/ 55418 w 2567709"/>
              <a:gd name="connsiteY10" fmla="*/ 249382 h 3029528"/>
              <a:gd name="connsiteX11" fmla="*/ 36945 w 2567709"/>
              <a:gd name="connsiteY11" fmla="*/ 277091 h 3029528"/>
              <a:gd name="connsiteX12" fmla="*/ 18472 w 2567709"/>
              <a:gd name="connsiteY12" fmla="*/ 332509 h 3029528"/>
              <a:gd name="connsiteX13" fmla="*/ 9236 w 2567709"/>
              <a:gd name="connsiteY13" fmla="*/ 360218 h 3029528"/>
              <a:gd name="connsiteX14" fmla="*/ 0 w 2567709"/>
              <a:gd name="connsiteY14" fmla="*/ 424873 h 3029528"/>
              <a:gd name="connsiteX15" fmla="*/ 18472 w 2567709"/>
              <a:gd name="connsiteY15" fmla="*/ 554182 h 3029528"/>
              <a:gd name="connsiteX16" fmla="*/ 46181 w 2567709"/>
              <a:gd name="connsiteY16" fmla="*/ 655782 h 3029528"/>
              <a:gd name="connsiteX17" fmla="*/ 55418 w 2567709"/>
              <a:gd name="connsiteY17" fmla="*/ 683491 h 3029528"/>
              <a:gd name="connsiteX18" fmla="*/ 64654 w 2567709"/>
              <a:gd name="connsiteY18" fmla="*/ 711200 h 3029528"/>
              <a:gd name="connsiteX19" fmla="*/ 92363 w 2567709"/>
              <a:gd name="connsiteY19" fmla="*/ 748146 h 3029528"/>
              <a:gd name="connsiteX20" fmla="*/ 110836 w 2567709"/>
              <a:gd name="connsiteY20" fmla="*/ 775855 h 3029528"/>
              <a:gd name="connsiteX21" fmla="*/ 166254 w 2567709"/>
              <a:gd name="connsiteY21" fmla="*/ 822037 h 3029528"/>
              <a:gd name="connsiteX22" fmla="*/ 221672 w 2567709"/>
              <a:gd name="connsiteY22" fmla="*/ 877455 h 3029528"/>
              <a:gd name="connsiteX23" fmla="*/ 295563 w 2567709"/>
              <a:gd name="connsiteY23" fmla="*/ 969818 h 3029528"/>
              <a:gd name="connsiteX24" fmla="*/ 323272 w 2567709"/>
              <a:gd name="connsiteY24" fmla="*/ 979055 h 3029528"/>
              <a:gd name="connsiteX25" fmla="*/ 350981 w 2567709"/>
              <a:gd name="connsiteY25" fmla="*/ 1034473 h 3029528"/>
              <a:gd name="connsiteX26" fmla="*/ 378691 w 2567709"/>
              <a:gd name="connsiteY26" fmla="*/ 1052946 h 3029528"/>
              <a:gd name="connsiteX27" fmla="*/ 424872 w 2567709"/>
              <a:gd name="connsiteY27" fmla="*/ 1108364 h 3029528"/>
              <a:gd name="connsiteX28" fmla="*/ 443345 w 2567709"/>
              <a:gd name="connsiteY28" fmla="*/ 1136073 h 3029528"/>
              <a:gd name="connsiteX29" fmla="*/ 498763 w 2567709"/>
              <a:gd name="connsiteY29" fmla="*/ 1173018 h 3029528"/>
              <a:gd name="connsiteX30" fmla="*/ 544945 w 2567709"/>
              <a:gd name="connsiteY30" fmla="*/ 1219200 h 3029528"/>
              <a:gd name="connsiteX31" fmla="*/ 563418 w 2567709"/>
              <a:gd name="connsiteY31" fmla="*/ 1246909 h 3029528"/>
              <a:gd name="connsiteX32" fmla="*/ 591127 w 2567709"/>
              <a:gd name="connsiteY32" fmla="*/ 1265382 h 3029528"/>
              <a:gd name="connsiteX33" fmla="*/ 628072 w 2567709"/>
              <a:gd name="connsiteY33" fmla="*/ 1302328 h 3029528"/>
              <a:gd name="connsiteX34" fmla="*/ 692727 w 2567709"/>
              <a:gd name="connsiteY34" fmla="*/ 1348509 h 3029528"/>
              <a:gd name="connsiteX35" fmla="*/ 720436 w 2567709"/>
              <a:gd name="connsiteY35" fmla="*/ 1376218 h 3029528"/>
              <a:gd name="connsiteX36" fmla="*/ 748145 w 2567709"/>
              <a:gd name="connsiteY36" fmla="*/ 1394691 h 3029528"/>
              <a:gd name="connsiteX37" fmla="*/ 822036 w 2567709"/>
              <a:gd name="connsiteY37" fmla="*/ 1487055 h 3029528"/>
              <a:gd name="connsiteX38" fmla="*/ 840509 w 2567709"/>
              <a:gd name="connsiteY38" fmla="*/ 1514764 h 3029528"/>
              <a:gd name="connsiteX39" fmla="*/ 858981 w 2567709"/>
              <a:gd name="connsiteY39" fmla="*/ 1542473 h 3029528"/>
              <a:gd name="connsiteX40" fmla="*/ 886691 w 2567709"/>
              <a:gd name="connsiteY40" fmla="*/ 1570182 h 3029528"/>
              <a:gd name="connsiteX41" fmla="*/ 923636 w 2567709"/>
              <a:gd name="connsiteY41" fmla="*/ 1634837 h 3029528"/>
              <a:gd name="connsiteX42" fmla="*/ 951345 w 2567709"/>
              <a:gd name="connsiteY42" fmla="*/ 1653309 h 3029528"/>
              <a:gd name="connsiteX43" fmla="*/ 960581 w 2567709"/>
              <a:gd name="connsiteY43" fmla="*/ 1681018 h 3029528"/>
              <a:gd name="connsiteX44" fmla="*/ 1025236 w 2567709"/>
              <a:gd name="connsiteY44" fmla="*/ 1782618 h 3029528"/>
              <a:gd name="connsiteX45" fmla="*/ 1034472 w 2567709"/>
              <a:gd name="connsiteY45" fmla="*/ 1810328 h 3029528"/>
              <a:gd name="connsiteX46" fmla="*/ 1071418 w 2567709"/>
              <a:gd name="connsiteY46" fmla="*/ 1865746 h 3029528"/>
              <a:gd name="connsiteX47" fmla="*/ 1117600 w 2567709"/>
              <a:gd name="connsiteY47" fmla="*/ 1967346 h 3029528"/>
              <a:gd name="connsiteX48" fmla="*/ 1136072 w 2567709"/>
              <a:gd name="connsiteY48" fmla="*/ 1995055 h 3029528"/>
              <a:gd name="connsiteX49" fmla="*/ 1173018 w 2567709"/>
              <a:gd name="connsiteY49" fmla="*/ 2096655 h 3029528"/>
              <a:gd name="connsiteX50" fmla="*/ 1228436 w 2567709"/>
              <a:gd name="connsiteY50" fmla="*/ 2198255 h 3029528"/>
              <a:gd name="connsiteX51" fmla="*/ 1246909 w 2567709"/>
              <a:gd name="connsiteY51" fmla="*/ 2244437 h 3029528"/>
              <a:gd name="connsiteX52" fmla="*/ 1265381 w 2567709"/>
              <a:gd name="connsiteY52" fmla="*/ 2299855 h 3029528"/>
              <a:gd name="connsiteX53" fmla="*/ 1293091 w 2567709"/>
              <a:gd name="connsiteY53" fmla="*/ 2336800 h 3029528"/>
              <a:gd name="connsiteX54" fmla="*/ 1302327 w 2567709"/>
              <a:gd name="connsiteY54" fmla="*/ 2373746 h 3029528"/>
              <a:gd name="connsiteX55" fmla="*/ 1320800 w 2567709"/>
              <a:gd name="connsiteY55" fmla="*/ 2410691 h 3029528"/>
              <a:gd name="connsiteX56" fmla="*/ 1330036 w 2567709"/>
              <a:gd name="connsiteY56" fmla="*/ 2456873 h 3029528"/>
              <a:gd name="connsiteX57" fmla="*/ 1357745 w 2567709"/>
              <a:gd name="connsiteY57" fmla="*/ 2521528 h 3029528"/>
              <a:gd name="connsiteX58" fmla="*/ 1376218 w 2567709"/>
              <a:gd name="connsiteY58" fmla="*/ 2576946 h 3029528"/>
              <a:gd name="connsiteX59" fmla="*/ 1394691 w 2567709"/>
              <a:gd name="connsiteY59" fmla="*/ 2632364 h 3029528"/>
              <a:gd name="connsiteX60" fmla="*/ 1403927 w 2567709"/>
              <a:gd name="connsiteY60" fmla="*/ 2660073 h 3029528"/>
              <a:gd name="connsiteX61" fmla="*/ 1413163 w 2567709"/>
              <a:gd name="connsiteY61" fmla="*/ 2687782 h 3029528"/>
              <a:gd name="connsiteX62" fmla="*/ 1459345 w 2567709"/>
              <a:gd name="connsiteY62" fmla="*/ 2770909 h 3029528"/>
              <a:gd name="connsiteX63" fmla="*/ 1468581 w 2567709"/>
              <a:gd name="connsiteY63" fmla="*/ 2798618 h 3029528"/>
              <a:gd name="connsiteX64" fmla="*/ 1505527 w 2567709"/>
              <a:gd name="connsiteY64" fmla="*/ 2863273 h 3029528"/>
              <a:gd name="connsiteX65" fmla="*/ 1533236 w 2567709"/>
              <a:gd name="connsiteY65" fmla="*/ 2918691 h 3029528"/>
              <a:gd name="connsiteX66" fmla="*/ 1551709 w 2567709"/>
              <a:gd name="connsiteY66" fmla="*/ 2974109 h 3029528"/>
              <a:gd name="connsiteX67" fmla="*/ 1607127 w 2567709"/>
              <a:gd name="connsiteY67" fmla="*/ 3011055 h 3029528"/>
              <a:gd name="connsiteX68" fmla="*/ 1699491 w 2567709"/>
              <a:gd name="connsiteY68" fmla="*/ 3029528 h 3029528"/>
              <a:gd name="connsiteX69" fmla="*/ 2115127 w 2567709"/>
              <a:gd name="connsiteY69" fmla="*/ 3020291 h 3029528"/>
              <a:gd name="connsiteX70" fmla="*/ 2216727 w 2567709"/>
              <a:gd name="connsiteY70" fmla="*/ 3001818 h 3029528"/>
              <a:gd name="connsiteX71" fmla="*/ 2299854 w 2567709"/>
              <a:gd name="connsiteY71" fmla="*/ 2983346 h 3029528"/>
              <a:gd name="connsiteX72" fmla="*/ 2355272 w 2567709"/>
              <a:gd name="connsiteY72" fmla="*/ 2964873 h 3029528"/>
              <a:gd name="connsiteX73" fmla="*/ 2392218 w 2567709"/>
              <a:gd name="connsiteY73" fmla="*/ 2946400 h 3029528"/>
              <a:gd name="connsiteX74" fmla="*/ 2447636 w 2567709"/>
              <a:gd name="connsiteY74" fmla="*/ 2909455 h 3029528"/>
              <a:gd name="connsiteX75" fmla="*/ 2475345 w 2567709"/>
              <a:gd name="connsiteY75" fmla="*/ 2872509 h 3029528"/>
              <a:gd name="connsiteX76" fmla="*/ 2503054 w 2567709"/>
              <a:gd name="connsiteY76" fmla="*/ 2863273 h 3029528"/>
              <a:gd name="connsiteX77" fmla="*/ 2512291 w 2567709"/>
              <a:gd name="connsiteY77" fmla="*/ 2835564 h 3029528"/>
              <a:gd name="connsiteX78" fmla="*/ 2540000 w 2567709"/>
              <a:gd name="connsiteY78" fmla="*/ 2752437 h 3029528"/>
              <a:gd name="connsiteX79" fmla="*/ 2549236 w 2567709"/>
              <a:gd name="connsiteY79" fmla="*/ 2669309 h 3029528"/>
              <a:gd name="connsiteX80" fmla="*/ 2558472 w 2567709"/>
              <a:gd name="connsiteY80" fmla="*/ 2641600 h 3029528"/>
              <a:gd name="connsiteX81" fmla="*/ 2567709 w 2567709"/>
              <a:gd name="connsiteY81" fmla="*/ 2558473 h 3029528"/>
              <a:gd name="connsiteX82" fmla="*/ 2530763 w 2567709"/>
              <a:gd name="connsiteY82" fmla="*/ 2373746 h 3029528"/>
              <a:gd name="connsiteX83" fmla="*/ 2503054 w 2567709"/>
              <a:gd name="connsiteY83" fmla="*/ 2327564 h 3029528"/>
              <a:gd name="connsiteX84" fmla="*/ 2456872 w 2567709"/>
              <a:gd name="connsiteY84" fmla="*/ 2235200 h 3029528"/>
              <a:gd name="connsiteX85" fmla="*/ 2456872 w 2567709"/>
              <a:gd name="connsiteY85" fmla="*/ 2235200 h 3029528"/>
              <a:gd name="connsiteX86" fmla="*/ 2410691 w 2567709"/>
              <a:gd name="connsiteY86" fmla="*/ 2142837 h 3029528"/>
              <a:gd name="connsiteX87" fmla="*/ 2373745 w 2567709"/>
              <a:gd name="connsiteY87" fmla="*/ 2050473 h 3029528"/>
              <a:gd name="connsiteX88" fmla="*/ 2327563 w 2567709"/>
              <a:gd name="connsiteY88" fmla="*/ 1967346 h 3029528"/>
              <a:gd name="connsiteX89" fmla="*/ 2318327 w 2567709"/>
              <a:gd name="connsiteY89" fmla="*/ 1911928 h 3029528"/>
              <a:gd name="connsiteX90" fmla="*/ 2290618 w 2567709"/>
              <a:gd name="connsiteY90" fmla="*/ 1865746 h 3029528"/>
              <a:gd name="connsiteX91" fmla="*/ 2272145 w 2567709"/>
              <a:gd name="connsiteY91" fmla="*/ 1819564 h 3029528"/>
              <a:gd name="connsiteX92" fmla="*/ 2253672 w 2567709"/>
              <a:gd name="connsiteY92" fmla="*/ 1764146 h 3029528"/>
              <a:gd name="connsiteX93" fmla="*/ 2235200 w 2567709"/>
              <a:gd name="connsiteY93" fmla="*/ 1717964 h 3029528"/>
              <a:gd name="connsiteX94" fmla="*/ 2216727 w 2567709"/>
              <a:gd name="connsiteY94" fmla="*/ 1634837 h 3029528"/>
              <a:gd name="connsiteX95" fmla="*/ 2179781 w 2567709"/>
              <a:gd name="connsiteY95" fmla="*/ 1348509 h 3029528"/>
              <a:gd name="connsiteX96" fmla="*/ 2170545 w 2567709"/>
              <a:gd name="connsiteY96" fmla="*/ 1302328 h 3029528"/>
              <a:gd name="connsiteX97" fmla="*/ 2133600 w 2567709"/>
              <a:gd name="connsiteY97" fmla="*/ 1209964 h 3029528"/>
              <a:gd name="connsiteX98" fmla="*/ 2115127 w 2567709"/>
              <a:gd name="connsiteY98" fmla="*/ 1136073 h 3029528"/>
              <a:gd name="connsiteX99" fmla="*/ 2087418 w 2567709"/>
              <a:gd name="connsiteY99" fmla="*/ 1108364 h 3029528"/>
              <a:gd name="connsiteX100" fmla="*/ 2022763 w 2567709"/>
              <a:gd name="connsiteY100" fmla="*/ 979055 h 3029528"/>
              <a:gd name="connsiteX101" fmla="*/ 1985818 w 2567709"/>
              <a:gd name="connsiteY101" fmla="*/ 932873 h 3029528"/>
              <a:gd name="connsiteX102" fmla="*/ 1967345 w 2567709"/>
              <a:gd name="connsiteY102" fmla="*/ 895928 h 3029528"/>
              <a:gd name="connsiteX103" fmla="*/ 1930400 w 2567709"/>
              <a:gd name="connsiteY103" fmla="*/ 849746 h 3029528"/>
              <a:gd name="connsiteX104" fmla="*/ 1902691 w 2567709"/>
              <a:gd name="connsiteY104" fmla="*/ 803564 h 3029528"/>
              <a:gd name="connsiteX105" fmla="*/ 1865745 w 2567709"/>
              <a:gd name="connsiteY105" fmla="*/ 766618 h 3029528"/>
              <a:gd name="connsiteX106" fmla="*/ 1828800 w 2567709"/>
              <a:gd name="connsiteY106" fmla="*/ 701964 h 3029528"/>
              <a:gd name="connsiteX107" fmla="*/ 1754909 w 2567709"/>
              <a:gd name="connsiteY107" fmla="*/ 609600 h 3029528"/>
              <a:gd name="connsiteX108" fmla="*/ 1727200 w 2567709"/>
              <a:gd name="connsiteY108" fmla="*/ 572655 h 3029528"/>
              <a:gd name="connsiteX109" fmla="*/ 1662545 w 2567709"/>
              <a:gd name="connsiteY109" fmla="*/ 508000 h 3029528"/>
              <a:gd name="connsiteX110" fmla="*/ 1634836 w 2567709"/>
              <a:gd name="connsiteY110" fmla="*/ 480291 h 3029528"/>
              <a:gd name="connsiteX111" fmla="*/ 1560945 w 2567709"/>
              <a:gd name="connsiteY111" fmla="*/ 424873 h 3029528"/>
              <a:gd name="connsiteX112" fmla="*/ 1505527 w 2567709"/>
              <a:gd name="connsiteY112" fmla="*/ 378691 h 3029528"/>
              <a:gd name="connsiteX113" fmla="*/ 1459345 w 2567709"/>
              <a:gd name="connsiteY113" fmla="*/ 323273 h 3029528"/>
              <a:gd name="connsiteX114" fmla="*/ 1357745 w 2567709"/>
              <a:gd name="connsiteY114" fmla="*/ 267855 h 3029528"/>
              <a:gd name="connsiteX115" fmla="*/ 1293091 w 2567709"/>
              <a:gd name="connsiteY115" fmla="*/ 240146 h 3029528"/>
              <a:gd name="connsiteX116" fmla="*/ 1265381 w 2567709"/>
              <a:gd name="connsiteY116" fmla="*/ 221673 h 3029528"/>
              <a:gd name="connsiteX117" fmla="*/ 1237672 w 2567709"/>
              <a:gd name="connsiteY117" fmla="*/ 212437 h 3029528"/>
              <a:gd name="connsiteX118" fmla="*/ 1191491 w 2567709"/>
              <a:gd name="connsiteY118" fmla="*/ 193964 h 3029528"/>
              <a:gd name="connsiteX119" fmla="*/ 1136072 w 2567709"/>
              <a:gd name="connsiteY119" fmla="*/ 175491 h 3029528"/>
              <a:gd name="connsiteX120" fmla="*/ 1108363 w 2567709"/>
              <a:gd name="connsiteY120" fmla="*/ 166255 h 3029528"/>
              <a:gd name="connsiteX121" fmla="*/ 1052945 w 2567709"/>
              <a:gd name="connsiteY121" fmla="*/ 138546 h 3029528"/>
              <a:gd name="connsiteX122" fmla="*/ 1025236 w 2567709"/>
              <a:gd name="connsiteY122" fmla="*/ 120073 h 3029528"/>
              <a:gd name="connsiteX123" fmla="*/ 960581 w 2567709"/>
              <a:gd name="connsiteY123" fmla="*/ 101600 h 3029528"/>
              <a:gd name="connsiteX124" fmla="*/ 932872 w 2567709"/>
              <a:gd name="connsiteY124" fmla="*/ 83128 h 3029528"/>
              <a:gd name="connsiteX125" fmla="*/ 877454 w 2567709"/>
              <a:gd name="connsiteY125" fmla="*/ 64655 h 3029528"/>
              <a:gd name="connsiteX126" fmla="*/ 849745 w 2567709"/>
              <a:gd name="connsiteY126" fmla="*/ 55418 h 3029528"/>
              <a:gd name="connsiteX127" fmla="*/ 794327 w 2567709"/>
              <a:gd name="connsiteY127" fmla="*/ 36946 h 3029528"/>
              <a:gd name="connsiteX128" fmla="*/ 766618 w 2567709"/>
              <a:gd name="connsiteY128" fmla="*/ 27709 h 3029528"/>
              <a:gd name="connsiteX129" fmla="*/ 729672 w 2567709"/>
              <a:gd name="connsiteY129" fmla="*/ 18473 h 3029528"/>
              <a:gd name="connsiteX130" fmla="*/ 701963 w 2567709"/>
              <a:gd name="connsiteY130" fmla="*/ 9237 h 3029528"/>
              <a:gd name="connsiteX131" fmla="*/ 637309 w 2567709"/>
              <a:gd name="connsiteY131" fmla="*/ 0 h 3029528"/>
              <a:gd name="connsiteX132" fmla="*/ 591127 w 2567709"/>
              <a:gd name="connsiteY132" fmla="*/ 9237 h 3029528"/>
              <a:gd name="connsiteX133" fmla="*/ 535709 w 2567709"/>
              <a:gd name="connsiteY133" fmla="*/ 27709 h 3029528"/>
              <a:gd name="connsiteX134" fmla="*/ 498763 w 2567709"/>
              <a:gd name="connsiteY134" fmla="*/ 36946 h 3029528"/>
              <a:gd name="connsiteX135" fmla="*/ 452581 w 2567709"/>
              <a:gd name="connsiteY135" fmla="*/ 46182 h 302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67709" h="3029528">
                <a:moveTo>
                  <a:pt x="665018" y="36946"/>
                </a:moveTo>
                <a:cubicBezTo>
                  <a:pt x="594206" y="40025"/>
                  <a:pt x="523313" y="41619"/>
                  <a:pt x="452581" y="46182"/>
                </a:cubicBezTo>
                <a:cubicBezTo>
                  <a:pt x="413128" y="48727"/>
                  <a:pt x="371398" y="56013"/>
                  <a:pt x="332509" y="64655"/>
                </a:cubicBezTo>
                <a:cubicBezTo>
                  <a:pt x="320117" y="67409"/>
                  <a:pt x="307722" y="70243"/>
                  <a:pt x="295563" y="73891"/>
                </a:cubicBezTo>
                <a:cubicBezTo>
                  <a:pt x="267587" y="82284"/>
                  <a:pt x="240145" y="92364"/>
                  <a:pt x="212436" y="101600"/>
                </a:cubicBezTo>
                <a:lnTo>
                  <a:pt x="184727" y="110837"/>
                </a:lnTo>
                <a:lnTo>
                  <a:pt x="157018" y="120073"/>
                </a:lnTo>
                <a:cubicBezTo>
                  <a:pt x="150860" y="129309"/>
                  <a:pt x="146394" y="139933"/>
                  <a:pt x="138545" y="147782"/>
                </a:cubicBezTo>
                <a:cubicBezTo>
                  <a:pt x="130696" y="155631"/>
                  <a:pt x="118146" y="157901"/>
                  <a:pt x="110836" y="166255"/>
                </a:cubicBezTo>
                <a:cubicBezTo>
                  <a:pt x="96216" y="182963"/>
                  <a:pt x="86206" y="203200"/>
                  <a:pt x="73891" y="221673"/>
                </a:cubicBezTo>
                <a:lnTo>
                  <a:pt x="55418" y="249382"/>
                </a:lnTo>
                <a:lnTo>
                  <a:pt x="36945" y="277091"/>
                </a:lnTo>
                <a:lnTo>
                  <a:pt x="18472" y="332509"/>
                </a:lnTo>
                <a:lnTo>
                  <a:pt x="9236" y="360218"/>
                </a:lnTo>
                <a:cubicBezTo>
                  <a:pt x="6157" y="381770"/>
                  <a:pt x="0" y="403103"/>
                  <a:pt x="0" y="424873"/>
                </a:cubicBezTo>
                <a:cubicBezTo>
                  <a:pt x="0" y="503018"/>
                  <a:pt x="6039" y="498235"/>
                  <a:pt x="18472" y="554182"/>
                </a:cubicBezTo>
                <a:cubicBezTo>
                  <a:pt x="35877" y="632502"/>
                  <a:pt x="17351" y="569292"/>
                  <a:pt x="46181" y="655782"/>
                </a:cubicBezTo>
                <a:lnTo>
                  <a:pt x="55418" y="683491"/>
                </a:lnTo>
                <a:cubicBezTo>
                  <a:pt x="58497" y="692727"/>
                  <a:pt x="58813" y="703411"/>
                  <a:pt x="64654" y="711200"/>
                </a:cubicBezTo>
                <a:cubicBezTo>
                  <a:pt x="73890" y="723515"/>
                  <a:pt x="83415" y="735619"/>
                  <a:pt x="92363" y="748146"/>
                </a:cubicBezTo>
                <a:cubicBezTo>
                  <a:pt x="98815" y="757179"/>
                  <a:pt x="103729" y="767327"/>
                  <a:pt x="110836" y="775855"/>
                </a:cubicBezTo>
                <a:cubicBezTo>
                  <a:pt x="186492" y="866642"/>
                  <a:pt x="93600" y="749383"/>
                  <a:pt x="166254" y="822037"/>
                </a:cubicBezTo>
                <a:cubicBezTo>
                  <a:pt x="234993" y="890776"/>
                  <a:pt x="156370" y="833920"/>
                  <a:pt x="221672" y="877455"/>
                </a:cubicBezTo>
                <a:cubicBezTo>
                  <a:pt x="238093" y="910295"/>
                  <a:pt x="256471" y="956786"/>
                  <a:pt x="295563" y="969818"/>
                </a:cubicBezTo>
                <a:lnTo>
                  <a:pt x="323272" y="979055"/>
                </a:lnTo>
                <a:cubicBezTo>
                  <a:pt x="330784" y="1001589"/>
                  <a:pt x="333078" y="1016570"/>
                  <a:pt x="350981" y="1034473"/>
                </a:cubicBezTo>
                <a:cubicBezTo>
                  <a:pt x="358831" y="1042323"/>
                  <a:pt x="369454" y="1046788"/>
                  <a:pt x="378691" y="1052946"/>
                </a:cubicBezTo>
                <a:cubicBezTo>
                  <a:pt x="424549" y="1121735"/>
                  <a:pt x="365614" y="1037255"/>
                  <a:pt x="424872" y="1108364"/>
                </a:cubicBezTo>
                <a:cubicBezTo>
                  <a:pt x="431979" y="1116892"/>
                  <a:pt x="434991" y="1128763"/>
                  <a:pt x="443345" y="1136073"/>
                </a:cubicBezTo>
                <a:cubicBezTo>
                  <a:pt x="460053" y="1150693"/>
                  <a:pt x="498763" y="1173018"/>
                  <a:pt x="498763" y="1173018"/>
                </a:cubicBezTo>
                <a:cubicBezTo>
                  <a:pt x="548023" y="1246909"/>
                  <a:pt x="483371" y="1157627"/>
                  <a:pt x="544945" y="1219200"/>
                </a:cubicBezTo>
                <a:cubicBezTo>
                  <a:pt x="552795" y="1227049"/>
                  <a:pt x="555569" y="1239060"/>
                  <a:pt x="563418" y="1246909"/>
                </a:cubicBezTo>
                <a:cubicBezTo>
                  <a:pt x="571267" y="1254758"/>
                  <a:pt x="582699" y="1258158"/>
                  <a:pt x="591127" y="1265382"/>
                </a:cubicBezTo>
                <a:cubicBezTo>
                  <a:pt x="604350" y="1276717"/>
                  <a:pt x="614965" y="1290859"/>
                  <a:pt x="628072" y="1302328"/>
                </a:cubicBezTo>
                <a:cubicBezTo>
                  <a:pt x="761136" y="1418760"/>
                  <a:pt x="589303" y="1262323"/>
                  <a:pt x="692727" y="1348509"/>
                </a:cubicBezTo>
                <a:cubicBezTo>
                  <a:pt x="702762" y="1356871"/>
                  <a:pt x="710401" y="1367856"/>
                  <a:pt x="720436" y="1376218"/>
                </a:cubicBezTo>
                <a:cubicBezTo>
                  <a:pt x="728964" y="1383325"/>
                  <a:pt x="739717" y="1387467"/>
                  <a:pt x="748145" y="1394691"/>
                </a:cubicBezTo>
                <a:cubicBezTo>
                  <a:pt x="789092" y="1429789"/>
                  <a:pt x="790341" y="1439513"/>
                  <a:pt x="822036" y="1487055"/>
                </a:cubicBezTo>
                <a:lnTo>
                  <a:pt x="840509" y="1514764"/>
                </a:lnTo>
                <a:cubicBezTo>
                  <a:pt x="846666" y="1524000"/>
                  <a:pt x="851132" y="1534624"/>
                  <a:pt x="858981" y="1542473"/>
                </a:cubicBezTo>
                <a:lnTo>
                  <a:pt x="886691" y="1570182"/>
                </a:lnTo>
                <a:cubicBezTo>
                  <a:pt x="893936" y="1584673"/>
                  <a:pt x="910579" y="1621780"/>
                  <a:pt x="923636" y="1634837"/>
                </a:cubicBezTo>
                <a:cubicBezTo>
                  <a:pt x="931485" y="1642686"/>
                  <a:pt x="942109" y="1647152"/>
                  <a:pt x="951345" y="1653309"/>
                </a:cubicBezTo>
                <a:cubicBezTo>
                  <a:pt x="954424" y="1662545"/>
                  <a:pt x="955853" y="1672507"/>
                  <a:pt x="960581" y="1681018"/>
                </a:cubicBezTo>
                <a:cubicBezTo>
                  <a:pt x="997172" y="1746883"/>
                  <a:pt x="994443" y="1721031"/>
                  <a:pt x="1025236" y="1782618"/>
                </a:cubicBezTo>
                <a:cubicBezTo>
                  <a:pt x="1029590" y="1791326"/>
                  <a:pt x="1029744" y="1801817"/>
                  <a:pt x="1034472" y="1810328"/>
                </a:cubicBezTo>
                <a:cubicBezTo>
                  <a:pt x="1045254" y="1829736"/>
                  <a:pt x="1071418" y="1865746"/>
                  <a:pt x="1071418" y="1865746"/>
                </a:cubicBezTo>
                <a:cubicBezTo>
                  <a:pt x="1084496" y="1904980"/>
                  <a:pt x="1090064" y="1926040"/>
                  <a:pt x="1117600" y="1967346"/>
                </a:cubicBezTo>
                <a:cubicBezTo>
                  <a:pt x="1123757" y="1976582"/>
                  <a:pt x="1131564" y="1984911"/>
                  <a:pt x="1136072" y="1995055"/>
                </a:cubicBezTo>
                <a:cubicBezTo>
                  <a:pt x="1170555" y="2072642"/>
                  <a:pt x="1138146" y="2026910"/>
                  <a:pt x="1173018" y="2096655"/>
                </a:cubicBezTo>
                <a:cubicBezTo>
                  <a:pt x="1244181" y="2238980"/>
                  <a:pt x="1154932" y="2036547"/>
                  <a:pt x="1228436" y="2198255"/>
                </a:cubicBezTo>
                <a:cubicBezTo>
                  <a:pt x="1235297" y="2213349"/>
                  <a:pt x="1241243" y="2228855"/>
                  <a:pt x="1246909" y="2244437"/>
                </a:cubicBezTo>
                <a:cubicBezTo>
                  <a:pt x="1253563" y="2262737"/>
                  <a:pt x="1256673" y="2282439"/>
                  <a:pt x="1265381" y="2299855"/>
                </a:cubicBezTo>
                <a:cubicBezTo>
                  <a:pt x="1272265" y="2313624"/>
                  <a:pt x="1283854" y="2324485"/>
                  <a:pt x="1293091" y="2336800"/>
                </a:cubicBezTo>
                <a:cubicBezTo>
                  <a:pt x="1296170" y="2349115"/>
                  <a:pt x="1297870" y="2361860"/>
                  <a:pt x="1302327" y="2373746"/>
                </a:cubicBezTo>
                <a:cubicBezTo>
                  <a:pt x="1307161" y="2386638"/>
                  <a:pt x="1316446" y="2397629"/>
                  <a:pt x="1320800" y="2410691"/>
                </a:cubicBezTo>
                <a:cubicBezTo>
                  <a:pt x="1325764" y="2425584"/>
                  <a:pt x="1326229" y="2441643"/>
                  <a:pt x="1330036" y="2456873"/>
                </a:cubicBezTo>
                <a:cubicBezTo>
                  <a:pt x="1339946" y="2496514"/>
                  <a:pt x="1340122" y="2477472"/>
                  <a:pt x="1357745" y="2521528"/>
                </a:cubicBezTo>
                <a:cubicBezTo>
                  <a:pt x="1364977" y="2539607"/>
                  <a:pt x="1370060" y="2558473"/>
                  <a:pt x="1376218" y="2576946"/>
                </a:cubicBezTo>
                <a:lnTo>
                  <a:pt x="1394691" y="2632364"/>
                </a:lnTo>
                <a:lnTo>
                  <a:pt x="1403927" y="2660073"/>
                </a:lnTo>
                <a:cubicBezTo>
                  <a:pt x="1407006" y="2669309"/>
                  <a:pt x="1407762" y="2679681"/>
                  <a:pt x="1413163" y="2687782"/>
                </a:cubicBezTo>
                <a:cubicBezTo>
                  <a:pt x="1437238" y="2723895"/>
                  <a:pt x="1437563" y="2721899"/>
                  <a:pt x="1459345" y="2770909"/>
                </a:cubicBezTo>
                <a:cubicBezTo>
                  <a:pt x="1463299" y="2779806"/>
                  <a:pt x="1464746" y="2789669"/>
                  <a:pt x="1468581" y="2798618"/>
                </a:cubicBezTo>
                <a:cubicBezTo>
                  <a:pt x="1482643" y="2831430"/>
                  <a:pt x="1486975" y="2835445"/>
                  <a:pt x="1505527" y="2863273"/>
                </a:cubicBezTo>
                <a:cubicBezTo>
                  <a:pt x="1539207" y="2964317"/>
                  <a:pt x="1485494" y="2811273"/>
                  <a:pt x="1533236" y="2918691"/>
                </a:cubicBezTo>
                <a:cubicBezTo>
                  <a:pt x="1541144" y="2936485"/>
                  <a:pt x="1535507" y="2963308"/>
                  <a:pt x="1551709" y="2974109"/>
                </a:cubicBezTo>
                <a:cubicBezTo>
                  <a:pt x="1570182" y="2986424"/>
                  <a:pt x="1585588" y="3005670"/>
                  <a:pt x="1607127" y="3011055"/>
                </a:cubicBezTo>
                <a:cubicBezTo>
                  <a:pt x="1662241" y="3024833"/>
                  <a:pt x="1631551" y="3018204"/>
                  <a:pt x="1699491" y="3029528"/>
                </a:cubicBezTo>
                <a:lnTo>
                  <a:pt x="2115127" y="3020291"/>
                </a:lnTo>
                <a:cubicBezTo>
                  <a:pt x="2215648" y="3016498"/>
                  <a:pt x="2158814" y="3016296"/>
                  <a:pt x="2216727" y="3001818"/>
                </a:cubicBezTo>
                <a:cubicBezTo>
                  <a:pt x="2269464" y="2988634"/>
                  <a:pt x="2252443" y="2997569"/>
                  <a:pt x="2299854" y="2983346"/>
                </a:cubicBezTo>
                <a:cubicBezTo>
                  <a:pt x="2318505" y="2977751"/>
                  <a:pt x="2337856" y="2973581"/>
                  <a:pt x="2355272" y="2964873"/>
                </a:cubicBezTo>
                <a:cubicBezTo>
                  <a:pt x="2367587" y="2958715"/>
                  <a:pt x="2381014" y="2954403"/>
                  <a:pt x="2392218" y="2946400"/>
                </a:cubicBezTo>
                <a:cubicBezTo>
                  <a:pt x="2452756" y="2903159"/>
                  <a:pt x="2388197" y="2929267"/>
                  <a:pt x="2447636" y="2909455"/>
                </a:cubicBezTo>
                <a:cubicBezTo>
                  <a:pt x="2456872" y="2897140"/>
                  <a:pt x="2463519" y="2882364"/>
                  <a:pt x="2475345" y="2872509"/>
                </a:cubicBezTo>
                <a:cubicBezTo>
                  <a:pt x="2482824" y="2866276"/>
                  <a:pt x="2496170" y="2870157"/>
                  <a:pt x="2503054" y="2863273"/>
                </a:cubicBezTo>
                <a:cubicBezTo>
                  <a:pt x="2509938" y="2856389"/>
                  <a:pt x="2508872" y="2844680"/>
                  <a:pt x="2512291" y="2835564"/>
                </a:cubicBezTo>
                <a:cubicBezTo>
                  <a:pt x="2538375" y="2766007"/>
                  <a:pt x="2524523" y="2814339"/>
                  <a:pt x="2540000" y="2752437"/>
                </a:cubicBezTo>
                <a:cubicBezTo>
                  <a:pt x="2543079" y="2724728"/>
                  <a:pt x="2544653" y="2696810"/>
                  <a:pt x="2549236" y="2669309"/>
                </a:cubicBezTo>
                <a:cubicBezTo>
                  <a:pt x="2550837" y="2659706"/>
                  <a:pt x="2556871" y="2651203"/>
                  <a:pt x="2558472" y="2641600"/>
                </a:cubicBezTo>
                <a:cubicBezTo>
                  <a:pt x="2563055" y="2614100"/>
                  <a:pt x="2564630" y="2586182"/>
                  <a:pt x="2567709" y="2558473"/>
                </a:cubicBezTo>
                <a:cubicBezTo>
                  <a:pt x="2561802" y="2523033"/>
                  <a:pt x="2546973" y="2415893"/>
                  <a:pt x="2530763" y="2373746"/>
                </a:cubicBezTo>
                <a:cubicBezTo>
                  <a:pt x="2524318" y="2356990"/>
                  <a:pt x="2512290" y="2342958"/>
                  <a:pt x="2503054" y="2327564"/>
                </a:cubicBezTo>
                <a:cubicBezTo>
                  <a:pt x="2488434" y="2269079"/>
                  <a:pt x="2500860" y="2301180"/>
                  <a:pt x="2456872" y="2235200"/>
                </a:cubicBezTo>
                <a:lnTo>
                  <a:pt x="2456872" y="2235200"/>
                </a:lnTo>
                <a:cubicBezTo>
                  <a:pt x="2431733" y="2172350"/>
                  <a:pt x="2446930" y="2203235"/>
                  <a:pt x="2410691" y="2142837"/>
                </a:cubicBezTo>
                <a:cubicBezTo>
                  <a:pt x="2394456" y="2061666"/>
                  <a:pt x="2413507" y="2129998"/>
                  <a:pt x="2373745" y="2050473"/>
                </a:cubicBezTo>
                <a:cubicBezTo>
                  <a:pt x="2331414" y="1965810"/>
                  <a:pt x="2382064" y="2040013"/>
                  <a:pt x="2327563" y="1967346"/>
                </a:cubicBezTo>
                <a:cubicBezTo>
                  <a:pt x="2324484" y="1948873"/>
                  <a:pt x="2324727" y="1929528"/>
                  <a:pt x="2318327" y="1911928"/>
                </a:cubicBezTo>
                <a:cubicBezTo>
                  <a:pt x="2312192" y="1895057"/>
                  <a:pt x="2298647" y="1881803"/>
                  <a:pt x="2290618" y="1865746"/>
                </a:cubicBezTo>
                <a:cubicBezTo>
                  <a:pt x="2283203" y="1850917"/>
                  <a:pt x="2277811" y="1835146"/>
                  <a:pt x="2272145" y="1819564"/>
                </a:cubicBezTo>
                <a:cubicBezTo>
                  <a:pt x="2265491" y="1801264"/>
                  <a:pt x="2260326" y="1782446"/>
                  <a:pt x="2253672" y="1764146"/>
                </a:cubicBezTo>
                <a:cubicBezTo>
                  <a:pt x="2248006" y="1748564"/>
                  <a:pt x="2240443" y="1733693"/>
                  <a:pt x="2235200" y="1717964"/>
                </a:cubicBezTo>
                <a:cubicBezTo>
                  <a:pt x="2228676" y="1698391"/>
                  <a:pt x="2220389" y="1653148"/>
                  <a:pt x="2216727" y="1634837"/>
                </a:cubicBezTo>
                <a:cubicBezTo>
                  <a:pt x="2195277" y="1409610"/>
                  <a:pt x="2210992" y="1504562"/>
                  <a:pt x="2179781" y="1348509"/>
                </a:cubicBezTo>
                <a:cubicBezTo>
                  <a:pt x="2176702" y="1333115"/>
                  <a:pt x="2176375" y="1316904"/>
                  <a:pt x="2170545" y="1302328"/>
                </a:cubicBezTo>
                <a:cubicBezTo>
                  <a:pt x="2158230" y="1271540"/>
                  <a:pt x="2140104" y="1242480"/>
                  <a:pt x="2133600" y="1209964"/>
                </a:cubicBezTo>
                <a:cubicBezTo>
                  <a:pt x="2132268" y="1203306"/>
                  <a:pt x="2123240" y="1148243"/>
                  <a:pt x="2115127" y="1136073"/>
                </a:cubicBezTo>
                <a:cubicBezTo>
                  <a:pt x="2107881" y="1125205"/>
                  <a:pt x="2096654" y="1117600"/>
                  <a:pt x="2087418" y="1108364"/>
                </a:cubicBezTo>
                <a:cubicBezTo>
                  <a:pt x="2064385" y="1056542"/>
                  <a:pt x="2053519" y="1022992"/>
                  <a:pt x="2022763" y="979055"/>
                </a:cubicBezTo>
                <a:cubicBezTo>
                  <a:pt x="2011458" y="962905"/>
                  <a:pt x="1996753" y="949276"/>
                  <a:pt x="1985818" y="932873"/>
                </a:cubicBezTo>
                <a:cubicBezTo>
                  <a:pt x="1978181" y="921417"/>
                  <a:pt x="1974982" y="907384"/>
                  <a:pt x="1967345" y="895928"/>
                </a:cubicBezTo>
                <a:cubicBezTo>
                  <a:pt x="1956410" y="879525"/>
                  <a:pt x="1941705" y="865896"/>
                  <a:pt x="1930400" y="849746"/>
                </a:cubicBezTo>
                <a:cubicBezTo>
                  <a:pt x="1920105" y="835039"/>
                  <a:pt x="1913713" y="817735"/>
                  <a:pt x="1902691" y="803564"/>
                </a:cubicBezTo>
                <a:cubicBezTo>
                  <a:pt x="1891998" y="789816"/>
                  <a:pt x="1875989" y="780703"/>
                  <a:pt x="1865745" y="766618"/>
                </a:cubicBezTo>
                <a:cubicBezTo>
                  <a:pt x="1851146" y="746544"/>
                  <a:pt x="1842126" y="722905"/>
                  <a:pt x="1828800" y="701964"/>
                </a:cubicBezTo>
                <a:cubicBezTo>
                  <a:pt x="1812292" y="676023"/>
                  <a:pt x="1770913" y="629605"/>
                  <a:pt x="1754909" y="609600"/>
                </a:cubicBezTo>
                <a:cubicBezTo>
                  <a:pt x="1745293" y="597579"/>
                  <a:pt x="1737555" y="584045"/>
                  <a:pt x="1727200" y="572655"/>
                </a:cubicBezTo>
                <a:cubicBezTo>
                  <a:pt x="1706698" y="550103"/>
                  <a:pt x="1684097" y="529552"/>
                  <a:pt x="1662545" y="508000"/>
                </a:cubicBezTo>
                <a:cubicBezTo>
                  <a:pt x="1653309" y="498764"/>
                  <a:pt x="1645286" y="488128"/>
                  <a:pt x="1634836" y="480291"/>
                </a:cubicBezTo>
                <a:cubicBezTo>
                  <a:pt x="1610206" y="461818"/>
                  <a:pt x="1582715" y="446643"/>
                  <a:pt x="1560945" y="424873"/>
                </a:cubicBezTo>
                <a:cubicBezTo>
                  <a:pt x="1479993" y="343921"/>
                  <a:pt x="1582682" y="442987"/>
                  <a:pt x="1505527" y="378691"/>
                </a:cubicBezTo>
                <a:cubicBezTo>
                  <a:pt x="1414740" y="303035"/>
                  <a:pt x="1531999" y="395927"/>
                  <a:pt x="1459345" y="323273"/>
                </a:cubicBezTo>
                <a:cubicBezTo>
                  <a:pt x="1442470" y="306398"/>
                  <a:pt x="1357852" y="267908"/>
                  <a:pt x="1357745" y="267855"/>
                </a:cubicBezTo>
                <a:cubicBezTo>
                  <a:pt x="1312088" y="245027"/>
                  <a:pt x="1333865" y="253737"/>
                  <a:pt x="1293091" y="240146"/>
                </a:cubicBezTo>
                <a:cubicBezTo>
                  <a:pt x="1283854" y="233988"/>
                  <a:pt x="1275310" y="226637"/>
                  <a:pt x="1265381" y="221673"/>
                </a:cubicBezTo>
                <a:cubicBezTo>
                  <a:pt x="1256673" y="217319"/>
                  <a:pt x="1246788" y="215856"/>
                  <a:pt x="1237672" y="212437"/>
                </a:cubicBezTo>
                <a:cubicBezTo>
                  <a:pt x="1222148" y="206615"/>
                  <a:pt x="1207072" y="199630"/>
                  <a:pt x="1191491" y="193964"/>
                </a:cubicBezTo>
                <a:cubicBezTo>
                  <a:pt x="1173191" y="187309"/>
                  <a:pt x="1154545" y="181649"/>
                  <a:pt x="1136072" y="175491"/>
                </a:cubicBezTo>
                <a:lnTo>
                  <a:pt x="1108363" y="166255"/>
                </a:lnTo>
                <a:cubicBezTo>
                  <a:pt x="1028952" y="113314"/>
                  <a:pt x="1129425" y="176786"/>
                  <a:pt x="1052945" y="138546"/>
                </a:cubicBezTo>
                <a:cubicBezTo>
                  <a:pt x="1043016" y="133582"/>
                  <a:pt x="1035439" y="124446"/>
                  <a:pt x="1025236" y="120073"/>
                </a:cubicBezTo>
                <a:cubicBezTo>
                  <a:pt x="983781" y="102307"/>
                  <a:pt x="996548" y="119583"/>
                  <a:pt x="960581" y="101600"/>
                </a:cubicBezTo>
                <a:cubicBezTo>
                  <a:pt x="950652" y="96636"/>
                  <a:pt x="943016" y="87636"/>
                  <a:pt x="932872" y="83128"/>
                </a:cubicBezTo>
                <a:cubicBezTo>
                  <a:pt x="915078" y="75220"/>
                  <a:pt x="895927" y="70813"/>
                  <a:pt x="877454" y="64655"/>
                </a:cubicBezTo>
                <a:lnTo>
                  <a:pt x="849745" y="55418"/>
                </a:lnTo>
                <a:lnTo>
                  <a:pt x="794327" y="36946"/>
                </a:lnTo>
                <a:cubicBezTo>
                  <a:pt x="785091" y="33867"/>
                  <a:pt x="776063" y="30070"/>
                  <a:pt x="766618" y="27709"/>
                </a:cubicBezTo>
                <a:cubicBezTo>
                  <a:pt x="754303" y="24630"/>
                  <a:pt x="741878" y="21960"/>
                  <a:pt x="729672" y="18473"/>
                </a:cubicBezTo>
                <a:cubicBezTo>
                  <a:pt x="720311" y="15798"/>
                  <a:pt x="711510" y="11146"/>
                  <a:pt x="701963" y="9237"/>
                </a:cubicBezTo>
                <a:cubicBezTo>
                  <a:pt x="680616" y="4967"/>
                  <a:pt x="658860" y="3079"/>
                  <a:pt x="637309" y="0"/>
                </a:cubicBezTo>
                <a:cubicBezTo>
                  <a:pt x="621915" y="3079"/>
                  <a:pt x="606273" y="5106"/>
                  <a:pt x="591127" y="9237"/>
                </a:cubicBezTo>
                <a:cubicBezTo>
                  <a:pt x="572341" y="14360"/>
                  <a:pt x="554599" y="22986"/>
                  <a:pt x="535709" y="27709"/>
                </a:cubicBezTo>
                <a:cubicBezTo>
                  <a:pt x="523394" y="30788"/>
                  <a:pt x="510969" y="33459"/>
                  <a:pt x="498763" y="36946"/>
                </a:cubicBezTo>
                <a:cubicBezTo>
                  <a:pt x="459622" y="48129"/>
                  <a:pt x="484325" y="46182"/>
                  <a:pt x="452581" y="46182"/>
                </a:cubicBezTo>
              </a:path>
            </a:pathLst>
          </a:custGeom>
          <a:noFill/>
          <a:ln w="25400" cap="flat">
            <a:solidFill>
              <a:srgbClr val="FFC000"/>
            </a:solidFill>
            <a:prstDash val="lg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곱셈 기호 41"/>
          <p:cNvSpPr/>
          <p:nvPr/>
        </p:nvSpPr>
        <p:spPr>
          <a:xfrm>
            <a:off x="539552" y="3284984"/>
            <a:ext cx="488032" cy="527726"/>
          </a:xfrm>
          <a:prstGeom prst="mathMultiply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" name="곱셈 기호 44"/>
          <p:cNvSpPr/>
          <p:nvPr/>
        </p:nvSpPr>
        <p:spPr>
          <a:xfrm>
            <a:off x="3049038" y="3663772"/>
            <a:ext cx="488032" cy="527726"/>
          </a:xfrm>
          <a:prstGeom prst="mathMultiply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05779" y="3850568"/>
            <a:ext cx="5203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sym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7014" y="3850568"/>
            <a:ext cx="4049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mtClean="0">
                <a:solidFill>
                  <a:srgbClr val="FF0000"/>
                </a:solidFill>
              </a:rPr>
              <a:t>①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sym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7293" y="3376248"/>
            <a:ext cx="3231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sym typeface="맑은 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91795" y="4124827"/>
            <a:ext cx="91440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ko-KR" sz="1200" b="1"/>
              <a:t>Activity</a:t>
            </a:r>
            <a:endParaRPr lang="ko-KR" altLang="en-US" sz="1200" b="1"/>
          </a:p>
        </p:txBody>
      </p:sp>
      <p:sp>
        <p:nvSpPr>
          <p:cNvPr id="54" name="도넛 53"/>
          <p:cNvSpPr/>
          <p:nvPr/>
        </p:nvSpPr>
        <p:spPr>
          <a:xfrm>
            <a:off x="1689968" y="3844856"/>
            <a:ext cx="288032" cy="271522"/>
          </a:xfrm>
          <a:prstGeom prst="donut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032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" y="1628800"/>
            <a:ext cx="5221995" cy="4443787"/>
          </a:xfrm>
          <a:prstGeom prst="rect">
            <a:avLst/>
          </a:prstGeom>
        </p:spPr>
      </p:pic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5) Event scheduling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 txBox="1">
                <a:spLocks/>
              </p:cNvSpPr>
              <p:nvPr/>
            </p:nvSpPr>
            <p:spPr>
              <a:xfrm>
                <a:off x="287524" y="1038502"/>
                <a:ext cx="8568952" cy="51872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normAutofit/>
              </a:bodyPr>
              <a:lstStyle>
                <a:lvl1pPr marL="215999" marR="0" indent="-215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1pPr>
                <a:lvl2pPr marL="455999" marR="0" indent="-23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2pPr>
                <a:lvl3pPr marL="773999" marR="0" indent="-26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3pPr>
                <a:lvl4pPr marL="956571" marR="0" indent="-308571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4pPr>
                <a:lvl5pPr marL="1223999" marR="0" indent="-359999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맑은 고딕" pitchFamily="50" charset="-127"/>
                    <a:ea typeface="맑은 고딕" pitchFamily="50" charset="-127"/>
                    <a:cs typeface="맑은 고딕" pitchFamily="50" charset="-127"/>
                    <a:sym typeface="나눔고딕"/>
                  </a:defRPr>
                </a:lvl5pPr>
                <a:lvl6pPr marL="25146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6pPr>
                <a:lvl7pPr marL="29718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7pPr>
                <a:lvl8pPr marL="34290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8pPr>
                <a:lvl9pPr marL="3886200" marR="0" indent="-228600" algn="l" defTabSz="914400" rtl="0" latinLnBrk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2000" b="1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나눔고딕"/>
                    <a:ea typeface="나눔고딕"/>
                    <a:cs typeface="나눔고딕"/>
                    <a:sym typeface="나눔고딕"/>
                  </a:defRPr>
                </a:lvl9pPr>
              </a:lstStyle>
              <a:p>
                <a:pPr lvl="1" hangingPunct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𝑆h𝑖𝑔h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400" b="0" smtClean="0"/>
                  <a:t>decision</a:t>
                </a:r>
                <a:r>
                  <a:rPr lang="ko-KR" altLang="en-US" sz="1400" b="0" smtClean="0"/>
                  <a:t>과</a:t>
                </a:r>
                <a:r>
                  <a:rPr lang="en-US" altLang="ko-KR" sz="1400" b="0" smtClean="0"/>
                  <a:t> priority forest</a:t>
                </a:r>
                <a:r>
                  <a:rPr lang="ko-KR" altLang="en-US" sz="1400" b="0" smtClean="0"/>
                  <a:t>에 따라 다음 </a:t>
                </a:r>
                <a:r>
                  <a:rPr lang="en-US" altLang="ko-KR" sz="1400" b="0" smtClean="0"/>
                  <a:t>test event</a:t>
                </a:r>
                <a:r>
                  <a:rPr lang="ko-KR" altLang="en-US" sz="1400" b="0" smtClean="0"/>
                  <a:t>를 결정하기 위해 </a:t>
                </a:r>
                <a:r>
                  <a:rPr lang="en-US" altLang="ko-KR" sz="1400" b="0" smtClean="0"/>
                  <a:t>testing scheduler</a:t>
                </a:r>
                <a:r>
                  <a:rPr lang="ko-KR" altLang="en-US" sz="1400" b="0" smtClean="0"/>
                  <a:t>를 수행</a:t>
                </a: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 smtClean="0"/>
              </a:p>
              <a:p>
                <a:pPr lvl="1" hangingPunct="1">
                  <a:buFontTx/>
                  <a:buChar char="-"/>
                </a:pPr>
                <a:endParaRPr lang="en-US" altLang="ko-KR" sz="1400" b="0"/>
              </a:p>
            </p:txBody>
          </p:sp>
        </mc:Choice>
        <mc:Fallback xmlns="">
          <p:sp>
            <p:nvSpPr>
              <p:cNvPr id="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038502"/>
                <a:ext cx="8568952" cy="5187211"/>
              </a:xfrm>
              <a:prstGeom prst="rect">
                <a:avLst/>
              </a:prstGeom>
              <a:blipFill>
                <a:blip r:embed="rId4"/>
                <a:stretch>
                  <a:fillRect t="-11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b="10050"/>
          <a:stretch/>
        </p:blipFill>
        <p:spPr>
          <a:xfrm>
            <a:off x="5111552" y="4620831"/>
            <a:ext cx="4032448" cy="207712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236296" y="6206142"/>
            <a:ext cx="964895" cy="58598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3096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mtClean="0"/>
              <a:t>3. </a:t>
            </a:r>
            <a:r>
              <a:rPr lang="ko-KR" altLang="en-US" smtClean="0"/>
              <a:t>연구결과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1) RQ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68" y="821754"/>
            <a:ext cx="4915663" cy="56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02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 err="1" smtClean="0"/>
              <a:t>연구개요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Overview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2"/>
            <a:ext cx="8568952" cy="5187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Background</a:t>
            </a:r>
          </a:p>
          <a:p>
            <a:pPr lvl="1" hangingPunct="1">
              <a:buFontTx/>
              <a:buChar char="-"/>
            </a:pPr>
            <a:r>
              <a:rPr lang="ko-KR" altLang="en-US" sz="1400" b="0" dirty="0" smtClean="0"/>
              <a:t>현재 </a:t>
            </a:r>
            <a:r>
              <a:rPr lang="en-US" altLang="ko-KR" sz="1400" b="0" dirty="0" smtClean="0"/>
              <a:t>GUI Testing</a:t>
            </a:r>
            <a:r>
              <a:rPr lang="ko-KR" altLang="en-US" sz="1400" b="0" dirty="0" smtClean="0"/>
              <a:t>에 대한 연구는 많지만 </a:t>
            </a:r>
            <a:r>
              <a:rPr lang="en-US" altLang="ko-KR" sz="1400" b="0" dirty="0"/>
              <a:t>exploration event </a:t>
            </a:r>
            <a:r>
              <a:rPr lang="en-US" altLang="ko-KR" sz="1400" b="0" dirty="0" smtClean="0"/>
              <a:t>scheduling</a:t>
            </a:r>
            <a:r>
              <a:rPr lang="ko-KR" altLang="en-US" sz="1400" b="0" dirty="0" smtClean="0"/>
              <a:t>에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대해서는 많은 연구가 없음</a:t>
            </a:r>
            <a:endParaRPr lang="en-US" altLang="ko-KR" sz="1400" b="0" dirty="0" smtClean="0"/>
          </a:p>
          <a:p>
            <a:pPr lvl="1" hangingPunct="1">
              <a:buFontTx/>
              <a:buChar char="-"/>
            </a:pPr>
            <a:r>
              <a:rPr lang="ko-KR" altLang="en-US" sz="1400" b="0" dirty="0" smtClean="0"/>
              <a:t>기존 </a:t>
            </a:r>
            <a:r>
              <a:rPr lang="en-US" altLang="ko-KR" sz="1400" b="0" dirty="0" smtClean="0"/>
              <a:t>BFS/DFS</a:t>
            </a:r>
            <a:r>
              <a:rPr lang="ko-KR" altLang="en-US" sz="1400" b="0" dirty="0" smtClean="0"/>
              <a:t>방식의 </a:t>
            </a:r>
            <a:r>
              <a:rPr lang="en-US" altLang="ko-KR" sz="1400" b="0" dirty="0" smtClean="0"/>
              <a:t>exploration</a:t>
            </a:r>
            <a:r>
              <a:rPr lang="ko-KR" altLang="en-US" sz="1400" b="0" dirty="0" smtClean="0"/>
              <a:t>은 반복적으로 같은 </a:t>
            </a:r>
            <a:r>
              <a:rPr lang="en-US" altLang="ko-KR" sz="1400" b="0" dirty="0" smtClean="0"/>
              <a:t>UI state</a:t>
            </a:r>
            <a:r>
              <a:rPr lang="ko-KR" altLang="en-US" sz="1400" b="0" dirty="0" smtClean="0"/>
              <a:t>를 탐사하는 경우를 고려하지 않음</a:t>
            </a:r>
            <a:endParaRPr lang="en-US" altLang="ko-KR" sz="1400" b="0" dirty="0" smtClean="0"/>
          </a:p>
          <a:p>
            <a:pPr lvl="1" hangingPunct="1">
              <a:buFontTx/>
              <a:buChar char="-"/>
            </a:pPr>
            <a:r>
              <a:rPr lang="ko-KR" altLang="en-US" sz="1400" b="0" dirty="0" smtClean="0"/>
              <a:t>또한</a:t>
            </a:r>
            <a:r>
              <a:rPr lang="en-US" altLang="ko-KR" sz="1400" b="0" dirty="0" smtClean="0"/>
              <a:t>, BFS/DFS </a:t>
            </a:r>
            <a:r>
              <a:rPr lang="ko-KR" altLang="en-US" sz="1400" b="0" dirty="0" smtClean="0"/>
              <a:t>탐사는 하나 이상의 </a:t>
            </a:r>
            <a:r>
              <a:rPr lang="en-US" altLang="ko-KR" sz="1400" b="0" dirty="0" smtClean="0"/>
              <a:t>children UI state</a:t>
            </a:r>
            <a:r>
              <a:rPr lang="ko-KR" altLang="en-US" sz="1400" b="0" dirty="0" smtClean="0"/>
              <a:t>를 갖는 </a:t>
            </a:r>
            <a:r>
              <a:rPr lang="en-US" altLang="ko-KR" sz="1400" b="0" dirty="0" smtClean="0"/>
              <a:t>parent UI state</a:t>
            </a:r>
            <a:r>
              <a:rPr lang="ko-KR" altLang="en-US" sz="1400" b="0" dirty="0" smtClean="0"/>
              <a:t>를 </a:t>
            </a:r>
            <a:r>
              <a:rPr lang="en-US" altLang="ko-KR" sz="1400" b="0" dirty="0" smtClean="0"/>
              <a:t>back-trace </a:t>
            </a:r>
            <a:r>
              <a:rPr lang="ko-KR" altLang="en-US" sz="1400" b="0" dirty="0" smtClean="0"/>
              <a:t>해야함</a:t>
            </a:r>
            <a:endParaRPr lang="en-US" altLang="ko-KR" sz="1400" b="0" dirty="0" smtClean="0"/>
          </a:p>
          <a:p>
            <a:pPr marL="216000" lvl="1" indent="0" hangingPunct="1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* Parent UI state</a:t>
            </a:r>
            <a:r>
              <a:rPr lang="ko-KR" altLang="en-US" sz="1400" b="0" dirty="0" smtClean="0"/>
              <a:t>를 </a:t>
            </a:r>
            <a:r>
              <a:rPr lang="en-US" altLang="ko-KR" sz="1400" b="0" dirty="0" smtClean="0"/>
              <a:t>snapshot(8</a:t>
            </a:r>
            <a:r>
              <a:rPr lang="ko-KR" altLang="en-US" sz="1400" b="0" dirty="0" err="1" smtClean="0"/>
              <a:t>초정도</a:t>
            </a:r>
            <a:r>
              <a:rPr lang="ko-KR" altLang="en-US" sz="1400" b="0" dirty="0" smtClean="0"/>
              <a:t> 지연</a:t>
            </a:r>
            <a:r>
              <a:rPr lang="en-US" altLang="ko-KR" sz="1400" b="0" dirty="0" smtClean="0"/>
              <a:t>, parallel</a:t>
            </a:r>
            <a:r>
              <a:rPr lang="ko-KR" altLang="en-US" sz="1400" b="0" dirty="0" smtClean="0"/>
              <a:t>한 </a:t>
            </a:r>
            <a:r>
              <a:rPr lang="en-US" altLang="ko-KR" sz="1400" b="0" dirty="0" smtClean="0"/>
              <a:t>test </a:t>
            </a:r>
            <a:r>
              <a:rPr lang="ko-KR" altLang="en-US" sz="1400" b="0" dirty="0" smtClean="0"/>
              <a:t>불가</a:t>
            </a:r>
            <a:r>
              <a:rPr lang="en-US" altLang="ko-KR" sz="1400" b="0" dirty="0" smtClean="0"/>
              <a:t>, Test device</a:t>
            </a:r>
            <a:r>
              <a:rPr lang="ko-KR" altLang="en-US" sz="1400" b="0" dirty="0" smtClean="0"/>
              <a:t>로 </a:t>
            </a:r>
            <a:r>
              <a:rPr lang="en-US" altLang="ko-KR" sz="1400" b="0" dirty="0" smtClean="0"/>
              <a:t>migration</a:t>
            </a:r>
            <a:r>
              <a:rPr lang="ko-KR" altLang="en-US" sz="1400" b="0" dirty="0" smtClean="0"/>
              <a:t>하기 어려움</a:t>
            </a:r>
            <a:r>
              <a:rPr lang="en-US" altLang="ko-KR" sz="1400" b="0" dirty="0" smtClean="0"/>
              <a:t>)</a:t>
            </a:r>
          </a:p>
          <a:p>
            <a:pPr marL="216000" lvl="1" indent="0" hangingPunct="1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* Back operation(children UI</a:t>
            </a:r>
            <a:r>
              <a:rPr lang="ko-KR" altLang="en-US" sz="1400" b="0" dirty="0"/>
              <a:t> </a:t>
            </a:r>
            <a:r>
              <a:rPr lang="en-US" altLang="ko-KR" sz="1400" b="0" dirty="0" smtClean="0"/>
              <a:t>state</a:t>
            </a:r>
            <a:r>
              <a:rPr lang="ko-KR" altLang="en-US" sz="1400" b="0" dirty="0" smtClean="0"/>
              <a:t>가 변하면 </a:t>
            </a:r>
            <a:r>
              <a:rPr lang="en-US" altLang="ko-KR" sz="1400" b="0" dirty="0" smtClean="0"/>
              <a:t>parent UI</a:t>
            </a:r>
            <a:r>
              <a:rPr lang="ko-KR" altLang="en-US" sz="1400" b="0" dirty="0"/>
              <a:t> </a:t>
            </a:r>
            <a:r>
              <a:rPr lang="en-US" altLang="ko-KR" sz="1400" b="0" dirty="0" smtClean="0"/>
              <a:t>state</a:t>
            </a:r>
            <a:r>
              <a:rPr lang="ko-KR" altLang="en-US" sz="1400" b="0" dirty="0" smtClean="0"/>
              <a:t>가 변경될 수 있음</a:t>
            </a:r>
            <a:r>
              <a:rPr lang="en-US" altLang="ko-KR" sz="1400" b="0" dirty="0" smtClean="0"/>
              <a:t>)</a:t>
            </a:r>
          </a:p>
          <a:p>
            <a:pPr lvl="1" hangingPunct="1">
              <a:buFontTx/>
              <a:buChar char="-"/>
            </a:pPr>
            <a:r>
              <a:rPr lang="en-US" altLang="ko-KR" sz="1400" b="0" dirty="0" smtClean="0"/>
              <a:t>BFS/DFS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UI </a:t>
            </a:r>
            <a:r>
              <a:rPr lang="en-US" altLang="ko-KR" sz="1400" b="0" dirty="0"/>
              <a:t>state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layout structure</a:t>
            </a:r>
            <a:r>
              <a:rPr lang="ko-KR" altLang="en-US" sz="1400" b="0" dirty="0"/>
              <a:t>에 포함된 </a:t>
            </a:r>
            <a:r>
              <a:rPr lang="en-US" altLang="ko-KR" sz="1400" b="0" dirty="0"/>
              <a:t>context </a:t>
            </a:r>
            <a:r>
              <a:rPr lang="ko-KR" altLang="en-US" sz="1400" b="0" dirty="0"/>
              <a:t>정보와 </a:t>
            </a:r>
            <a:r>
              <a:rPr lang="en-US" altLang="ko-KR" sz="1400" b="0" dirty="0"/>
              <a:t>GUI component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exploration priorities</a:t>
            </a:r>
            <a:r>
              <a:rPr lang="ko-KR" altLang="en-US" sz="1400" b="0" dirty="0"/>
              <a:t>를 결정하기 위한 </a:t>
            </a:r>
            <a:r>
              <a:rPr lang="en-US" altLang="ko-KR" sz="1400" b="0" dirty="0"/>
              <a:t>historical </a:t>
            </a:r>
            <a:r>
              <a:rPr lang="en-US" altLang="ko-KR" sz="1400" b="0" dirty="0" smtClean="0"/>
              <a:t>traversal </a:t>
            </a:r>
            <a:r>
              <a:rPr lang="ko-KR" altLang="en-US" sz="1400" b="0" dirty="0"/>
              <a:t>정보를 고려한 알고리즘이 </a:t>
            </a:r>
            <a:r>
              <a:rPr lang="ko-KR" altLang="en-US" sz="1400" b="0" dirty="0" smtClean="0"/>
              <a:t>없음</a:t>
            </a:r>
            <a:endParaRPr lang="en-US" altLang="ko-KR" sz="1400" b="0" dirty="0" smtClean="0"/>
          </a:p>
          <a:p>
            <a:pPr lvl="1" hangingPunct="1">
              <a:buFontTx/>
              <a:buChar char="-"/>
            </a:pPr>
            <a:endParaRPr lang="en-US" altLang="ko-KR" sz="1500" dirty="0" smtClean="0"/>
          </a:p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Objective</a:t>
            </a:r>
          </a:p>
          <a:p>
            <a:pPr lvl="1" hangingPunct="1">
              <a:buFontTx/>
              <a:buChar char="-"/>
            </a:pPr>
            <a:r>
              <a:rPr lang="ko-KR" altLang="en-US" sz="1400" b="0" dirty="0" smtClean="0"/>
              <a:t>따라서</a:t>
            </a:r>
            <a:r>
              <a:rPr lang="en-US" altLang="ko-KR" sz="1400" b="0" dirty="0"/>
              <a:t>, GUI component</a:t>
            </a:r>
            <a:r>
              <a:rPr lang="ko-KR" altLang="en-US" sz="1400" b="0" dirty="0"/>
              <a:t>의 </a:t>
            </a:r>
            <a:r>
              <a:rPr lang="en-US" altLang="ko-KR" sz="1400" b="0" dirty="0" smtClean="0"/>
              <a:t>property</a:t>
            </a:r>
            <a:r>
              <a:rPr lang="ko-KR" altLang="en-US" sz="1400" b="0" dirty="0" smtClean="0"/>
              <a:t>에 </a:t>
            </a:r>
            <a:r>
              <a:rPr lang="ko-KR" altLang="en-US" sz="1400" b="0" dirty="0"/>
              <a:t>기반한 </a:t>
            </a:r>
            <a:r>
              <a:rPr lang="en-US" altLang="ko-KR" sz="1400" b="0" dirty="0"/>
              <a:t>replay </a:t>
            </a:r>
            <a:r>
              <a:rPr lang="ko-KR" altLang="en-US" sz="1400" b="0" dirty="0"/>
              <a:t>과정에서 </a:t>
            </a:r>
            <a:r>
              <a:rPr lang="en-US" altLang="ko-KR" sz="1400" b="0" dirty="0"/>
              <a:t>exploration event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arrange</a:t>
            </a:r>
            <a:r>
              <a:rPr lang="ko-KR" altLang="en-US" sz="1400" b="0" dirty="0"/>
              <a:t>하기 위해 </a:t>
            </a:r>
            <a:r>
              <a:rPr lang="en-US" altLang="ko-KR" sz="1400" b="0" dirty="0"/>
              <a:t>CPR(Component-based Priority Ranking)</a:t>
            </a:r>
            <a:r>
              <a:rPr lang="ko-KR" altLang="en-US" sz="1400" b="0" dirty="0"/>
              <a:t>이라는 새로운 탐사 이벤트 스케줄링 접근방식을 제안</a:t>
            </a:r>
            <a:endParaRPr lang="en-US" altLang="ko-KR" sz="1400" b="0" dirty="0" smtClean="0"/>
          </a:p>
          <a:p>
            <a:pPr lvl="1" hangingPunct="1">
              <a:buFontTx/>
              <a:buChar char="-"/>
            </a:pPr>
            <a:r>
              <a:rPr lang="en-US" altLang="ko-KR" sz="1400" b="0" dirty="0"/>
              <a:t>Priority tree model</a:t>
            </a:r>
            <a:r>
              <a:rPr lang="ko-KR" altLang="en-US" sz="1400" b="0" dirty="0"/>
              <a:t>을 기반으로 </a:t>
            </a:r>
            <a:r>
              <a:rPr lang="en-US" altLang="ko-KR" sz="1400" b="0" dirty="0"/>
              <a:t>GUI component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event priority</a:t>
            </a:r>
            <a:r>
              <a:rPr lang="ko-KR" altLang="en-US" sz="1400" b="0" dirty="0"/>
              <a:t>를 계산하는 우선 순위 계산 방식을 제안</a:t>
            </a:r>
            <a:endParaRPr lang="en-US" altLang="ko-KR" sz="1400" b="0" dirty="0" smtClean="0"/>
          </a:p>
          <a:p>
            <a:pPr marL="216000" lvl="1" indent="0" hangingPunct="1">
              <a:buNone/>
            </a:pPr>
            <a:endParaRPr lang="en-US" altLang="ko-KR" sz="1800" dirty="0" smtClean="0"/>
          </a:p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Experiment</a:t>
            </a:r>
          </a:p>
          <a:p>
            <a:pPr lvl="1" hangingPunct="1">
              <a:buFontTx/>
              <a:buChar char="-"/>
            </a:pPr>
            <a:r>
              <a:rPr lang="en-US" altLang="ko-KR" sz="1400" b="0" dirty="0" smtClean="0"/>
              <a:t>BFS/DFS </a:t>
            </a:r>
            <a:r>
              <a:rPr lang="ko-KR" altLang="en-US" sz="1400" b="0" dirty="0" smtClean="0"/>
              <a:t>방법과 </a:t>
            </a:r>
            <a:r>
              <a:rPr lang="ko-KR" altLang="en-US" sz="1400" b="0" dirty="0"/>
              <a:t>비교하여 평균 </a:t>
            </a:r>
            <a:r>
              <a:rPr lang="en-US" altLang="ko-KR" sz="1400" b="0" dirty="0"/>
              <a:t>component processing </a:t>
            </a:r>
            <a:r>
              <a:rPr lang="ko-KR" altLang="en-US" sz="1400" b="0" dirty="0"/>
              <a:t>시간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평균 </a:t>
            </a:r>
            <a:r>
              <a:rPr lang="en-US" altLang="ko-KR" sz="1400" b="0" dirty="0"/>
              <a:t>UI state </a:t>
            </a:r>
            <a:r>
              <a:rPr lang="ko-KR" altLang="en-US" sz="1400" b="0" dirty="0"/>
              <a:t>처리 시간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평균 테스트 </a:t>
            </a:r>
            <a:r>
              <a:rPr lang="ko-KR" altLang="en-US" sz="1400" b="0" dirty="0" smtClean="0"/>
              <a:t>시간에 우수함을 증명</a:t>
            </a:r>
            <a:endParaRPr lang="en-US" altLang="ko-KR" sz="18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88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mtClean="0"/>
              <a:t>3. </a:t>
            </a:r>
            <a:r>
              <a:rPr lang="ko-KR" altLang="en-US" smtClean="0"/>
              <a:t>연구결과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2) Benchmark set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68760"/>
            <a:ext cx="4817914" cy="32497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624" y="4518546"/>
            <a:ext cx="4680520" cy="9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6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mtClean="0"/>
              <a:t>3. </a:t>
            </a:r>
            <a:r>
              <a:rPr lang="ko-KR" altLang="en-US" smtClean="0"/>
              <a:t>연구결과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3) Component coverage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" y="1268760"/>
            <a:ext cx="9080586" cy="48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5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mtClean="0"/>
              <a:t>3. </a:t>
            </a:r>
            <a:r>
              <a:rPr lang="ko-KR" altLang="en-US" smtClean="0"/>
              <a:t>연구결과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4) UI-state coverage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" y="1268760"/>
            <a:ext cx="8983736" cy="47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39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mtClean="0"/>
              <a:t>3. </a:t>
            </a:r>
            <a:r>
              <a:rPr lang="ko-KR" altLang="en-US" smtClean="0"/>
              <a:t>연구결과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smtClean="0"/>
              <a:t>5) Average Processing time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4824"/>
            <a:ext cx="8719989" cy="33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52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mtClean="0"/>
              <a:t>4. </a:t>
            </a:r>
            <a:r>
              <a:rPr lang="ko-KR" altLang="en-US" smtClean="0"/>
              <a:t>결론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7524" y="1038502"/>
            <a:ext cx="8568952" cy="5187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Tx/>
              <a:buChar char="-"/>
            </a:pPr>
            <a:r>
              <a:rPr lang="en-US" altLang="ko-KR" sz="1400" b="0"/>
              <a:t>Replay process</a:t>
            </a:r>
            <a:r>
              <a:rPr lang="ko-KR" altLang="en-US" sz="1400" b="0"/>
              <a:t>에서 </a:t>
            </a:r>
            <a:r>
              <a:rPr lang="en-US" altLang="ko-KR" sz="1400" b="0"/>
              <a:t>test event </a:t>
            </a:r>
            <a:r>
              <a:rPr lang="ko-KR" altLang="en-US" sz="1400" b="0"/>
              <a:t>수를 줄이기 위한 </a:t>
            </a:r>
            <a:r>
              <a:rPr lang="en-US" altLang="ko-KR" sz="1400" b="0"/>
              <a:t>dynamic exploration event scheduling </a:t>
            </a:r>
            <a:r>
              <a:rPr lang="ko-KR" altLang="en-US" sz="1400" b="0"/>
              <a:t>기법을 </a:t>
            </a:r>
            <a:r>
              <a:rPr lang="ko-KR" altLang="en-US" sz="1400" b="0" smtClean="0"/>
              <a:t>제안</a:t>
            </a:r>
            <a:endParaRPr lang="en-US" altLang="ko-KR" sz="1400" b="0" smtClean="0"/>
          </a:p>
          <a:p>
            <a:pPr lvl="1" hangingPunct="1">
              <a:buFontTx/>
              <a:buChar char="-"/>
            </a:pPr>
            <a:r>
              <a:rPr lang="en-US" altLang="ko-KR" sz="1400" b="0"/>
              <a:t>Priority tree model</a:t>
            </a:r>
            <a:r>
              <a:rPr lang="ko-KR" altLang="en-US" sz="1400" b="0"/>
              <a:t>을 이용하여 </a:t>
            </a:r>
            <a:r>
              <a:rPr lang="en-US" altLang="ko-KR" sz="1400" b="0"/>
              <a:t>GUI component</a:t>
            </a:r>
            <a:r>
              <a:rPr lang="ko-KR" altLang="en-US" sz="1400" b="0"/>
              <a:t>의 </a:t>
            </a:r>
            <a:r>
              <a:rPr lang="en-US" altLang="ko-KR" sz="1400" b="0"/>
              <a:t>event priority</a:t>
            </a:r>
            <a:r>
              <a:rPr lang="ko-KR" altLang="en-US" sz="1400" b="0"/>
              <a:t>를 계산하는 </a:t>
            </a:r>
            <a:r>
              <a:rPr lang="en-US" altLang="ko-KR" sz="1400" b="0"/>
              <a:t>priority calculator</a:t>
            </a:r>
            <a:r>
              <a:rPr lang="ko-KR" altLang="en-US" sz="1400" b="0"/>
              <a:t>를 </a:t>
            </a:r>
            <a:r>
              <a:rPr lang="ko-KR" altLang="en-US" sz="1400" b="0" smtClean="0"/>
              <a:t>제시</a:t>
            </a:r>
            <a:endParaRPr lang="en-US" altLang="ko-KR" sz="1400" b="0" smtClean="0"/>
          </a:p>
          <a:p>
            <a:pPr lvl="1" hangingPunct="1">
              <a:buFontTx/>
              <a:buChar char="-"/>
            </a:pPr>
            <a:r>
              <a:rPr lang="ko-KR" altLang="en-US" sz="1400" b="0"/>
              <a:t>이를 이용하여 </a:t>
            </a:r>
            <a:r>
              <a:rPr lang="en-US" altLang="ko-KR" sz="1400" b="0"/>
              <a:t>component processing </a:t>
            </a:r>
            <a:r>
              <a:rPr lang="ko-KR" altLang="en-US" sz="1400" b="0"/>
              <a:t>시간</a:t>
            </a:r>
            <a:r>
              <a:rPr lang="en-US" altLang="ko-KR" sz="1400" b="0"/>
              <a:t>, </a:t>
            </a:r>
            <a:r>
              <a:rPr lang="ko-KR" altLang="en-US" sz="1400" b="0"/>
              <a:t>평균 </a:t>
            </a:r>
            <a:r>
              <a:rPr lang="en-US" altLang="ko-KR" sz="1400" b="0"/>
              <a:t>UI state </a:t>
            </a:r>
            <a:r>
              <a:rPr lang="ko-KR" altLang="en-US" sz="1400" b="0"/>
              <a:t>처리 시간</a:t>
            </a:r>
            <a:r>
              <a:rPr lang="en-US" altLang="ko-KR" sz="1400" b="0"/>
              <a:t>, </a:t>
            </a:r>
            <a:r>
              <a:rPr lang="ko-KR" altLang="en-US" sz="1400" b="0"/>
              <a:t>평균 테스트 시간에 영향을 </a:t>
            </a:r>
            <a:r>
              <a:rPr lang="ko-KR" altLang="en-US" sz="1400" b="0" smtClean="0"/>
              <a:t>미침</a:t>
            </a:r>
            <a:endParaRPr lang="en-US" altLang="ko-KR" sz="1400" b="0" smtClean="0"/>
          </a:p>
          <a:p>
            <a:pPr marL="216000" lvl="1" indent="0" hangingPunct="1">
              <a:buNone/>
            </a:pPr>
            <a:r>
              <a:rPr lang="en-US" altLang="ko-KR" sz="1400" b="0" smtClean="0"/>
              <a:t>  * </a:t>
            </a:r>
            <a:r>
              <a:rPr lang="ko-KR" altLang="en-US" sz="1400" b="0" smtClean="0"/>
              <a:t>하지만</a:t>
            </a:r>
            <a:r>
              <a:rPr lang="en-US" altLang="ko-KR" sz="1400" b="0"/>
              <a:t> </a:t>
            </a:r>
            <a:r>
              <a:rPr lang="en-US" altLang="ko-KR" sz="1400" b="0" smtClean="0"/>
              <a:t>UI state coverage</a:t>
            </a:r>
            <a:r>
              <a:rPr lang="ko-KR" altLang="en-US" sz="1400" b="0" smtClean="0"/>
              <a:t>는 테스트 초기에 성능이 낮을 수 있음</a:t>
            </a:r>
            <a:endParaRPr lang="en-US" altLang="ko-KR" sz="1400" b="0" smtClean="0"/>
          </a:p>
          <a:p>
            <a:pPr marL="216000" lvl="1" indent="0" hangingPunct="1">
              <a:buNone/>
            </a:pPr>
            <a:endParaRPr lang="en-US" altLang="ko-KR" sz="1400" b="0"/>
          </a:p>
          <a:p>
            <a:pPr marL="216000" lvl="1" indent="0" hangingPunct="1">
              <a:buNone/>
            </a:pPr>
            <a:endParaRPr lang="en-US" altLang="ko-KR" sz="1400" b="0" smtClean="0"/>
          </a:p>
          <a:p>
            <a:pPr lvl="1" hangingPunct="1">
              <a:buFontTx/>
              <a:buChar char="-"/>
            </a:pPr>
            <a:r>
              <a:rPr lang="ko-KR" altLang="en-US" sz="1400" b="0" smtClean="0"/>
              <a:t>이 논문에서 언급한 문제점은 데이터의 용량이 초과되어 </a:t>
            </a:r>
            <a:r>
              <a:rPr lang="en-US" altLang="ko-KR" sz="1400" b="0" smtClean="0"/>
              <a:t>conditional</a:t>
            </a:r>
            <a:r>
              <a:rPr lang="ko-KR" altLang="en-US" sz="1400" b="0" smtClean="0"/>
              <a:t>하게 </a:t>
            </a:r>
            <a:r>
              <a:rPr lang="en-US" altLang="ko-KR" sz="1400" b="0"/>
              <a:t>execution paths</a:t>
            </a:r>
            <a:r>
              <a:rPr lang="ko-KR" altLang="en-US" sz="1400" b="0" smtClean="0"/>
              <a:t>가 변경되면 </a:t>
            </a:r>
            <a:r>
              <a:rPr lang="en-US" altLang="ko-KR" sz="1400" b="0" smtClean="0"/>
              <a:t>GUI tree</a:t>
            </a:r>
            <a:r>
              <a:rPr lang="ko-KR" altLang="en-US" sz="1400" b="0" smtClean="0"/>
              <a:t>가 바뀌게되어 </a:t>
            </a:r>
            <a:r>
              <a:rPr lang="en-US" altLang="ko-KR" sz="1400" b="0" smtClean="0"/>
              <a:t>replay scheduling</a:t>
            </a:r>
            <a:r>
              <a:rPr lang="ko-KR" altLang="en-US" sz="1400" b="0" smtClean="0"/>
              <a:t>과 </a:t>
            </a:r>
            <a:r>
              <a:rPr lang="en-US" altLang="ko-KR" sz="1400" b="0" smtClean="0"/>
              <a:t>event scheduling</a:t>
            </a:r>
            <a:r>
              <a:rPr lang="ko-KR" altLang="en-US" sz="1400" b="0" smtClean="0"/>
              <a:t>을 효과적으로 쓸 수 없음</a:t>
            </a:r>
            <a:endParaRPr lang="en-US" altLang="ko-KR" sz="1400" b="0" smtClean="0"/>
          </a:p>
          <a:p>
            <a:pPr marL="216000" lvl="1" indent="0" hangingPunct="1">
              <a:buNone/>
            </a:pPr>
            <a:endParaRPr lang="en-US" altLang="ko-KR" sz="1400" b="0" smtClean="0"/>
          </a:p>
          <a:p>
            <a:pPr lvl="1" hangingPunct="1">
              <a:buFontTx/>
              <a:buChar char="-"/>
            </a:pPr>
            <a:endParaRPr lang="en-US" altLang="ko-KR" sz="1400" b="0" smtClean="0"/>
          </a:p>
          <a:p>
            <a:pPr lvl="1" hangingPunct="1">
              <a:buFontTx/>
              <a:buChar char="-"/>
            </a:pPr>
            <a:r>
              <a:rPr lang="ko-KR" altLang="en-US" sz="1400" b="0" smtClean="0"/>
              <a:t>개인적으로 생각하는 문제점으로는 </a:t>
            </a:r>
            <a:r>
              <a:rPr lang="en-US" altLang="ko-KR" sz="1400" b="0"/>
              <a:t>application</a:t>
            </a:r>
            <a:r>
              <a:rPr lang="ko-KR" altLang="en-US" sz="1400" b="0"/>
              <a:t>의</a:t>
            </a:r>
            <a:r>
              <a:rPr lang="en-US" altLang="ko-KR" sz="1400" b="0"/>
              <a:t> </a:t>
            </a:r>
            <a:r>
              <a:rPr lang="ko-KR" altLang="en-US" sz="1400" b="0"/>
              <a:t>실행 도중 </a:t>
            </a:r>
            <a:r>
              <a:rPr lang="en-US" altLang="ko-KR" sz="1400" b="0"/>
              <a:t>GUI component </a:t>
            </a:r>
            <a:r>
              <a:rPr lang="ko-KR" altLang="en-US" sz="1400" b="0"/>
              <a:t>속성을 동적으로 변경할 수 </a:t>
            </a:r>
            <a:r>
              <a:rPr lang="ko-KR" altLang="en-US" sz="1400" b="0" smtClean="0"/>
              <a:t>있음</a:t>
            </a:r>
            <a:endParaRPr lang="en-US" altLang="ko-KR" sz="1400" b="0" smtClean="0"/>
          </a:p>
          <a:p>
            <a:pPr marL="216000" lvl="1" indent="0" hangingPunct="1"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(ex: button attribute)</a:t>
            </a:r>
            <a:endParaRPr lang="en-US" altLang="ko-KR" sz="1400" b="0"/>
          </a:p>
          <a:p>
            <a:pPr lvl="1" hangingPunct="1">
              <a:buFontTx/>
              <a:buChar char="-"/>
            </a:pPr>
            <a:endParaRPr lang="en-US" altLang="ko-KR" sz="1400" b="0" smtClean="0"/>
          </a:p>
        </p:txBody>
      </p:sp>
    </p:spTree>
    <p:extLst>
      <p:ext uri="{BB962C8B-B14F-4D97-AF65-F5344CB8AC3E}">
        <p14:creationId xmlns:p14="http://schemas.microsoft.com/office/powerpoint/2010/main" val="306077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Q&amp;A</a:t>
            </a:r>
            <a:endParaRPr lang="ko-KR" altLang="ko-KR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87824" y="2924944"/>
            <a:ext cx="2988332" cy="1008112"/>
          </a:xfrm>
        </p:spPr>
        <p:txBody>
          <a:bodyPr anchor="ctr">
            <a:normAutofit/>
          </a:bodyPr>
          <a:lstStyle/>
          <a:p>
            <a:pPr marL="216000" lvl="1" indent="0" algn="ctr">
              <a:buNone/>
            </a:pPr>
            <a:r>
              <a:rPr lang="en-US" altLang="ko-KR" sz="4400" b="1" dirty="0">
                <a:solidFill>
                  <a:srgbClr val="26A0F0"/>
                </a:solidFill>
              </a:rPr>
              <a:t>Thanks</a:t>
            </a:r>
            <a:endParaRPr lang="ko-KR" altLang="ko-KR" sz="4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26A0F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606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10" y="1612716"/>
            <a:ext cx="4996180" cy="42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38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84784"/>
            <a:ext cx="2880320" cy="44913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60" y="1589871"/>
            <a:ext cx="4547195" cy="3962556"/>
          </a:xfrm>
          <a:prstGeom prst="rect">
            <a:avLst/>
          </a:prstGeom>
        </p:spPr>
      </p:pic>
      <p:sp>
        <p:nvSpPr>
          <p:cNvPr id="8" name="톱니 모양의 오른쪽 화살표 7"/>
          <p:cNvSpPr/>
          <p:nvPr/>
        </p:nvSpPr>
        <p:spPr>
          <a:xfrm>
            <a:off x="3419872" y="3249913"/>
            <a:ext cx="1080120" cy="358173"/>
          </a:xfrm>
          <a:prstGeom prst="notched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966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2" y="1585679"/>
            <a:ext cx="8463255" cy="38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2" y="1585679"/>
            <a:ext cx="8463255" cy="384693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56159" y="2420888"/>
            <a:ext cx="7272808" cy="93610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3053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2" y="1585679"/>
            <a:ext cx="8463255" cy="38469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7584" y="3212976"/>
            <a:ext cx="7416824" cy="50405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736408"/>
            <a:ext cx="3250247" cy="36933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Count &gt; 1, event priority </a:t>
            </a:r>
            <a:r>
              <a:rPr lang="ko-KR" altLang="en-US" dirty="0" smtClean="0"/>
              <a:t>하락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9" name="꺾인 연결선 8"/>
          <p:cNvCxnSpPr>
            <a:stCxn id="3" idx="1"/>
            <a:endCxn id="6" idx="1"/>
          </p:cNvCxnSpPr>
          <p:nvPr/>
        </p:nvCxnSpPr>
        <p:spPr>
          <a:xfrm rot="10800000" flipH="1" flipV="1">
            <a:off x="827584" y="3465003"/>
            <a:ext cx="144016" cy="2456069"/>
          </a:xfrm>
          <a:prstGeom prst="bentConnector3">
            <a:avLst>
              <a:gd name="adj1" fmla="val -158732"/>
            </a:avLst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11433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2" y="1585679"/>
            <a:ext cx="8463255" cy="38469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7584" y="3530478"/>
            <a:ext cx="7416824" cy="50405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1275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연구내용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 smtClean="0"/>
              <a:t>1) The proposed scheduling scheme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 UI-State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2" y="1585679"/>
            <a:ext cx="8463255" cy="38469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4664" y="3870573"/>
            <a:ext cx="7416824" cy="684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9010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66008</TotalTime>
  <Words>713</Words>
  <Application>Microsoft Office PowerPoint</Application>
  <PresentationFormat>화면 슬라이드 쇼(4:3)</PresentationFormat>
  <Paragraphs>123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Apple SD 산돌고딕 Neo 옅은체</vt:lpstr>
      <vt:lpstr>Helvetica Neue</vt:lpstr>
      <vt:lpstr>나눔고딕</vt:lpstr>
      <vt:lpstr>맑은 고딕</vt:lpstr>
      <vt:lpstr>Arial</vt:lpstr>
      <vt:lpstr>Cambria Math</vt:lpstr>
      <vt:lpstr>Helvetica</vt:lpstr>
      <vt:lpstr>Wingdings</vt:lpstr>
      <vt:lpstr>Default</vt:lpstr>
      <vt:lpstr>PowerPoint 프레젠테이션</vt:lpstr>
      <vt:lpstr>1. 연구개요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2. 연구내용</vt:lpstr>
      <vt:lpstr>3. 연구결과</vt:lpstr>
      <vt:lpstr>3. 연구결과</vt:lpstr>
      <vt:lpstr>3. 연구결과</vt:lpstr>
      <vt:lpstr>3. 연구결과</vt:lpstr>
      <vt:lpstr>3. 연구결과</vt:lpstr>
      <vt:lpstr>4. 결론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Windows 사용자</cp:lastModifiedBy>
  <cp:revision>433</cp:revision>
  <cp:lastPrinted>2019-01-25T10:57:37Z</cp:lastPrinted>
  <dcterms:modified xsi:type="dcterms:W3CDTF">2019-09-19T01:20:17Z</dcterms:modified>
</cp:coreProperties>
</file>