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F28C-2E90-47C2-BF9B-CD3D2A2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60CB4-03F4-407F-8BF4-A780AA3D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3DBDD-8BDC-47CC-92E4-77400D37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0922D-2D85-458C-8759-829C20BA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CE139-8BD1-4532-BC07-F0A909E7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2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B5B39-727B-45C6-A0B8-F5372E90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7108D-F046-48C3-87F5-6AD0DEDA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A91C-03DA-4324-8F5F-3508CE00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15172-CDB6-462D-AECD-E2C32077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ED691-00E3-494F-8F6F-CFBF1C1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33D1-634D-4A79-8B1C-9BFD628D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B56A-C5D3-4F7F-82AC-B1F92961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3B65-7225-41B8-AB5A-5779F0A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7939-FE6C-40FC-9CA1-A5D2F55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7804-CE9E-4F2D-B4A6-D35E7D2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A626-E536-4BA3-BF4A-C4C28598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D294D-C4EF-4108-91ED-5D2380EA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39091-CA14-4F7D-9240-D0749612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76A0-BB07-455D-9B98-E0831D2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8137-19C9-425B-B8A0-8D40A718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6982-085D-48DC-9B2B-5FD55C01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81314-7BC9-40C4-89E2-EBC80E0C4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D2B0F-38CF-4030-B6DE-EBCDAF59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52A26-9984-419B-A4C9-526380E2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FFDFB-3D1D-4252-96F8-F9FFA39C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5FD89-48F0-4BA7-ABB0-86F18B3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E4782-2DA2-44FD-B6F6-B9D4A142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32B52-FB9C-4E68-BDAA-6DC9B721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1530C-AB05-400A-B5FD-63456037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DAF09C-723E-4487-876D-B20C56DA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701C4-DDA3-418C-B7EB-1CB569879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420EA-396D-4AFA-BFAF-CB2F575C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4C15D-2A71-43BA-955E-07D4381C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2A44F-0CE8-4BCD-AF84-7E0EDC6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6DF56-DF12-4ADB-8E6E-602677CC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C4657-96D3-4F67-B500-F265DF61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25CDD-B28F-44B7-BC73-9E16593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177B3-4ECF-476C-A042-43043963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0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35A821-7045-4E5B-9B25-09A6A8FA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6B9EF8-F0BD-435B-A310-BE351408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127DD-2E93-4181-9070-440771C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54342-5943-42A0-9FD0-E2DA8D0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7D800-4073-4828-88F5-3F05DF45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CEF9F-4928-4F2D-B665-6BA491A1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9B60C-D6EE-4841-A1CE-11A61E55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57341-2F0F-4761-A9F4-A2F14CC9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5CAF7-F216-4A11-909E-4DE2756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06DE6-9568-445D-B29D-0552CC75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9DB139-9266-4FEB-8764-D992748BF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263F-58A2-4EF4-A12D-86FADF2B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2F5D5-E7B5-4E5C-91B6-A41006D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DC51C-4978-4972-9911-6CD30210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C2DE9-1CD7-497B-9240-F603D657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4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8E532-7657-4F32-8C49-F529F05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3F92C-177F-4589-8A32-E3E8E01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98D5-E3FF-4F40-86FB-882319FA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70DB2-5856-4AE8-9CD5-AD61F242D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C5CA-B3F3-40DD-8160-A36395A2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1952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An Empirical Investigation into Learning Bug-Fixing Patches in the Wild via Neural Machine Translation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2801938"/>
            <a:ext cx="9144000" cy="34210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Michele </a:t>
            </a:r>
            <a:r>
              <a:rPr lang="en-US" altLang="ko-KR" sz="1800" dirty="0" err="1"/>
              <a:t>Tufano</a:t>
            </a:r>
            <a:r>
              <a:rPr lang="en-US" altLang="ko-KR" sz="1800" dirty="0"/>
              <a:t>, Cody Watson, Gabriele </a:t>
            </a:r>
            <a:r>
              <a:rPr lang="en-US" altLang="ko-KR" sz="1800" dirty="0" err="1"/>
              <a:t>Bavota</a:t>
            </a:r>
            <a:r>
              <a:rPr lang="en-US" altLang="ko-KR" sz="1800" dirty="0"/>
              <a:t>, Massimiliano Di Penta, Martin White, and Denys </a:t>
            </a:r>
            <a:r>
              <a:rPr lang="en-US" altLang="ko-KR" sz="1800" dirty="0" err="1"/>
              <a:t>Poshyvanyk</a:t>
            </a:r>
            <a:r>
              <a:rPr lang="en-US" altLang="ko-KR" sz="1800" dirty="0"/>
              <a:t>. 2018</a:t>
            </a:r>
          </a:p>
          <a:p>
            <a:endParaRPr lang="en-US" altLang="ko-KR" sz="1800" dirty="0"/>
          </a:p>
          <a:p>
            <a:r>
              <a:rPr lang="en-US" altLang="ko-KR" sz="1800" dirty="0"/>
              <a:t>Proceedings of the 2018 33rd ACM/IEEE International Conference on Automated Software Engineering (ASE ’18)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algn="r"/>
            <a:r>
              <a:rPr lang="en-US" altLang="ko-KR" sz="1800" dirty="0"/>
              <a:t>				2019 /11/08</a:t>
            </a:r>
          </a:p>
          <a:p>
            <a:pPr algn="r"/>
            <a:r>
              <a:rPr lang="en-US" altLang="ko-KR" sz="1800" dirty="0"/>
              <a:t>Ju </a:t>
            </a:r>
            <a:r>
              <a:rPr lang="en-US" altLang="ko-KR" sz="1800" dirty="0" err="1"/>
              <a:t>Hyoung</a:t>
            </a:r>
            <a:r>
              <a:rPr lang="en-US" altLang="ko-KR" sz="1800" dirty="0"/>
              <a:t> Kim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34464-9C87-46AB-9C94-AF7AAA6D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Extract a sequence of edit actions.  output of this phase is a list of BFPs = {b f p1, . . . ,b f pk }</a:t>
            </a:r>
          </a:p>
          <a:p>
            <a:pPr marL="0" indent="0">
              <a:buNone/>
            </a:pPr>
            <a:r>
              <a:rPr lang="en-US" altLang="ko-KR" sz="1800" dirty="0"/>
              <a:t>	b f p = {mb ,mf ,A}      (buggy method, fixed method, edit actions)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Exclude methods created/deleted during the fixing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It should be noted that the process we use to extract the BFPs</a:t>
            </a:r>
          </a:p>
          <a:p>
            <a:pPr marL="0" indent="0">
              <a:buNone/>
            </a:pPr>
            <a:r>
              <a:rPr lang="en-US" altLang="ko-KR" sz="1800" dirty="0"/>
              <a:t>	1. does not capture changes performed outside methods</a:t>
            </a:r>
          </a:p>
          <a:p>
            <a:pPr marL="0" indent="0">
              <a:buNone/>
            </a:pPr>
            <a:r>
              <a:rPr lang="en-US" altLang="ko-KR" sz="1800" dirty="0"/>
              <a:t>	2. considers each BFP as an independent bug fix.</a:t>
            </a: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25E932-34E7-44C6-B862-1EB988C2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85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F307-7F4F-4D46-B42F-0BC695BE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Learning patterns challenging due to the huge vocabulary of terms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deal with, abstract the code and generate an expressive yet vocabulary-limited representation.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a java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 and a parser to represent each buggy and fixed method.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, tokenizes the raw code into a stream of tokens, fed into a java parser, which discerns the role of each identifier and the type of a literal.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parser generates and substitutes a unique ID for each identifier/literal within the tokenized stream.</a:t>
            </a:r>
          </a:p>
          <a:p>
            <a:pPr marL="457200" lvl="1" indent="0">
              <a:buNone/>
            </a:pPr>
            <a:r>
              <a:rPr lang="en-US" altLang="ko-KR" sz="1400" dirty="0"/>
              <a:t> in case of multiple appear, mapping of identifiers/literals Same ID</a:t>
            </a:r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A78A70-4489-468C-A57B-591F018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44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A071E-9FB0-4D9F-9118-5B1DF41D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  </a:t>
            </a:r>
            <a:r>
              <a:rPr lang="en-US" altLang="ko-KR" sz="1800" dirty="0" err="1"/>
              <a:t>Bfpa</a:t>
            </a:r>
            <a:r>
              <a:rPr lang="en-US" altLang="ko-KR" sz="1800" dirty="0"/>
              <a:t> = {</a:t>
            </a:r>
            <a:r>
              <a:rPr lang="en-US" altLang="ko-KR" sz="1800" dirty="0" err="1"/>
              <a:t>abstract</a:t>
            </a:r>
            <a:r>
              <a:rPr lang="en-US" altLang="ko-KR" sz="1000" dirty="0" err="1"/>
              <a:t>b</a:t>
            </a:r>
            <a:r>
              <a:rPr lang="en-US" altLang="ko-KR" sz="1800" dirty="0" err="1"/>
              <a:t>,abstract</a:t>
            </a:r>
            <a:r>
              <a:rPr lang="en-US" altLang="ko-KR" sz="1000" dirty="0" err="1"/>
              <a:t>f</a:t>
            </a:r>
            <a:r>
              <a:rPr lang="en-US" altLang="ko-KR" sz="1800" dirty="0" err="1"/>
              <a:t>,A,M</a:t>
            </a:r>
            <a:r>
              <a:rPr lang="en-US" altLang="ko-KR" sz="1800" dirty="0"/>
              <a:t>}  </a:t>
            </a:r>
          </a:p>
          <a:p>
            <a:pPr marL="0" indent="0">
              <a:buNone/>
            </a:pPr>
            <a:r>
              <a:rPr lang="en-US" altLang="ko-KR" sz="1800" dirty="0"/>
              <a:t>	-M = ID mapping for  particular BFP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Analyze the buggy code m</a:t>
            </a:r>
            <a:r>
              <a:rPr lang="en-US" altLang="ko-KR" sz="1000" dirty="0"/>
              <a:t>b</a:t>
            </a:r>
            <a:r>
              <a:rPr lang="en-US" altLang="ko-KR" sz="1800" dirty="0"/>
              <a:t> and corresponding fixed code m</a:t>
            </a:r>
            <a:r>
              <a:rPr lang="en-US" altLang="ko-KR" sz="1000" dirty="0"/>
              <a:t>f</a:t>
            </a:r>
          </a:p>
          <a:p>
            <a:pPr>
              <a:buFontTx/>
              <a:buChar char="-"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800" dirty="0"/>
              <a:t>IDs are assigned to identifiers and literals in sequential</a:t>
            </a:r>
          </a:p>
          <a:p>
            <a:pPr marL="457200" lvl="1" indent="0">
              <a:buNone/>
            </a:pPr>
            <a:r>
              <a:rPr lang="en-US" altLang="ko-KR" sz="1400" dirty="0"/>
              <a:t>Method name : METHOD_1, METHOD_2, </a:t>
            </a:r>
            <a:r>
              <a:rPr lang="en-US" altLang="ko-KR" sz="1400" dirty="0" err="1"/>
              <a:t>ect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Variable name : VAR_X</a:t>
            </a:r>
          </a:p>
          <a:p>
            <a:pPr marL="457200" lvl="1" indent="0">
              <a:buNone/>
            </a:pPr>
            <a:r>
              <a:rPr lang="en-US" altLang="ko-KR" sz="1400" dirty="0"/>
              <a:t>Literals : (STRING_X, INT_X,FLOAT_X)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800" dirty="0"/>
              <a:t> Abstractions are a stream of tokens consisting of language keywords(</a:t>
            </a:r>
            <a:r>
              <a:rPr lang="en-US" altLang="ko-KR" sz="1800" dirty="0" err="1"/>
              <a:t>for,if</a:t>
            </a:r>
            <a:r>
              <a:rPr lang="en-US" altLang="ko-KR" sz="1800" dirty="0"/>
              <a:t>) ,separators(“(“,”;”,”}”)</a:t>
            </a:r>
          </a:p>
          <a:p>
            <a:pPr marL="0" indent="0">
              <a:buNone/>
            </a:pPr>
            <a:r>
              <a:rPr lang="en-US" altLang="ko-KR" sz="1800" dirty="0"/>
              <a:t>     and IDs (identifiers and literals)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Comments and annotations removed.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13D877-1CC1-499D-BD63-DB20713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9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AC1-F5CA-415A-B42C-1FD56BF8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78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Some identifiers and literals appear so often, for our abstraction, can be treated as keywords of the language.</a:t>
            </a:r>
          </a:p>
          <a:p>
            <a:pPr marL="0" indent="0">
              <a:buNone/>
            </a:pPr>
            <a:r>
              <a:rPr lang="en-US" altLang="ko-KR" sz="1800" dirty="0"/>
              <a:t>	(variables </a:t>
            </a:r>
            <a:r>
              <a:rPr lang="en-US" altLang="ko-KR" sz="1800" dirty="0" err="1"/>
              <a:t>I,j,or</a:t>
            </a:r>
            <a:r>
              <a:rPr lang="en-US" altLang="ko-KR" sz="1800" dirty="0"/>
              <a:t> index used in loops, or literals such as 0,1,-1, used in conditional </a:t>
            </a:r>
            <a:br>
              <a:rPr lang="en-US" altLang="ko-KR" sz="1800" dirty="0"/>
            </a:br>
            <a:r>
              <a:rPr lang="en-US" altLang="ko-KR" sz="1800" dirty="0"/>
              <a:t>	statements and return values)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Similarly, method name such as size or add, appear several times since they represent common concepts,</a:t>
            </a:r>
          </a:p>
          <a:p>
            <a:pPr marL="0" indent="0">
              <a:buNone/>
            </a:pPr>
            <a:r>
              <a:rPr lang="en-US" altLang="ko-KR" sz="1800" dirty="0"/>
              <a:t>       - These identifiers and literals are often referred to as “idioms”</a:t>
            </a:r>
          </a:p>
          <a:p>
            <a:pPr marL="0" indent="0">
              <a:buNone/>
            </a:pPr>
            <a:r>
              <a:rPr lang="en-US" altLang="ko-KR" sz="1800" dirty="0"/>
              <a:t>       - keep the original text when abstraction, not replace.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define the list of idioms,</a:t>
            </a:r>
          </a:p>
          <a:p>
            <a:pPr marL="0" indent="0">
              <a:buNone/>
            </a:pPr>
            <a:r>
              <a:rPr lang="en-US" altLang="ko-KR" sz="1800" dirty="0"/>
              <a:t>	1. randomly sampled 300k BFPs and considered all their original source code.</a:t>
            </a:r>
          </a:p>
          <a:p>
            <a:pPr marL="0" indent="0">
              <a:buNone/>
            </a:pPr>
            <a:r>
              <a:rPr lang="en-US" altLang="ko-KR" sz="1800" dirty="0"/>
              <a:t>	2. extracted the frequency of each identifier/literal used in the code</a:t>
            </a:r>
          </a:p>
          <a:p>
            <a:pPr marL="0" indent="0">
              <a:buNone/>
            </a:pPr>
            <a:r>
              <a:rPr lang="en-US" altLang="ko-KR" sz="1800" dirty="0"/>
              <a:t>	3. discarding </a:t>
            </a:r>
            <a:r>
              <a:rPr lang="en-US" altLang="ko-KR" sz="1800" dirty="0" err="1"/>
              <a:t>keywords,spearators,and</a:t>
            </a:r>
            <a:r>
              <a:rPr lang="en-US" altLang="ko-KR" sz="1800" dirty="0"/>
              <a:t> comments</a:t>
            </a:r>
          </a:p>
          <a:p>
            <a:pPr marL="0" indent="0">
              <a:buNone/>
            </a:pPr>
            <a:r>
              <a:rPr lang="en-US" altLang="ko-KR" sz="1800" dirty="0"/>
              <a:t>	4. Analyze the distribution of the frequencies and focused on the top 0.005% words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02E06EF-6477-4154-99ED-47E5A199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926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53876-E6EC-450E-A57B-6EEF5A80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minimum value in a list of integers contains three errors</a:t>
            </a:r>
          </a:p>
          <a:p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en-US" altLang="ko-KR" sz="1400" dirty="0"/>
              <a:t>if-condition</a:t>
            </a:r>
          </a:p>
          <a:p>
            <a:pPr marL="800100" lvl="1" indent="-342900">
              <a:buAutoNum type="arabicPeriod"/>
            </a:pPr>
            <a:r>
              <a:rPr lang="en-US" altLang="ko-KR" sz="1400" dirty="0" err="1"/>
              <a:t>getFirst</a:t>
            </a:r>
            <a:r>
              <a:rPr lang="en-US" altLang="ko-KR" sz="1400" dirty="0"/>
              <a:t> method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Return value.</a:t>
            </a:r>
          </a:p>
          <a:p>
            <a:pPr marL="457200" lvl="1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FC8FF-D1B9-49DA-9AA5-E41EDA2A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25093" cy="281235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B5BF48D-8631-4A5B-9936-983E147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32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E14D-BF39-44C8-9223-7CC9664F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When we feed the buggy piece of code to the Java parser and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, we identify some problems with the mapping.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.Abstracted fixed code contains INT_2 and METHOD_4, which are not contained in buggy code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 Since the mapping of tokens to code is solely reliant on the buggy method, this example would require the synthesis of new values for INT_2 and METHOD_4.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Takes advantage of idioms, allowing to still consider this BFP.</a:t>
            </a:r>
          </a:p>
          <a:p>
            <a:pPr marL="457200" lvl="1" indent="0">
              <a:buNone/>
            </a:pPr>
            <a:r>
              <a:rPr lang="en-US" altLang="ko-KR" sz="1400" dirty="0"/>
              <a:t>-  When using the abstraction with idioms, can replace tokens with the values they represent.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Previously, need to synthesize values for INT_2 and METHOD_4,</a:t>
            </a:r>
          </a:p>
          <a:p>
            <a:pPr marL="0" indent="0">
              <a:buNone/>
            </a:pPr>
            <a:r>
              <a:rPr lang="en-US" altLang="ko-KR" sz="1800" dirty="0"/>
              <a:t>	INT_2 -&gt; idiom 1</a:t>
            </a:r>
          </a:p>
          <a:p>
            <a:pPr marL="0" indent="0">
              <a:buNone/>
            </a:pPr>
            <a:r>
              <a:rPr lang="en-US" altLang="ko-KR" sz="1800" dirty="0"/>
              <a:t>	METHOD_4 -&gt; idiom min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267783-F9CE-4DE6-A966-AD2B6F31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073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11CE-A02D-4344-9B8C-89668BE7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Filter out BFPs that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Contain lexical or syntactic errors (either the </a:t>
            </a:r>
            <a:r>
              <a:rPr lang="en-US" altLang="ko-KR" sz="1400" dirty="0" err="1"/>
              <a:t>lexer</a:t>
            </a:r>
            <a:r>
              <a:rPr lang="en-US" altLang="ko-KR" sz="1400" dirty="0"/>
              <a:t> or parser fails to process them)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Buggy and fixed abstracted code resulted in equal strings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Performed more than 100 atomic AST actions</a:t>
            </a:r>
          </a:p>
          <a:p>
            <a:pPr marL="457200" lvl="1" indent="0">
              <a:buNone/>
            </a:pPr>
            <a:r>
              <a:rPr lang="en-US" altLang="ko-KR" sz="1400" dirty="0"/>
              <a:t> 	(To eliminate outliers of the distribution, which could hinder the learning process)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800" dirty="0"/>
              <a:t>Filter the BFPs based on their size, measured in the number of tokens.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Disregard long methods(longer than</a:t>
            </a:r>
            <a:r>
              <a:rPr lang="ko-KR" altLang="en-US" sz="1400" dirty="0"/>
              <a:t> </a:t>
            </a:r>
            <a:r>
              <a:rPr lang="en-US" altLang="ko-KR" sz="1400" dirty="0"/>
              <a:t>50</a:t>
            </a:r>
            <a:r>
              <a:rPr lang="ko-KR" altLang="en-US" sz="1400" dirty="0"/>
              <a:t> </a:t>
            </a:r>
            <a:r>
              <a:rPr lang="en-US" altLang="ko-KR" sz="1400" dirty="0"/>
              <a:t>tokens)</a:t>
            </a:r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CD0DD2-B740-40D1-8BE7-B582F87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 (Filtering)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8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06D0C-02A3-4EFE-9A4A-48DDA2F6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The buggy code abstract is used as input to the model, which is trained to output the corresponding fixed code </a:t>
            </a:r>
            <a:r>
              <a:rPr lang="en-US" altLang="ko-KR" sz="1800" dirty="0" err="1"/>
              <a:t>abstractf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 This output can mapped back to real source code using M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In real usage scenario, </a:t>
            </a:r>
          </a:p>
          <a:p>
            <a:pPr marL="0" indent="0">
              <a:buNone/>
            </a:pPr>
            <a:r>
              <a:rPr lang="en-US" altLang="ko-KR" sz="1800" dirty="0"/>
              <a:t>	1.when model is deployed, we do not have access to the oracle ,but only to the input 	code</a:t>
            </a:r>
          </a:p>
          <a:p>
            <a:pPr marL="0" indent="0">
              <a:buNone/>
            </a:pPr>
            <a:r>
              <a:rPr lang="en-US" altLang="ko-KR" sz="1800" dirty="0"/>
              <a:t>	2. This code can be abstracted and fed to the model, which generates as output a </a:t>
            </a:r>
          </a:p>
          <a:p>
            <a:pPr marL="0" indent="0">
              <a:buNone/>
            </a:pPr>
            <a:r>
              <a:rPr lang="en-US" altLang="ko-KR" sz="1800" dirty="0"/>
              <a:t>	predicted code(</a:t>
            </a:r>
            <a:r>
              <a:rPr lang="en-US" altLang="ko-KR" sz="1800" dirty="0" err="1"/>
              <a:t>abstractp</a:t>
            </a:r>
            <a:r>
              <a:rPr lang="en-US" altLang="ko-KR" sz="1800" dirty="0"/>
              <a:t>).</a:t>
            </a:r>
          </a:p>
          <a:p>
            <a:pPr>
              <a:buFontTx/>
              <a:buChar char="-"/>
            </a:pPr>
            <a:r>
              <a:rPr lang="en-US" altLang="ko-KR" sz="1800" dirty="0"/>
              <a:t>The IDs that the </a:t>
            </a:r>
            <a:r>
              <a:rPr lang="en-US" altLang="ko-KR" sz="1800" dirty="0" err="1"/>
              <a:t>abstractp</a:t>
            </a:r>
            <a:r>
              <a:rPr lang="en-US" altLang="ko-KR" sz="1800" dirty="0"/>
              <a:t> contains can be mapped back to real values only if they also appear in the input code.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E3FEA5-76AF-49D2-99AD-69B7280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 (Synthesis of Identifiers and Literals)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855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F0359-270D-4ADE-BED2-06097B4F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Dataset preparations</a:t>
            </a:r>
          </a:p>
          <a:p>
            <a:pPr marL="457200" lvl="1" indent="0">
              <a:buNone/>
            </a:pPr>
            <a:r>
              <a:rPr lang="en-US" altLang="ko-KR" dirty="0"/>
              <a:t>b f pa = {</a:t>
            </a:r>
            <a:r>
              <a:rPr lang="en-US" altLang="ko-KR" dirty="0" err="1"/>
              <a:t>abstractb</a:t>
            </a:r>
            <a:r>
              <a:rPr lang="en-US" altLang="ko-KR" dirty="0"/>
              <a:t> , </a:t>
            </a:r>
            <a:r>
              <a:rPr lang="en-US" altLang="ko-KR" dirty="0" err="1"/>
              <a:t>abstractf</a:t>
            </a:r>
            <a:r>
              <a:rPr lang="en-US" altLang="ko-KR" dirty="0"/>
              <a:t> ,A, M}</a:t>
            </a:r>
          </a:p>
          <a:p>
            <a:pPr marL="457200" lvl="1" indent="0">
              <a:buNone/>
            </a:pPr>
            <a:r>
              <a:rPr lang="en-US" altLang="ko-KR" sz="1800" dirty="0"/>
              <a:t>	1. Use only (</a:t>
            </a:r>
            <a:r>
              <a:rPr lang="en-US" altLang="ko-KR" sz="1800" dirty="0" err="1"/>
              <a:t>abstractb,abstractf</a:t>
            </a:r>
            <a:r>
              <a:rPr lang="en-US" altLang="ko-KR" sz="1800" dirty="0"/>
              <a:t>)= abstracted code for learning</a:t>
            </a:r>
          </a:p>
          <a:p>
            <a:pPr marL="457200" lvl="1" indent="0">
              <a:buNone/>
            </a:pPr>
            <a:r>
              <a:rPr lang="en-US" altLang="ko-KR" sz="1800" dirty="0"/>
              <a:t>	2. A is possible fixing action provided during the learning process</a:t>
            </a:r>
          </a:p>
          <a:p>
            <a:pPr marL="457200" lvl="1" indent="0">
              <a:buNone/>
            </a:pPr>
            <a:r>
              <a:rPr lang="en-US" altLang="ko-KR" sz="1800" dirty="0"/>
              <a:t>	3. training(80%), validation(10%), test(10%) sets.</a:t>
            </a:r>
          </a:p>
          <a:p>
            <a:pPr marL="457200" lvl="1" indent="0">
              <a:buNone/>
            </a:pPr>
            <a:r>
              <a:rPr lang="en-US" altLang="ko-KR" sz="1800" dirty="0"/>
              <a:t>	4. Remove any duplicated pairs(</a:t>
            </a:r>
            <a:r>
              <a:rPr lang="en-US" altLang="ko-KR" sz="1800" dirty="0" err="1"/>
              <a:t>asbstractf,abstractb</a:t>
            </a:r>
            <a:r>
              <a:rPr lang="en-US" altLang="ko-KR" sz="1800" dirty="0"/>
              <a:t>)b) to not bias the result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B585013-01DD-4944-B997-72E99751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88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932E6-6ACB-4EAF-B85A-343B1ABF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NMT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Experimented model is based on RNN encoder-decoder architecture, adopted in NMT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Encodes a sequence of terms x into a vector representation, Decodes the representation into another sequence of terms.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X=</a:t>
            </a:r>
            <a:r>
              <a:rPr lang="en-US" altLang="ko-KR" sz="1800" dirty="0" err="1"/>
              <a:t>abstractb</a:t>
            </a:r>
            <a:r>
              <a:rPr lang="en-US" altLang="ko-KR" sz="1800" dirty="0"/>
              <a:t>=(x1,…,</a:t>
            </a:r>
            <a:r>
              <a:rPr lang="en-US" altLang="ko-KR" sz="1800" dirty="0" err="1"/>
              <a:t>xn</a:t>
            </a:r>
            <a:r>
              <a:rPr lang="en-US" altLang="ko-KR" sz="1800" dirty="0"/>
              <a:t>)   y = </a:t>
            </a:r>
            <a:r>
              <a:rPr lang="en-US" altLang="ko-KR" sz="1800" dirty="0" err="1"/>
              <a:t>abstractf</a:t>
            </a:r>
            <a:r>
              <a:rPr lang="en-US" altLang="ko-KR" sz="1800" dirty="0"/>
              <a:t> =(y1,…,</a:t>
            </a:r>
            <a:r>
              <a:rPr lang="en-US" altLang="ko-KR" sz="1800" dirty="0" err="1"/>
              <a:t>ym</a:t>
            </a:r>
            <a:r>
              <a:rPr lang="en-US" altLang="ko-KR" sz="1800" dirty="0"/>
              <a:t>) 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Encoder-</a:t>
            </a:r>
            <a:r>
              <a:rPr lang="en-US" altLang="ko-KR" sz="1800" dirty="0" err="1"/>
              <a:t>Decorder</a:t>
            </a:r>
            <a:r>
              <a:rPr lang="en-US" altLang="ko-KR" sz="1800" dirty="0"/>
              <a:t> model with attention mechanism.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ADD41C-359E-4EE8-B0A3-5EF8AB3B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37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140F-0AB2-4581-ADBB-9D5D6507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Contents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89AFF-5F3D-4EB4-9187-D93AF8DD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49" y="1841123"/>
            <a:ext cx="10515600" cy="4351338"/>
          </a:xfrm>
        </p:spPr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Approach</a:t>
            </a:r>
          </a:p>
          <a:p>
            <a:r>
              <a:rPr lang="en-US" altLang="ko-KR" dirty="0"/>
              <a:t>Experimental Design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Threats to validity</a:t>
            </a:r>
          </a:p>
          <a:p>
            <a:r>
              <a:rPr lang="en-US" altLang="ko-KR" dirty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71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599BB-F8B3-4E92-9164-6141DA91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Hyperameter</a:t>
            </a:r>
            <a:r>
              <a:rPr lang="en-US" altLang="ko-KR" dirty="0"/>
              <a:t> Search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For the model performed </a:t>
            </a:r>
            <a:r>
              <a:rPr lang="en-US" altLang="ko-KR" sz="1800" dirty="0" err="1"/>
              <a:t>hyperparamet</a:t>
            </a:r>
            <a:r>
              <a:rPr lang="en-US" altLang="ko-KR" sz="1800" dirty="0"/>
              <a:t> search by testing ten configurations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sz="1400" dirty="0"/>
              <a:t>different combinations of RNN Cells (LSTM [13] and GRU [6]), number of layers (1, 2, 4) and units (256, 512) 	for 	the encoder/decoder, and the embedding size (256, 512)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800" dirty="0"/>
              <a:t>Bucketing and padding.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60k epochs selected the model`s checkpoint before over-fitting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 To guide the best configuration, loss function computed on the validation set, results are computed on the test set.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A76C939-DE76-4485-8ED5-3D350324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39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1E0FC-5DA9-49FC-874C-8101310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Experimental design and Result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A064-197D-400F-BB84-5D4C69E7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RQ : Is Neural Machine Translation a viable approach to learn how to fix code?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Aim to empirically assessing whether NMT is a viable approach to learn transformations 	of the code from a buggy to a fixed state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en-US" altLang="ko-KR" sz="1800" dirty="0"/>
              <a:t>when performing the hyperparameter search, found that the configuration which 	achieved the best results on the validation set was the one with 1-layer bi-directional 	Encoder, 2-layer Attention Decoder both with 256 units, embedding size of 512, and 	LSTM [13] RNN cells. We trained the </a:t>
            </a:r>
            <a:r>
              <a:rPr lang="en-US" altLang="ko-KR" sz="1800" dirty="0" err="1"/>
              <a:t>Msmall</a:t>
            </a:r>
            <a:r>
              <a:rPr lang="en-US" altLang="ko-KR" sz="1800" dirty="0"/>
              <a:t> model for 50k epochs. </a:t>
            </a:r>
          </a:p>
        </p:txBody>
      </p:sp>
    </p:spTree>
    <p:extLst>
      <p:ext uri="{BB962C8B-B14F-4D97-AF65-F5344CB8AC3E}">
        <p14:creationId xmlns:p14="http://schemas.microsoft.com/office/powerpoint/2010/main" val="120861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1C978-EE11-45D9-9B1F-EBEE397F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Successfully generate a fix for 538 out of 5,835 cases (9.22%)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While the successful fixes might appear relatively small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There are strength point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1. these fixes are generated with a single guess of the model as opposed to previous approaches that generate many potential patches.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2. All BFPs are unique and never been seen before training or validation steps.</a:t>
            </a:r>
          </a:p>
          <a:p>
            <a:pPr lvl="1">
              <a:buFontTx/>
              <a:buChar char="-"/>
            </a:pP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7CE869-1C90-4168-95E2-42086920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Experimental design and Result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4147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7B37-DA01-4418-99CD-5DCC394F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Threats to validity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66B00-4562-4230-8399-5066D906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Construct validity : To mitigate imprecisions in our datasets, we manually analyzed a sample 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Internal : Possible that the performance of our model depends on the hyperparameter configuration.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External : Did not compare NMT models with state-of-the-art techniques related with automatic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408283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C6B1-5767-40A6-837E-C8DA6161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Conclusions.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646E-EEB9-422B-9490-86734DB5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Presented an empirical investigation into the applicability of NMT for the purpose of learning how to fix code, from real bug-fixes.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1</a:t>
            </a:r>
            <a:r>
              <a:rPr lang="en-US" altLang="ko-KR" dirty="0"/>
              <a:t>.Devised and detailed a process to </a:t>
            </a:r>
            <a:r>
              <a:rPr lang="en-US" altLang="ko-KR" dirty="0" err="1"/>
              <a:t>mine,extract,and</a:t>
            </a:r>
            <a:r>
              <a:rPr lang="en-US" altLang="ko-KR" dirty="0"/>
              <a:t> abstract the source code(BFP)</a:t>
            </a:r>
          </a:p>
          <a:p>
            <a:pPr marL="457200" lvl="1" indent="0">
              <a:buNone/>
            </a:pPr>
            <a:r>
              <a:rPr lang="en-US" altLang="ko-KR" dirty="0"/>
              <a:t>2. Set up ,trained, tuned NMT models to translate buggy code into fixed code.</a:t>
            </a:r>
          </a:p>
          <a:p>
            <a:pPr marL="457200" lvl="1" indent="0">
              <a:buNone/>
            </a:pPr>
            <a:r>
              <a:rPr lang="en-US" altLang="ko-KR" dirty="0"/>
              <a:t>3. Found that model is able to fix a large number of unique bug-fixes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8DED-9B03-45D9-842E-A884C84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Abstract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D0C1F-47E8-4292-BC3A-CEFD7B0B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Millions of open-source projects with numerous bug fixes are available in code repositories.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This proliferation of software development histories can be leveraged to learn how to fix common programming bugs.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Perform an empirical study to assess the feasibility of using Neural Machine Translation techniques(NMT) for learning bug-fixing patches for real defects.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Abstract the buggy and corresponding fixed code, and use them to train an Encoder-Decoder model able to translate buggy code into its fixed version.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94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A8B91-FD94-4476-9362-FDE8E7C1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2D6EE-5B6D-4EAD-A2D1-2AEAAF30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Techniques either use a generate-and-validate </a:t>
            </a:r>
            <a:r>
              <a:rPr lang="en-US" altLang="ko-KR" sz="1800" dirty="0" err="1"/>
              <a:t>approach,which</a:t>
            </a:r>
            <a:r>
              <a:rPr lang="en-US" altLang="ko-KR" sz="1800" dirty="0"/>
              <a:t> consists of generating many repairs or an approach that produce a single fix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Two major problems automated repair approaches</a:t>
            </a:r>
          </a:p>
          <a:p>
            <a:pPr marL="0" indent="0">
              <a:buNone/>
            </a:pPr>
            <a:r>
              <a:rPr lang="en-US" altLang="ko-KR" sz="1800" dirty="0"/>
              <a:t>     1. Producing patches acceptable for programmers</a:t>
            </a:r>
          </a:p>
          <a:p>
            <a:pPr marL="0" indent="0">
              <a:buNone/>
            </a:pPr>
            <a:r>
              <a:rPr lang="en-US" altLang="ko-KR" sz="1800" dirty="0"/>
              <a:t>     2. Generate-and-Validate techniques ,over-fitting patches to test cases.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To deal with</a:t>
            </a:r>
          </a:p>
          <a:p>
            <a:pPr marL="0" indent="0">
              <a:buNone/>
            </a:pPr>
            <a:r>
              <a:rPr lang="en-US" altLang="ko-KR" sz="1800" dirty="0"/>
              <a:t>     	1.Leverage the past history of existing projects in terms of bug-fix patches and compare                   	automatically-generated patches with existing ones.</a:t>
            </a:r>
          </a:p>
          <a:p>
            <a:pPr marL="457200" lvl="1" indent="0">
              <a:buNone/>
            </a:pPr>
            <a:r>
              <a:rPr lang="en-US" altLang="ko-KR" sz="1800" dirty="0"/>
              <a:t>	2.</a:t>
            </a:r>
            <a:r>
              <a:rPr lang="ko-KR" altLang="en-US" sz="1800" dirty="0"/>
              <a:t> </a:t>
            </a:r>
            <a:r>
              <a:rPr lang="en-US" altLang="ko-KR" sz="1800" dirty="0"/>
              <a:t>Identifies</a:t>
            </a:r>
            <a:r>
              <a:rPr lang="ko-KR" altLang="en-US" sz="1800" dirty="0"/>
              <a:t> </a:t>
            </a:r>
            <a:r>
              <a:rPr lang="en-US" altLang="ko-KR" sz="1800" dirty="0"/>
              <a:t>patches</a:t>
            </a:r>
            <a:r>
              <a:rPr lang="ko-KR" altLang="en-US" sz="1800" dirty="0"/>
              <a:t> </a:t>
            </a:r>
            <a:r>
              <a:rPr lang="en-US" altLang="ko-KR" sz="1800" dirty="0"/>
              <a:t>from</a:t>
            </a:r>
            <a:r>
              <a:rPr lang="ko-KR" altLang="en-US" sz="1800" dirty="0"/>
              <a:t> </a:t>
            </a:r>
            <a:r>
              <a:rPr lang="en-US" altLang="ko-KR" sz="1800" dirty="0"/>
              <a:t>past</a:t>
            </a:r>
            <a:r>
              <a:rPr lang="ko-KR" altLang="en-US" sz="1800" dirty="0"/>
              <a:t> </a:t>
            </a:r>
            <a:r>
              <a:rPr lang="en-US" altLang="ko-KR" sz="1800" dirty="0"/>
              <a:t>fixes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Prophet,which</a:t>
            </a:r>
            <a:r>
              <a:rPr lang="en-US" altLang="ko-KR" sz="1800" dirty="0"/>
              <a:t> after having localized the likely 	faulty code by running test cases, generates patches from correct code using a 	probabilistic model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99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A178-E792-4764-AED1-761ED852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B247B-AAEA-4D68-9717-C81FA91C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Motivated three considerations.</a:t>
            </a:r>
          </a:p>
          <a:p>
            <a:pPr marL="0" indent="0">
              <a:buNone/>
            </a:pPr>
            <a:r>
              <a:rPr lang="en-US" altLang="ko-KR" sz="1800" dirty="0"/>
              <a:t>	1. Automated repair approaches are based on a relatively limited and </a:t>
            </a:r>
            <a:r>
              <a:rPr lang="en-US" altLang="ko-KR" sz="1800" dirty="0" err="1"/>
              <a:t>manuallty</a:t>
            </a:r>
            <a:r>
              <a:rPr lang="en-US" altLang="ko-KR" sz="1800" dirty="0"/>
              <a:t>-crafted 	set of transformations or 	fixing patterns.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2. Past history of existing projects can be successfully leveraged to understand what 	</a:t>
            </a:r>
            <a:r>
              <a:rPr lang="en-US" altLang="ko-KR" sz="1800" dirty="0" err="1"/>
              <a:t>a”meaningful”program</a:t>
            </a:r>
            <a:r>
              <a:rPr lang="en-US" altLang="ko-KR" sz="1800" dirty="0"/>
              <a:t>  repair patch is.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3. Several works have recently demonstrated the capability of advanced machine learning 	techniques, such as deep learning, to learn from large software engineering datasets.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9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F455-B792-405B-B756-09DF2B2F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04288-3AE8-4AEE-850F-925CDBC1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Forge like GitHub provide a plethora of change history and bug-fixing 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Machine learning based approach can leverage this data to learn about bug-fixing.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NMT-based approach for the task of automatically generating patches.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Extract method-level AST -&gt; identify multiple method-level differences per bug-fixing   commit(independently consider) -&gt; yielding to bug-fix pairs(BFPs) -&gt; BFPs abstracted to make it more suitable for the NMT model -&gt;encoder-decoder model (understand how the buggy code to fixed code)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34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C330-8B19-45F6-B0D1-247496A8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Approach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2246DD-FEF2-40D6-ACB2-3C151DA2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65" y="1690688"/>
            <a:ext cx="10515600" cy="23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5F3C-7D7A-45E0-BC92-09FA5290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06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Mining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4269C-7F92-49CA-88EB-AFDEEA18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Using 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archive and google </a:t>
            </a:r>
            <a:r>
              <a:rPr lang="en-US" altLang="ko-KR" sz="1800" dirty="0" err="1"/>
              <a:t>bigQuery</a:t>
            </a:r>
            <a:r>
              <a:rPr lang="en-US" altLang="ko-KR" sz="1800" dirty="0"/>
              <a:t> APIs to identify all </a:t>
            </a:r>
            <a:r>
              <a:rPr lang="en-US" altLang="ko-KR" sz="1800" dirty="0" err="1"/>
              <a:t>comits</a:t>
            </a:r>
            <a:r>
              <a:rPr lang="en-US" altLang="ko-KR" sz="1800" dirty="0"/>
              <a:t> having a message containing the patterns (“</a:t>
            </a:r>
            <a:r>
              <a:rPr lang="en-US" altLang="ko-KR" sz="1800" dirty="0" err="1"/>
              <a:t>fix”or”solve</a:t>
            </a:r>
            <a:r>
              <a:rPr lang="en-US" altLang="ko-KR" sz="1800" dirty="0"/>
              <a:t>”)</a:t>
            </a:r>
            <a:r>
              <a:rPr lang="ko-KR" altLang="en-US" sz="1800" dirty="0"/>
              <a:t> </a:t>
            </a:r>
            <a:r>
              <a:rPr lang="en-US" altLang="ko-KR" sz="1800" dirty="0"/>
              <a:t>and(“</a:t>
            </a:r>
            <a:r>
              <a:rPr lang="en-US" altLang="ko-KR" sz="1800" dirty="0" err="1"/>
              <a:t>bug”or”issue”or”problem”or”error</a:t>
            </a:r>
            <a:r>
              <a:rPr lang="en-US" altLang="ko-KR" sz="1800" dirty="0"/>
              <a:t>”)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Two authors independently analyzed a statistically significant sample for Precision(real fixing check)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Extracted the source code before and after the bug-fix .</a:t>
            </a:r>
          </a:p>
          <a:p>
            <a:pPr marL="0" indent="0">
              <a:buNone/>
            </a:pPr>
            <a:r>
              <a:rPr lang="en-US" altLang="ko-KR" sz="1800" dirty="0"/>
              <a:t>	(collect the buggy and the fixed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Except non java </a:t>
            </a:r>
            <a:r>
              <a:rPr lang="en-US" altLang="ko-KR" sz="1800" dirty="0" err="1"/>
              <a:t>failes</a:t>
            </a:r>
            <a:r>
              <a:rPr lang="en-US" altLang="ko-KR" sz="1800" dirty="0"/>
              <a:t>, created bug fixing commit, more than five Java files</a:t>
            </a:r>
          </a:p>
          <a:p>
            <a:pPr marL="0" indent="0">
              <a:buNone/>
            </a:pPr>
            <a:r>
              <a:rPr lang="en-US" altLang="ko-KR" sz="1800" dirty="0"/>
              <a:t>           ( Aim to learn focused bug-fixes Not spread across the system)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87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6B6F-3816-4DEF-871B-633BA40F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BFP(bug-fixing pair)  = (</a:t>
            </a:r>
            <a:r>
              <a:rPr lang="en-US" altLang="ko-KR" sz="1800" dirty="0" err="1"/>
              <a:t>m</a:t>
            </a:r>
            <a:r>
              <a:rPr lang="en-US" altLang="ko-KR" sz="1000" dirty="0" err="1"/>
              <a:t>b</a:t>
            </a:r>
            <a:r>
              <a:rPr lang="en-US" altLang="ko-KR" sz="1800" dirty="0" err="1"/>
              <a:t>,m</a:t>
            </a:r>
            <a:r>
              <a:rPr lang="en-US" altLang="ko-KR" sz="1000" dirty="0" err="1"/>
              <a:t>f</a:t>
            </a:r>
            <a:r>
              <a:rPr lang="en-US" altLang="ko-KR" sz="1800" dirty="0"/>
              <a:t>)  = (buggy </a:t>
            </a:r>
            <a:r>
              <a:rPr lang="en-US" altLang="ko-KR" sz="1800" dirty="0" err="1"/>
              <a:t>code,fixed</a:t>
            </a:r>
            <a:r>
              <a:rPr lang="en-US" altLang="ko-KR" sz="1800" dirty="0"/>
              <a:t>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these BFPs to train the NMT model, learning the translation from buggy to fixed code</a:t>
            </a:r>
            <a:r>
              <a:rPr lang="ko-KR" altLang="en-US" sz="1800" dirty="0"/>
              <a:t> </a:t>
            </a:r>
            <a:r>
              <a:rPr lang="en-US" altLang="ko-KR" sz="1800" dirty="0"/>
              <a:t>for</a:t>
            </a:r>
            <a:r>
              <a:rPr lang="ko-KR" altLang="en-US" sz="1800" dirty="0"/>
              <a:t> </a:t>
            </a:r>
            <a:r>
              <a:rPr lang="en-US" altLang="ko-KR" sz="1800" dirty="0"/>
              <a:t>generating</a:t>
            </a:r>
            <a:r>
              <a:rPr lang="ko-KR" altLang="en-US" sz="1800" dirty="0"/>
              <a:t> </a:t>
            </a:r>
            <a:r>
              <a:rPr lang="en-US" altLang="ko-KR" sz="1800" dirty="0"/>
              <a:t>patches.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Separate the code into method-level</a:t>
            </a:r>
          </a:p>
          <a:p>
            <a:pPr marL="457200" lvl="1" indent="0">
              <a:buNone/>
            </a:pPr>
            <a:r>
              <a:rPr lang="en-US" altLang="ko-KR" sz="1400" dirty="0"/>
              <a:t>1.Methods represent a reasonable target for fixing activities, since they are likely to implement a single task or functionality.</a:t>
            </a:r>
          </a:p>
          <a:p>
            <a:pPr marL="457200" lvl="1" indent="0">
              <a:buNone/>
            </a:pPr>
            <a:r>
              <a:rPr lang="en-US" altLang="ko-KR" sz="1400" dirty="0"/>
              <a:t>2. Methods provide enough meaningful context for learning fixes.</a:t>
            </a:r>
          </a:p>
          <a:p>
            <a:pPr marL="457200" lvl="1" indent="0">
              <a:buNone/>
            </a:pPr>
            <a:r>
              <a:rPr lang="en-US" altLang="ko-KR" sz="1400" dirty="0"/>
              <a:t>3. Considering arbitrarily long snippets of code makes learning more difficult given the variability in size and context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L = {(m1b ,m1f ), . . . ,(</a:t>
            </a:r>
            <a:r>
              <a:rPr lang="en-US" altLang="ko-KR" sz="1800" dirty="0" err="1"/>
              <a:t>mnb</a:t>
            </a:r>
            <a:r>
              <a:rPr lang="en-US" altLang="ko-KR" sz="1800" dirty="0"/>
              <a:t> ,</a:t>
            </a:r>
            <a:r>
              <a:rPr lang="en-US" altLang="ko-KR" sz="1800" dirty="0" err="1"/>
              <a:t>mnf</a:t>
            </a:r>
            <a:r>
              <a:rPr lang="en-US" altLang="ko-KR" sz="1800" dirty="0"/>
              <a:t> )}.  Mapped pairs of methods.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0313A3-74AF-45E4-BC97-99811A3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300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179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1087</Words>
  <Application>Microsoft Office PowerPoint</Application>
  <PresentationFormat>와이드스크린</PresentationFormat>
  <Paragraphs>231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An Empirical Investigation into Learning Bug-Fixing Patches in the Wild via Neural Machine Translation</vt:lpstr>
      <vt:lpstr>Contents</vt:lpstr>
      <vt:lpstr>Abstract</vt:lpstr>
      <vt:lpstr>Introduction</vt:lpstr>
      <vt:lpstr>Introduction</vt:lpstr>
      <vt:lpstr>Introduction</vt:lpstr>
      <vt:lpstr>Approach</vt:lpstr>
      <vt:lpstr>Approach    〮Bug-fixes Mining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 (Filtering)</vt:lpstr>
      <vt:lpstr>Approach    〮Bug-fixes pairs analysis (Synthesis of Identifiers and Literals)</vt:lpstr>
      <vt:lpstr>Approach    〮Learning patches</vt:lpstr>
      <vt:lpstr>Approach    〮Learning patches</vt:lpstr>
      <vt:lpstr>Approach    〮Learning patches</vt:lpstr>
      <vt:lpstr>Experimental design and Result</vt:lpstr>
      <vt:lpstr>Experimental design and Result</vt:lpstr>
      <vt:lpstr>Threats to validity</vt:lpstr>
      <vt:lpstr>Conclusions.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Investigation into Learning Bug-Fixing Patches in the Wild via Neural Machine Translation</dc:title>
  <dc:creator>82104</dc:creator>
  <cp:lastModifiedBy>82104</cp:lastModifiedBy>
  <cp:revision>22</cp:revision>
  <dcterms:created xsi:type="dcterms:W3CDTF">2019-11-07T18:50:28Z</dcterms:created>
  <dcterms:modified xsi:type="dcterms:W3CDTF">2019-11-07T21:27:46Z</dcterms:modified>
</cp:coreProperties>
</file>