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9" r:id="rId2"/>
    <p:sldId id="290" r:id="rId3"/>
    <p:sldId id="291" r:id="rId4"/>
    <p:sldId id="292" r:id="rId5"/>
    <p:sldId id="294" r:id="rId6"/>
    <p:sldId id="295" r:id="rId7"/>
    <p:sldId id="296" r:id="rId8"/>
    <p:sldId id="304" r:id="rId9"/>
    <p:sldId id="297" r:id="rId10"/>
    <p:sldId id="299" r:id="rId11"/>
    <p:sldId id="300" r:id="rId12"/>
    <p:sldId id="302" r:id="rId13"/>
    <p:sldId id="303" r:id="rId14"/>
    <p:sldId id="301" r:id="rId15"/>
    <p:sldId id="298" r:id="rId16"/>
  </p:sldIdLst>
  <p:sldSz cx="9144000" cy="6858000" type="screen4x3"/>
  <p:notesSz cx="9923463" cy="678815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맑은 고딕"/>
        <a:ea typeface="맑은 고딕"/>
        <a:cs typeface="맑은 고딕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맑은 고딕"/>
          <a:ea typeface="맑은 고딕"/>
          <a:cs typeface="맑은 고딕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340" autoAdjust="0"/>
  </p:normalViewPr>
  <p:slideViewPr>
    <p:cSldViewPr showGuides="1">
      <p:cViewPr varScale="1">
        <p:scale>
          <a:sx n="61" d="100"/>
          <a:sy n="61" d="100"/>
        </p:scale>
        <p:origin x="1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80086-C677-475F-9277-99F57B230547}" type="datetimeFigureOut">
              <a:rPr lang="ko-KR" altLang="en-US" smtClean="0"/>
              <a:t>2019-10-18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DFAC3-E511-4E2E-9F2D-B2F855AEFC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77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3265488" y="509588"/>
            <a:ext cx="3392487" cy="254476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1323129" y="3224371"/>
            <a:ext cx="7277206" cy="305466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54773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1.png"/>
          <p:cNvPicPr>
            <a:picLocks noChangeAspect="1"/>
          </p:cNvPicPr>
          <p:nvPr/>
        </p:nvPicPr>
        <p:blipFill>
          <a:blip r:embed="rId2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" name="image2.png"/>
          <p:cNvPicPr>
            <a:picLocks noChangeAspect="1"/>
          </p:cNvPicPr>
          <p:nvPr/>
        </p:nvPicPr>
        <p:blipFill>
          <a:blip r:embed="rId3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395537" y="2348878"/>
            <a:ext cx="8352929" cy="1584178"/>
          </a:xfrm>
          <a:prstGeom prst="rect">
            <a:avLst/>
          </a:prstGeom>
        </p:spPr>
        <p:txBody>
          <a:bodyPr anchor="t"/>
          <a:lstStyle>
            <a:lvl1pPr>
              <a:defRPr sz="3600"/>
            </a:lvl1pPr>
          </a:lstStyle>
          <a:p>
            <a:r>
              <a:t>제목 텍스트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quarter" idx="1"/>
          </p:nvPr>
        </p:nvSpPr>
        <p:spPr>
          <a:xfrm>
            <a:off x="5220072" y="3933056"/>
            <a:ext cx="3600401" cy="2924944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1pPr>
            <a:lvl2pPr marL="0" indent="4572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2pPr>
            <a:lvl3pPr marL="0" indent="9144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3pPr>
            <a:lvl4pPr marL="0" indent="13716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4pPr>
            <a:lvl5pPr marL="0" indent="1828800" algn="r">
              <a:spcBef>
                <a:spcPts val="300"/>
              </a:spcBef>
              <a:buSzTx/>
              <a:buFontTx/>
              <a:buNone/>
              <a:defRPr sz="1600">
                <a:solidFill>
                  <a:srgbClr val="404040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Shape 22"/>
          <p:cNvSpPr/>
          <p:nvPr/>
        </p:nvSpPr>
        <p:spPr>
          <a:xfrm>
            <a:off x="-1" y="3068959"/>
            <a:ext cx="7956378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algn="ctr" defTabSz="584200">
              <a:defRPr sz="56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 anchor="ctr"/>
          <a:lstStyle>
            <a:lvl1pPr marL="296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  <a:lvl2pPr marL="740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2pPr>
            <a:lvl3pPr marL="1185333" indent="-296333" defTabSz="584200">
              <a:spcBef>
                <a:spcPts val="4200"/>
              </a:spcBef>
              <a:buSzPct val="75000"/>
              <a:buFontTx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3pPr>
            <a:lvl4pPr marL="16298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4pPr>
            <a:lvl5pPr marL="2074333" indent="-296333" defTabSz="584200">
              <a:spcBef>
                <a:spcPts val="4200"/>
              </a:spcBef>
              <a:buSzPct val="75000"/>
              <a:buFontTx/>
              <a:buChar char="•"/>
              <a:defRPr sz="2400" b="0"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4450485" y="6505277"/>
            <a:ext cx="264495" cy="256800"/>
          </a:xfrm>
          <a:prstGeom prst="rect">
            <a:avLst/>
          </a:prstGeom>
        </p:spPr>
        <p:txBody>
          <a:bodyPr wrap="none" lIns="35718" tIns="35718" rIns="35718" bIns="35718" anchor="t"/>
          <a:lstStyle>
            <a:lvl1pPr algn="ctr" defTabSz="584200">
              <a:defRPr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Apple SD 산돌고딕 Neo 옅은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2.png"/>
          <p:cNvPicPr>
            <a:picLocks noChangeAspect="1"/>
          </p:cNvPicPr>
          <p:nvPr/>
        </p:nvPicPr>
        <p:blipFill>
          <a:blip r:embed="rId6"/>
          <a:srcRect l="9854" t="28317" r="9853" b="28317"/>
          <a:stretch>
            <a:fillRect/>
          </a:stretch>
        </p:blipFill>
        <p:spPr>
          <a:xfrm>
            <a:off x="107503" y="6381327"/>
            <a:ext cx="2119162" cy="38151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95536" y="0"/>
            <a:ext cx="8075240" cy="117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67543" y="1384175"/>
            <a:ext cx="8363273" cy="4578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" name="Shape 7"/>
          <p:cNvSpPr/>
          <p:nvPr/>
        </p:nvSpPr>
        <p:spPr>
          <a:xfrm>
            <a:off x="-1" y="947569"/>
            <a:ext cx="7452322" cy="5258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image3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4700" y="0"/>
            <a:ext cx="20066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9"/>
          <p:cNvSpPr>
            <a:spLocks noGrp="1"/>
          </p:cNvSpPr>
          <p:nvPr>
            <p:ph type="sldNum" sz="quarter" idx="2"/>
          </p:nvPr>
        </p:nvSpPr>
        <p:spPr>
          <a:xfrm>
            <a:off x="6565900" y="6172200"/>
            <a:ext cx="2133600" cy="276999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r>
              <a:rPr lang="en-US" altLang="ko-KR" dirty="0"/>
              <a:t> / 22</a:t>
            </a:r>
          </a:p>
        </p:txBody>
      </p:sp>
      <p:sp>
        <p:nvSpPr>
          <p:cNvPr id="10" name="Shape 10"/>
          <p:cNvSpPr/>
          <p:nvPr/>
        </p:nvSpPr>
        <p:spPr>
          <a:xfrm>
            <a:off x="8592121" y="6209029"/>
            <a:ext cx="92396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300"/>
            </a:lvl1pPr>
          </a:lstStyle>
          <a:p>
            <a:endParaRPr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image1.png"/>
          <p:cNvPicPr>
            <a:picLocks noChangeAspect="1"/>
          </p:cNvPicPr>
          <p:nvPr/>
        </p:nvPicPr>
        <p:blipFill>
          <a:blip r:embed="rId5"/>
          <a:srcRect r="3774"/>
          <a:stretch>
            <a:fillRect/>
          </a:stretch>
        </p:blipFill>
        <p:spPr>
          <a:xfrm>
            <a:off x="7308304" y="7861"/>
            <a:ext cx="1835697" cy="63590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titleStyle>
    <p:bodyStyle>
      <a:lvl1pPr marL="215999" marR="0" indent="-215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1pPr>
      <a:lvl2pPr marL="455999" marR="0" indent="-23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2pPr>
      <a:lvl3pPr marL="773999" marR="0" indent="-26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3pPr>
      <a:lvl4pPr marL="956571" marR="0" indent="-308571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–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4pPr>
      <a:lvl5pPr marL="1223999" marR="0" indent="-35999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»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맑은 고딕" pitchFamily="50" charset="-127"/>
          <a:ea typeface="맑은 고딕" pitchFamily="50" charset="-127"/>
          <a:cs typeface="맑은 고딕" pitchFamily="50" charset="-127"/>
          <a:sym typeface="나눔고딕"/>
        </a:defRPr>
      </a:lvl5pPr>
      <a:lvl6pPr marL="25146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6pPr>
      <a:lvl7pPr marL="29718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7pPr>
      <a:lvl8pPr marL="34290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8pPr>
      <a:lvl9pPr marL="3886200" marR="0" indent="-2286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 typeface="Arial"/>
        <a:buChar char="•"/>
        <a:tabLst/>
        <a:defRPr sz="2000" b="1" i="0" u="none" strike="noStrike" cap="none" spc="0" baseline="0">
          <a:ln>
            <a:noFill/>
          </a:ln>
          <a:solidFill>
            <a:srgbClr val="000000"/>
          </a:solidFill>
          <a:uFillTx/>
          <a:latin typeface="나눔고딕"/>
          <a:ea typeface="나눔고딕"/>
          <a:cs typeface="나눔고딕"/>
          <a:sym typeface="나눔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@skk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9"/>
          <p:cNvSpPr>
            <a:spLocks noGrp="1"/>
          </p:cNvSpPr>
          <p:nvPr/>
        </p:nvSpPr>
        <p:spPr>
          <a:xfrm>
            <a:off x="378720" y="1883702"/>
            <a:ext cx="8513760" cy="120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rmAutofit fontScale="67500" lnSpcReduction="2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pPr fontAlgn="base"/>
            <a:r>
              <a:rPr lang="en-US" altLang="ko-KR" dirty="0"/>
              <a:t>Deep Reinforcement Learning for Syntactic Error Repair in Student Programs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Rahul Gupta, Aditya </a:t>
            </a:r>
            <a:r>
              <a:rPr lang="en-US" altLang="ko-KR" sz="2800" dirty="0" err="1"/>
              <a:t>Kanade</a:t>
            </a:r>
            <a:r>
              <a:rPr lang="en-US" altLang="ko-KR" sz="2800" dirty="0"/>
              <a:t>, Shirish </a:t>
            </a:r>
            <a:r>
              <a:rPr lang="en-US" altLang="ko-KR" sz="2800" dirty="0" err="1"/>
              <a:t>Shevade</a:t>
            </a:r>
            <a:r>
              <a:rPr lang="en-US" altLang="ko-KR" sz="2800" dirty="0"/>
              <a:t> </a:t>
            </a:r>
            <a:endParaRPr lang="en-US" altLang="ko-KR" dirty="0"/>
          </a:p>
        </p:txBody>
      </p:sp>
      <p:sp>
        <p:nvSpPr>
          <p:cNvPr id="7" name="Shape 60"/>
          <p:cNvSpPr>
            <a:spLocks noGrp="1"/>
          </p:cNvSpPr>
          <p:nvPr/>
        </p:nvSpPr>
        <p:spPr>
          <a:xfrm>
            <a:off x="5203257" y="4500570"/>
            <a:ext cx="3600401" cy="2357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0" marR="0" indent="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1pPr>
            <a:lvl2pPr marL="0" marR="0" indent="4572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2pPr>
            <a:lvl3pPr marL="0" marR="0" indent="9144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3pPr>
            <a:lvl4pPr marL="0" marR="0" indent="13716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4pPr>
            <a:lvl5pPr marL="0" marR="0" indent="1828800" algn="r" defTabSz="914400" rtl="0" latinLnBrk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cap="none" spc="0" baseline="0">
                <a:ln>
                  <a:noFill/>
                </a:ln>
                <a:solidFill>
                  <a:srgbClr val="404040"/>
                </a:solidFill>
                <a:uFillTx/>
                <a:latin typeface="맑은 고딕" pitchFamily="50" charset="-127"/>
                <a:ea typeface="맑은 고딕" pitchFamily="50" charset="-127"/>
                <a:cs typeface="맑은 고딕" pitchFamily="50" charset="-127"/>
                <a:sym typeface="나눔고딕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나눔고딕"/>
                <a:ea typeface="나눔고딕"/>
                <a:cs typeface="나눔고딕"/>
                <a:sym typeface="나눔고딕"/>
              </a:defRPr>
            </a:lvl9pPr>
          </a:lstStyle>
          <a:p>
            <a:endParaRPr dirty="0">
              <a:solidFill>
                <a:schemeClr val="tx1"/>
              </a:solidFill>
              <a:uFill>
                <a:solidFill>
                  <a:srgbClr val="0000FF"/>
                </a:solidFill>
              </a:uFill>
              <a:latin typeface="맑은 고딕" pitchFamily="50" charset="-127"/>
              <a:ea typeface="맑은 고딕" pitchFamily="50" charset="-127"/>
              <a:hlinkClick r:id="rId3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763688" y="3740047"/>
            <a:ext cx="6433811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none" lIns="45719" tIns="45719" rIns="45719" bIns="45719" numCol="1" spcCol="38100" rtlCol="0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defRPr>
            </a:lvl9pPr>
          </a:lstStyle>
          <a:p>
            <a:r>
              <a:rPr lang="en-US" altLang="ko-KR" dirty="0"/>
              <a:t>Proceedings of the AAAI Conference 2019</a:t>
            </a:r>
          </a:p>
          <a:p>
            <a:endParaRPr lang="en-US" altLang="ko-KR" dirty="0"/>
          </a:p>
          <a:p>
            <a:r>
              <a:rPr lang="en-US" altLang="ko-KR" dirty="0"/>
              <a:t>					2019-10-17</a:t>
            </a:r>
          </a:p>
          <a:p>
            <a:r>
              <a:rPr lang="en-US" altLang="ko-KR" dirty="0"/>
              <a:t>                                                         Ju</a:t>
            </a:r>
            <a:r>
              <a:rPr lang="ko-KR" altLang="en-US" dirty="0"/>
              <a:t> </a:t>
            </a:r>
            <a:r>
              <a:rPr lang="en-US" altLang="ko-KR" dirty="0" err="1"/>
              <a:t>Hyoung</a:t>
            </a:r>
            <a:r>
              <a:rPr lang="ko-KR" altLang="en-US" dirty="0"/>
              <a:t> </a:t>
            </a:r>
            <a:r>
              <a:rPr lang="en-US" altLang="ko-KR" dirty="0"/>
              <a:t>Kim 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D0C41-3AF1-4395-A5FE-7DE3BF2B3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32656"/>
            <a:ext cx="8075240" cy="1174230"/>
          </a:xfrm>
        </p:spPr>
        <p:txBody>
          <a:bodyPr/>
          <a:lstStyle/>
          <a:p>
            <a:r>
              <a:rPr lang="en-US" altLang="ko-KR" dirty="0"/>
              <a:t>Experiments</a:t>
            </a:r>
            <a:br>
              <a:rPr lang="en-US" altLang="ko-KR" dirty="0"/>
            </a:br>
            <a:r>
              <a:rPr lang="en-US" altLang="ko-KR" sz="2000" dirty="0"/>
              <a:t>- Dataset</a:t>
            </a:r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965D61-D015-48EA-8412-4A78AC0FF7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21F4A8-6CDE-4406-A94F-F3A86D41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2" y="1340768"/>
            <a:ext cx="5543550" cy="126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128D5-75C4-44F3-9A72-3F4BE8EDAD8D}"/>
              </a:ext>
            </a:extLst>
          </p:cNvPr>
          <p:cNvSpPr txBox="1"/>
          <p:nvPr/>
        </p:nvSpPr>
        <p:spPr>
          <a:xfrm>
            <a:off x="-2931" y="2835769"/>
            <a:ext cx="964907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Test set contains 6975 erroneous programs with 16766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compliation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error messages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F696B9-B12D-40C9-8375-694500A6527F}"/>
              </a:ext>
            </a:extLst>
          </p:cNvPr>
          <p:cNvSpPr txBox="1"/>
          <p:nvPr/>
        </p:nvSpPr>
        <p:spPr>
          <a:xfrm>
            <a:off x="173162" y="3738744"/>
            <a:ext cx="8375972" cy="24006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Experiment</a:t>
            </a:r>
            <a:r>
              <a: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Configuration and Training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sz="20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sz="2000" dirty="0"/>
              <a:t> </a:t>
            </a:r>
            <a:r>
              <a:rPr kumimoji="0" lang="en-US" altLang="ko-KR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Implement in </a:t>
            </a:r>
            <a:r>
              <a:rPr lang="en-US" altLang="ko-KR" dirty="0" err="1"/>
              <a:t>Tensorflow</a:t>
            </a:r>
            <a:r>
              <a:rPr lang="en-US" altLang="ko-KR" dirty="0"/>
              <a:t>, LSTM encoder in model has two recurrent layers with 128 cells. Vocabulary has 91 tokens which are embedded in to 24-dimensional vectors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ko-KR" alt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7588326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0D482-C13C-443F-8202-F4043B16B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2656"/>
            <a:ext cx="8075240" cy="1174230"/>
          </a:xfrm>
        </p:spPr>
        <p:txBody>
          <a:bodyPr/>
          <a:lstStyle/>
          <a:p>
            <a:r>
              <a:rPr lang="en-US" altLang="ko-KR" dirty="0"/>
              <a:t>Evaluation</a:t>
            </a:r>
            <a:br>
              <a:rPr lang="en-US" altLang="ko-KR" dirty="0"/>
            </a:br>
            <a:r>
              <a:rPr lang="en-US" altLang="ko-KR" sz="2000" dirty="0"/>
              <a:t>- Training Performance of </a:t>
            </a:r>
            <a:r>
              <a:rPr lang="en-US" altLang="ko-KR" sz="2000" dirty="0" err="1"/>
              <a:t>RLAssist</a:t>
            </a:r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F29AE8-B203-407B-8532-F5F7375CD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51DCE-EFD1-44A6-98D2-185EAF029AA5}"/>
              </a:ext>
            </a:extLst>
          </p:cNvPr>
          <p:cNvSpPr txBox="1"/>
          <p:nvPr/>
        </p:nvSpPr>
        <p:spPr>
          <a:xfrm>
            <a:off x="395536" y="1700808"/>
            <a:ext cx="8856984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To evaluate the training performance of </a:t>
            </a:r>
            <a:r>
              <a:rPr lang="en-US" altLang="ko-KR" dirty="0" err="1"/>
              <a:t>RLAssist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RLAssist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백만번의 에피소드를 트레이닝한 이후에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90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퍼센트에 해당하는 에러를 풀었다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en-US" altLang="ko-KR" dirty="0"/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ko-KR" altLang="en-US" dirty="0"/>
              <a:t>마지막 </a:t>
            </a:r>
            <a:r>
              <a:rPr lang="en-US" altLang="ko-KR" dirty="0"/>
              <a:t>epoch </a:t>
            </a:r>
            <a:r>
              <a:rPr lang="ko-KR" altLang="en-US" dirty="0"/>
              <a:t>에서는 에피소드들의 </a:t>
            </a:r>
            <a:r>
              <a:rPr lang="en-US" altLang="ko-KR" dirty="0"/>
              <a:t>79</a:t>
            </a:r>
            <a:r>
              <a:rPr lang="ko-KR" altLang="en-US" dirty="0"/>
              <a:t>퍼센트 정도의 목표상태를 이뤘고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 나머지 </a:t>
            </a:r>
            <a:r>
              <a:rPr lang="en-US" altLang="ko-KR" dirty="0"/>
              <a:t>21%</a:t>
            </a:r>
            <a:r>
              <a:rPr lang="ko-KR" altLang="en-US" dirty="0"/>
              <a:t>에피소드들의 </a:t>
            </a:r>
            <a:r>
              <a:rPr lang="en-US" altLang="ko-KR" dirty="0"/>
              <a:t>36%</a:t>
            </a:r>
            <a:r>
              <a:rPr lang="ko-KR" altLang="en-US" dirty="0"/>
              <a:t>에 해당하는 에러 메세지를 해결했다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ko-KR" altLang="en-US" dirty="0"/>
              <a:t>에피소드들의 평균 길이는 </a:t>
            </a:r>
            <a:r>
              <a:rPr lang="en-US" altLang="ko-KR" dirty="0"/>
              <a:t>54</a:t>
            </a:r>
            <a:r>
              <a:rPr lang="ko-KR" altLang="en-US" dirty="0"/>
              <a:t>로 감소하였고</a:t>
            </a:r>
            <a:r>
              <a:rPr lang="en-US" altLang="ko-KR" dirty="0"/>
              <a:t>(27</a:t>
            </a:r>
            <a:r>
              <a:rPr lang="ko-KR" altLang="en-US" dirty="0"/>
              <a:t>번의 탐사와 </a:t>
            </a:r>
            <a:r>
              <a:rPr lang="en-US" altLang="ko-KR" dirty="0"/>
              <a:t>28</a:t>
            </a:r>
            <a:r>
              <a:rPr lang="ko-KR" altLang="en-US" dirty="0"/>
              <a:t>의 수정 행동</a:t>
            </a:r>
            <a:r>
              <a:rPr lang="en-US" altLang="ko-KR" dirty="0"/>
              <a:t>)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이는 </a:t>
            </a:r>
            <a:r>
              <a:rPr lang="en-US" altLang="ko-KR" dirty="0"/>
              <a:t>brute-force search</a:t>
            </a:r>
            <a:r>
              <a:rPr lang="ko-KR" altLang="en-US" dirty="0"/>
              <a:t>가 요구할 양보다 현저히 작았다</a:t>
            </a:r>
            <a:r>
              <a:rPr lang="en-US" altLang="ko-KR" dirty="0"/>
              <a:t>.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417054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FDC62C-3332-4757-93A6-537E40EC6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B7C04A0-3D5E-4117-B1B0-7C57A966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2656"/>
            <a:ext cx="8075240" cy="1174230"/>
          </a:xfrm>
        </p:spPr>
        <p:txBody>
          <a:bodyPr>
            <a:normAutofit/>
          </a:bodyPr>
          <a:lstStyle/>
          <a:p>
            <a:r>
              <a:rPr lang="en-US" altLang="ko-KR" dirty="0"/>
              <a:t>Evaluation</a:t>
            </a:r>
            <a:br>
              <a:rPr lang="en-US" altLang="ko-KR" dirty="0"/>
            </a:br>
            <a:r>
              <a:rPr lang="en-US" altLang="ko-KR" sz="2000" dirty="0"/>
              <a:t>- Accelerating</a:t>
            </a:r>
            <a:r>
              <a:rPr lang="ko-KR" altLang="en-US" sz="2000" dirty="0"/>
              <a:t> </a:t>
            </a:r>
            <a:r>
              <a:rPr lang="en-US" altLang="ko-KR" sz="2000" dirty="0"/>
              <a:t>Training</a:t>
            </a:r>
            <a:r>
              <a:rPr lang="ko-KR" altLang="en-US" sz="2000" dirty="0"/>
              <a:t> </a:t>
            </a:r>
            <a:r>
              <a:rPr lang="en-US" altLang="ko-KR" sz="2000" dirty="0"/>
              <a:t>with</a:t>
            </a:r>
            <a:r>
              <a:rPr lang="ko-KR" altLang="en-US" sz="2000" dirty="0"/>
              <a:t> </a:t>
            </a:r>
            <a:r>
              <a:rPr lang="en-US" altLang="ko-KR" sz="2000" dirty="0"/>
              <a:t>Expert</a:t>
            </a:r>
            <a:r>
              <a:rPr lang="ko-KR" altLang="en-US" sz="2000" dirty="0"/>
              <a:t> </a:t>
            </a:r>
            <a:r>
              <a:rPr lang="en-US" altLang="ko-KR" sz="2000" dirty="0"/>
              <a:t>Demonstrations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A02F6-77F4-4AF5-8615-E606A69BB329}"/>
              </a:ext>
            </a:extLst>
          </p:cNvPr>
          <p:cNvSpPr txBox="1"/>
          <p:nvPr/>
        </p:nvSpPr>
        <p:spPr>
          <a:xfrm>
            <a:off x="25228" y="1844824"/>
            <a:ext cx="8856984" cy="4524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강화학습은 상태 공간이 </a:t>
            </a:r>
            <a:r>
              <a:rPr lang="ko-KR" altLang="en-US" dirty="0"/>
              <a:t>커질수록 상태 탐사를 위한 정보를 모으는데 요구되는 시간이 </a:t>
            </a:r>
            <a:r>
              <a:rPr lang="ko-KR" altLang="en-US" dirty="0" err="1"/>
              <a:t>길어짐에</a:t>
            </a:r>
            <a:r>
              <a:rPr lang="ko-KR" altLang="en-US" dirty="0"/>
              <a:t> 따라서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느려지는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경향이 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이 것을 완화시키기 위해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expert demonstration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으로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agent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를 안내하는 것이다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indent="-285750">
              <a:buFontTx/>
              <a:buChar char="-"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에이전트는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policy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에 의해 구현된 샘플링 대신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, </a:t>
            </a:r>
            <a:r>
              <a:rPr lang="ko-KR" altLang="en-US" dirty="0"/>
              <a:t>미리 제공된 </a:t>
            </a:r>
            <a:r>
              <a:rPr lang="en-US" altLang="ko-KR" dirty="0"/>
              <a:t>sequence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indent="-285750">
              <a:buFontTx/>
              <a:buChar char="-"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에피소드들의 나머지는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A3C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알고리즘기준을 따르는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policy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를 이용한 행동을 가진다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Training programs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의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10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분의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1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에 해당하는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demonstrations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을 얻는다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667223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E26941-2426-4A8B-B887-55CD0F634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B02E8F-7205-4E4F-82EE-2DF029CE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66227"/>
            <a:ext cx="4943475" cy="27051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488379E-9296-48C8-A922-EF5B079B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8075240" cy="1174230"/>
          </a:xfrm>
        </p:spPr>
        <p:txBody>
          <a:bodyPr>
            <a:normAutofit/>
          </a:bodyPr>
          <a:lstStyle/>
          <a:p>
            <a:r>
              <a:rPr lang="en-US" altLang="ko-KR" dirty="0"/>
              <a:t>Evaluation</a:t>
            </a:r>
            <a:br>
              <a:rPr lang="en-US" altLang="ko-KR" dirty="0"/>
            </a:br>
            <a:r>
              <a:rPr lang="en-US" altLang="ko-KR" sz="2000" dirty="0"/>
              <a:t>- Accelerating</a:t>
            </a:r>
            <a:r>
              <a:rPr lang="ko-KR" altLang="en-US" sz="2000" dirty="0"/>
              <a:t> </a:t>
            </a:r>
            <a:r>
              <a:rPr lang="en-US" altLang="ko-KR" sz="2000" dirty="0"/>
              <a:t>Training</a:t>
            </a:r>
            <a:r>
              <a:rPr lang="ko-KR" altLang="en-US" sz="2000" dirty="0"/>
              <a:t> </a:t>
            </a:r>
            <a:r>
              <a:rPr lang="en-US" altLang="ko-KR" sz="2000" dirty="0"/>
              <a:t>with</a:t>
            </a:r>
            <a:r>
              <a:rPr lang="ko-KR" altLang="en-US" sz="2000" dirty="0"/>
              <a:t> </a:t>
            </a:r>
            <a:r>
              <a:rPr lang="en-US" altLang="ko-KR" sz="2000" dirty="0"/>
              <a:t>Expert</a:t>
            </a:r>
            <a:r>
              <a:rPr lang="ko-KR" altLang="en-US" sz="2000" dirty="0"/>
              <a:t> </a:t>
            </a:r>
            <a:r>
              <a:rPr lang="en-US" altLang="ko-KR" sz="2000" dirty="0"/>
              <a:t>Demonstrations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52737-C8C6-459E-997A-FDBB2976EB9C}"/>
              </a:ext>
            </a:extLst>
          </p:cNvPr>
          <p:cNvSpPr txBox="1"/>
          <p:nvPr/>
        </p:nvSpPr>
        <p:spPr>
          <a:xfrm>
            <a:off x="395536" y="4509120"/>
            <a:ext cx="835292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불필요한 편집 작업을 줄이기위해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edit_penalty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를 주고 이 것을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RLAssist+Demo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라 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472967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D4656-C39C-4C28-83CB-5CAF6278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8801"/>
            <a:ext cx="8075240" cy="1174230"/>
          </a:xfrm>
        </p:spPr>
        <p:txBody>
          <a:bodyPr/>
          <a:lstStyle/>
          <a:p>
            <a:r>
              <a:rPr lang="en-US" altLang="ko-KR" dirty="0"/>
              <a:t>Evaluation</a:t>
            </a:r>
            <a:br>
              <a:rPr lang="en-US" altLang="ko-KR" dirty="0"/>
            </a:br>
            <a:r>
              <a:rPr lang="en-US" altLang="ko-KR" sz="2000" dirty="0"/>
              <a:t>-Comparison with </a:t>
            </a:r>
            <a:r>
              <a:rPr lang="en-US" altLang="ko-KR" sz="2000" dirty="0" err="1"/>
              <a:t>DeepFix</a:t>
            </a:r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1682FE9-E734-4AA7-BDAB-24E5070CB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01A497-5B1C-4A47-B33C-74479AFBB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13" y="1462179"/>
            <a:ext cx="3609975" cy="163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D78DE1-59FC-47AF-AE3B-39824B8D9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688934"/>
            <a:ext cx="5184576" cy="118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E0FD5D-85F7-4651-8E99-CC5382DCCEAE}"/>
              </a:ext>
            </a:extLst>
          </p:cNvPr>
          <p:cNvSpPr txBox="1"/>
          <p:nvPr/>
        </p:nvSpPr>
        <p:spPr>
          <a:xfrm>
            <a:off x="156562" y="3490278"/>
            <a:ext cx="880792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왼쪽 테이블에서 보듯이  </a:t>
            </a:r>
            <a:r>
              <a:rPr lang="en-US" altLang="ko-KR" dirty="0" err="1"/>
              <a:t>RLAssist</a:t>
            </a:r>
            <a:r>
              <a:rPr lang="ko-KR" altLang="en-US" dirty="0"/>
              <a:t>는 약 </a:t>
            </a:r>
            <a:r>
              <a:rPr lang="en-US" altLang="ko-KR" dirty="0"/>
              <a:t>13.8%</a:t>
            </a:r>
            <a:r>
              <a:rPr lang="ko-KR" altLang="en-US" dirty="0"/>
              <a:t>그리고 </a:t>
            </a:r>
            <a:r>
              <a:rPr lang="en-US" altLang="ko-KR" dirty="0"/>
              <a:t>4.6% </a:t>
            </a:r>
            <a:r>
              <a:rPr lang="ko-KR" altLang="en-US" dirty="0"/>
              <a:t>정도의 </a:t>
            </a:r>
            <a:r>
              <a:rPr lang="ko-KR" altLang="en-US" dirty="0" err="1"/>
              <a:t>에러메세지</a:t>
            </a:r>
            <a:r>
              <a:rPr lang="ko-KR" altLang="en-US" dirty="0"/>
              <a:t> 해결의 향상과 전체 프로그램의 향상이 있었고</a:t>
            </a:r>
            <a:r>
              <a:rPr lang="en-US" altLang="ko-KR" dirty="0"/>
              <a:t>, </a:t>
            </a:r>
            <a:r>
              <a:rPr lang="ko-KR" altLang="en-US" dirty="0"/>
              <a:t>부분적인 수정은 약 </a:t>
            </a:r>
            <a:r>
              <a:rPr lang="en-US" altLang="ko-KR" dirty="0"/>
              <a:t>15.2%</a:t>
            </a:r>
            <a:r>
              <a:rPr lang="ko-KR" altLang="en-US" dirty="0"/>
              <a:t>가 높았다</a:t>
            </a:r>
            <a:r>
              <a:rPr lang="en-US" altLang="ko-KR" dirty="0"/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9323-8231-4667-B9FD-228B3C41980C}"/>
              </a:ext>
            </a:extLst>
          </p:cNvPr>
          <p:cNvSpPr txBox="1"/>
          <p:nvPr/>
        </p:nvSpPr>
        <p:spPr>
          <a:xfrm>
            <a:off x="179512" y="4397409"/>
            <a:ext cx="8075240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-Reason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Deepfix</a:t>
            </a:r>
            <a:r>
              <a:rPr lang="ko-KR" altLang="en-US" dirty="0"/>
              <a:t>보다 더 세밀한 수준의 세분화가 가능 하기 때문이고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Deepfix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는 컴파일러에서 거절이 일어나면 반복작업절차가 멈추지만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RLAssist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는 다음 가능성 있는 행동을 찾으려 수정을 시도한다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232039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7AB8FD-F5AB-4632-B190-6FF61CFEF8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A54EBB5-5F06-46ED-98EE-1F2F972A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83543"/>
            <a:ext cx="8075240" cy="352632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Conclusion and Future Work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sz="2000" dirty="0"/>
              <a:t>- </a:t>
            </a:r>
            <a:r>
              <a:rPr lang="ko-KR" altLang="en-US" sz="2000" dirty="0"/>
              <a:t>강화학습 기반의 해결법인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RLAssist</a:t>
            </a:r>
            <a:r>
              <a:rPr lang="ko-KR" altLang="en-US" sz="2000" dirty="0"/>
              <a:t>가 지도학습 기반 </a:t>
            </a:r>
            <a:r>
              <a:rPr lang="en-US" altLang="ko-KR" sz="2000" dirty="0" err="1"/>
              <a:t>deepfix</a:t>
            </a:r>
            <a:r>
              <a:rPr lang="ko-KR" altLang="en-US" sz="2000" dirty="0"/>
              <a:t>를 능가하는 퍼포먼스를 보여주었고 </a:t>
            </a:r>
            <a:r>
              <a:rPr lang="en-US" altLang="ko-KR" sz="2000" dirty="0"/>
              <a:t>10</a:t>
            </a:r>
            <a:r>
              <a:rPr lang="ko-KR" altLang="en-US" sz="2000" dirty="0"/>
              <a:t>분의 </a:t>
            </a:r>
            <a:r>
              <a:rPr lang="en-US" altLang="ko-KR" sz="2000" dirty="0"/>
              <a:t>1</a:t>
            </a:r>
            <a:r>
              <a:rPr lang="ko-KR" altLang="en-US" sz="2000" dirty="0"/>
              <a:t>만큼의 </a:t>
            </a:r>
            <a:r>
              <a:rPr lang="en-US" altLang="ko-KR" sz="2000" dirty="0"/>
              <a:t>expert demonstration</a:t>
            </a:r>
            <a:r>
              <a:rPr lang="ko-KR" altLang="en-US" sz="2000" dirty="0"/>
              <a:t>을 이용한 더 나은 정책으로 학습 할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- C</a:t>
            </a:r>
            <a:r>
              <a:rPr lang="ko-KR" altLang="en-US" sz="2000" dirty="0"/>
              <a:t>뿐 아니라 다른 언어에서도 가능 할 것이며 더 심화된 문법이나 문맥적인 특성도 결과를 얻을 수 있을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302611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DD429-3AD9-4E5C-906D-FD96EE24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C058F56-D03A-42C7-9D71-827CBC108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1EEE1-AB1E-49CC-BD11-01EFDE15B86A}"/>
              </a:ext>
            </a:extLst>
          </p:cNvPr>
          <p:cNvSpPr txBox="1"/>
          <p:nvPr/>
        </p:nvSpPr>
        <p:spPr>
          <a:xfrm>
            <a:off x="395536" y="1705799"/>
            <a:ext cx="7870206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방대해진 온라인 코스 수업에서  정확하게 실시간 피드백으로 도움 주는 것이   물리적으로 힘들다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</a:t>
            </a:r>
            <a:r>
              <a:rPr lang="ko-KR" altLang="en-US" dirty="0"/>
              <a:t>크기에 따라 문법적인 에러 수정 기술은 큰 잠재력이 있다</a:t>
            </a:r>
            <a:r>
              <a:rPr lang="en-US" altLang="ko-KR" dirty="0"/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Raw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에 대한 직접적인 자가탐색을 통해 </a:t>
            </a:r>
            <a:r>
              <a:rPr lang="en-US" altLang="ko-KR" dirty="0"/>
              <a:t>agent </a:t>
            </a:r>
            <a:r>
              <a:rPr lang="ko-KR" altLang="en-US" dirty="0"/>
              <a:t>가 트레이닝 될 수 있음을 증명한다</a:t>
            </a:r>
            <a:r>
              <a:rPr lang="en-US" altLang="ko-KR" dirty="0"/>
              <a:t>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이 기술은 최신의 문법 수정 기술인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deepfix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(supervised approach)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의 성능을 능가한다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29924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75624-B77C-4B7B-B53C-B7844026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7577298-C6F5-4225-96EB-F0DCC86C3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2D8B3-B212-4439-9D33-F0473AC141B3}"/>
              </a:ext>
            </a:extLst>
          </p:cNvPr>
          <p:cNvSpPr txBox="1"/>
          <p:nvPr/>
        </p:nvSpPr>
        <p:spPr>
          <a:xfrm>
            <a:off x="395536" y="1700808"/>
            <a:ext cx="73448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A30517-4352-44F7-9339-63A6CE93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3520"/>
            <a:ext cx="3152775" cy="3962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91FE2B-CED0-4876-9B30-B89C41C7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132" y="1700808"/>
            <a:ext cx="3895725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088B8-0C4A-4CEB-AA04-F7004DE8AFBE}"/>
              </a:ext>
            </a:extLst>
          </p:cNvPr>
          <p:cNvSpPr txBox="1"/>
          <p:nvPr/>
        </p:nvSpPr>
        <p:spPr>
          <a:xfrm>
            <a:off x="395536" y="5375920"/>
            <a:ext cx="777686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왼쪽의 그림은 에러가 발생한 제출된 프로그래밍 알고리즘이고 오른쪽은 이를 일반적인 컴파일러로 돌렸을 때의 에러 메시지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에러를 정확히 지적하지 못함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204484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6108F-FE33-4B30-BB9A-B1E0377D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F7C003-B84B-4551-AF08-BC0550A4F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2DFB4-2401-455C-9908-22AA5E173B1E}"/>
              </a:ext>
            </a:extLst>
          </p:cNvPr>
          <p:cNvSpPr txBox="1"/>
          <p:nvPr/>
        </p:nvSpPr>
        <p:spPr>
          <a:xfrm>
            <a:off x="0" y="1412776"/>
            <a:ext cx="8699500" cy="5355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lang="ko-KR" altLang="en-US" dirty="0"/>
              <a:t>주요 목표는 프로그래머들이 직면하는 흔한 문법적인 오류들에 직면했을 때 에러가 발생하는 위치에 도달하기 위해 텍스트를 탐색하고 에러를 고치는 것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문제 해결을 위해 강화학습법으로 접근할 것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Agent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가 프로그램 텍스트에 접근 할 수 있고 수정할 수 있을 때에 컴파일러는 프로그램 텍스트의 유효성을 체크한다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컴파일러에 기대서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localization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이나 </a:t>
            </a:r>
            <a:r>
              <a:rPr lang="en-US" altLang="ko-KR" dirty="0"/>
              <a:t>correction</a:t>
            </a:r>
            <a:r>
              <a:rPr lang="ko-KR" altLang="en-US" dirty="0"/>
              <a:t>을 하지 않고 컴파일러에 의해 발생되는 에러 메시지의 수를 이용하여 보상함수를 설계한다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우리는 프로그램 텍스트를 나타내는데</a:t>
            </a:r>
            <a:r>
              <a:rPr lang="en-US" altLang="ko-KR" dirty="0"/>
              <a:t>, </a:t>
            </a:r>
            <a:r>
              <a:rPr lang="ko-KR" altLang="en-US" dirty="0"/>
              <a:t>커서의 위치를 토큰 시퀀스로 확장한 다음 </a:t>
            </a:r>
            <a:r>
              <a:rPr lang="en-US" altLang="ko-KR" dirty="0"/>
              <a:t>LSTM</a:t>
            </a:r>
            <a:r>
              <a:rPr lang="ko-KR" altLang="en-US" dirty="0"/>
              <a:t>를 사용하여 삽입된다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- Agent </a:t>
            </a:r>
            <a:r>
              <a:rPr lang="ko-KR" altLang="en-US" dirty="0"/>
              <a:t>의 </a:t>
            </a:r>
            <a:r>
              <a:rPr lang="en-US" altLang="ko-KR" dirty="0"/>
              <a:t>control policy </a:t>
            </a:r>
            <a:r>
              <a:rPr lang="ko-KR" altLang="en-US" dirty="0"/>
              <a:t>는 </a:t>
            </a:r>
            <a:r>
              <a:rPr lang="en-US" altLang="ko-KR" dirty="0"/>
              <a:t>a3c</a:t>
            </a:r>
            <a:r>
              <a:rPr lang="ko-KR" altLang="en-US" dirty="0"/>
              <a:t>알고리즘을 사용해 학습할 것</a:t>
            </a:r>
            <a:r>
              <a:rPr lang="en-US" altLang="ko-KR" dirty="0"/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891121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D6357-6709-4D65-8540-54471A64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15074"/>
            <a:ext cx="8075240" cy="1174230"/>
          </a:xfrm>
        </p:spPr>
        <p:txBody>
          <a:bodyPr/>
          <a:lstStyle/>
          <a:p>
            <a:r>
              <a:rPr lang="en-US" altLang="ko-KR" dirty="0" err="1"/>
              <a:t>Techinical</a:t>
            </a:r>
            <a:r>
              <a:rPr lang="en-US" altLang="ko-KR" dirty="0"/>
              <a:t> Details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2000" dirty="0"/>
              <a:t>- States</a:t>
            </a:r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CBB50A-E864-43D3-AAB4-50022F4F79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82F93-B876-4AC6-8212-F8C4AEC5288B}"/>
              </a:ext>
            </a:extLst>
          </p:cNvPr>
          <p:cNvSpPr txBox="1"/>
          <p:nvPr/>
        </p:nvSpPr>
        <p:spPr>
          <a:xfrm>
            <a:off x="0" y="1484784"/>
            <a:ext cx="914400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ko-KR" altLang="en-US" dirty="0"/>
              <a:t>에러를 발견하게 되면</a:t>
            </a:r>
            <a:r>
              <a:rPr lang="en-US" altLang="ko-KR" dirty="0"/>
              <a:t>, </a:t>
            </a:r>
            <a:r>
              <a:rPr lang="ko-KR" altLang="en-US" dirty="0"/>
              <a:t>프로그래머들은 에러의 위치를 식별하고 고치기 위해 탐색을 </a:t>
            </a:r>
            <a:r>
              <a:rPr lang="en-US" altLang="ko-KR" dirty="0"/>
              <a:t> 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여러 개의 에러가 있으면 같은 작업을 여러 번 반복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State : state </a:t>
            </a:r>
            <a:r>
              <a:rPr lang="ko-KR" altLang="en-US" dirty="0"/>
              <a:t>는 </a:t>
            </a:r>
            <a:r>
              <a:rPr lang="en-US" altLang="ko-KR" dirty="0"/>
              <a:t>&lt;</a:t>
            </a:r>
            <a:r>
              <a:rPr lang="en-US" altLang="ko-KR" dirty="0" err="1"/>
              <a:t>string,cursor</a:t>
            </a:r>
            <a:r>
              <a:rPr lang="en-US" altLang="ko-KR" dirty="0"/>
              <a:t>&gt;</a:t>
            </a:r>
            <a:r>
              <a:rPr lang="ko-KR" altLang="en-US" dirty="0"/>
              <a:t>의 쌍으로 이루어지며 </a:t>
            </a:r>
            <a:r>
              <a:rPr lang="en-US" altLang="ko-KR" dirty="0"/>
              <a:t>string </a:t>
            </a:r>
            <a:r>
              <a:rPr lang="ko-KR" altLang="en-US" dirty="0"/>
              <a:t>은 프로그램 텍스트</a:t>
            </a:r>
            <a:r>
              <a:rPr lang="en-US" altLang="ko-KR" dirty="0"/>
              <a:t>, cursor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string</a:t>
            </a:r>
            <a:r>
              <a:rPr lang="ko-KR" altLang="en-US" dirty="0"/>
              <a:t>의 </a:t>
            </a:r>
            <a:r>
              <a:rPr lang="ko-KR" altLang="en-US" dirty="0" err="1"/>
              <a:t>길이까지가</a:t>
            </a:r>
            <a:r>
              <a:rPr lang="ko-KR" altLang="en-US" dirty="0"/>
              <a:t> 범위가 된다</a:t>
            </a:r>
            <a:r>
              <a:rPr lang="en-US" altLang="ko-KR" dirty="0"/>
              <a:t>.    Len(string)</a:t>
            </a:r>
            <a:r>
              <a:rPr lang="ko-KR" altLang="en-US" dirty="0"/>
              <a:t>은 </a:t>
            </a:r>
            <a:r>
              <a:rPr lang="en-US" altLang="ko-KR" dirty="0"/>
              <a:t>string </a:t>
            </a:r>
            <a:r>
              <a:rPr lang="ko-KR" altLang="en-US" dirty="0"/>
              <a:t>에서의 토큰들의 수가 된다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State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들을 토큰들의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sequenc</a:t>
            </a:r>
            <a:r>
              <a:rPr lang="en-US" altLang="ko-KR" dirty="0"/>
              <a:t>e</a:t>
            </a:r>
            <a:r>
              <a:rPr lang="ko-KR" altLang="en-US" dirty="0"/>
              <a:t>로 </a:t>
            </a:r>
            <a:r>
              <a:rPr lang="en-US" altLang="ko-KR" dirty="0"/>
              <a:t>encode</a:t>
            </a:r>
            <a:r>
              <a:rPr lang="ko-KR" altLang="en-US" dirty="0"/>
              <a:t>하는데</a:t>
            </a:r>
            <a:r>
              <a:rPr lang="en-US" altLang="ko-KR" dirty="0"/>
              <a:t>, </a:t>
            </a:r>
            <a:r>
              <a:rPr lang="ko-KR" altLang="en-US" dirty="0"/>
              <a:t>먼저 </a:t>
            </a:r>
            <a:r>
              <a:rPr lang="en-US" altLang="ko-KR" dirty="0"/>
              <a:t>string </a:t>
            </a:r>
            <a:r>
              <a:rPr lang="ko-KR" altLang="en-US" dirty="0"/>
              <a:t>을 어휘들의 </a:t>
            </a:r>
            <a:r>
              <a:rPr lang="en-US" altLang="ko-KR" dirty="0"/>
              <a:t>sequence</a:t>
            </a:r>
            <a:r>
              <a:rPr lang="ko-KR" altLang="en-US" dirty="0"/>
              <a:t>로 변환하는데 이 어휘들은 다른 타입을 가진다 키워드나 연산자</a:t>
            </a:r>
            <a:r>
              <a:rPr lang="en-US" altLang="ko-KR" dirty="0"/>
              <a:t>,</a:t>
            </a:r>
            <a:r>
              <a:rPr lang="ko-KR" altLang="en-US" dirty="0"/>
              <a:t>타입</a:t>
            </a:r>
            <a:r>
              <a:rPr lang="en-US" altLang="ko-KR" dirty="0"/>
              <a:t>,</a:t>
            </a:r>
            <a:r>
              <a:rPr lang="ko-KR" altLang="en-US" dirty="0"/>
              <a:t>함수</a:t>
            </a:r>
            <a:r>
              <a:rPr lang="en-US" altLang="ko-KR" dirty="0"/>
              <a:t>,</a:t>
            </a:r>
            <a:r>
              <a:rPr lang="ko-KR" altLang="en-US" dirty="0"/>
              <a:t>문자</a:t>
            </a:r>
            <a:r>
              <a:rPr lang="en-US" altLang="ko-KR" dirty="0"/>
              <a:t>,</a:t>
            </a:r>
            <a:r>
              <a:rPr lang="ko-KR" altLang="en-US" dirty="0" err="1"/>
              <a:t>변수등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ko-KR" altLang="en-US" dirty="0"/>
              <a:t>모든 프로그램의 공통된 단어들을 만드는데 </a:t>
            </a:r>
            <a:r>
              <a:rPr lang="en-US" altLang="ko-KR" dirty="0" err="1"/>
              <a:t>printf</a:t>
            </a:r>
            <a:r>
              <a:rPr lang="ko-KR" altLang="en-US" dirty="0"/>
              <a:t>나 </a:t>
            </a:r>
            <a:r>
              <a:rPr lang="en-US" altLang="ko-KR" dirty="0" err="1"/>
              <a:t>scanf</a:t>
            </a:r>
            <a:r>
              <a:rPr lang="ko-KR" altLang="en-US" dirty="0"/>
              <a:t>같은 공통적으로 쓰이는 것들은 </a:t>
            </a:r>
            <a:r>
              <a:rPr lang="en-US" altLang="ko-KR" dirty="0"/>
              <a:t>special token</a:t>
            </a:r>
            <a:r>
              <a:rPr lang="ko-KR" altLang="en-US" dirty="0"/>
              <a:t>인 </a:t>
            </a:r>
            <a:r>
              <a:rPr lang="en-US" altLang="ko-KR" dirty="0"/>
              <a:t>ID</a:t>
            </a:r>
            <a:r>
              <a:rPr lang="ko-KR" altLang="en-US" dirty="0"/>
              <a:t>에 </a:t>
            </a:r>
            <a:r>
              <a:rPr lang="ko-KR" altLang="en-US" dirty="0" err="1"/>
              <a:t>맵핑시키고</a:t>
            </a:r>
            <a:r>
              <a:rPr lang="ko-KR" altLang="en-US" dirty="0"/>
              <a:t>  숫자는 </a:t>
            </a:r>
            <a:r>
              <a:rPr lang="en-US" altLang="ko-KR" dirty="0"/>
              <a:t>NUM</a:t>
            </a:r>
            <a:r>
              <a:rPr lang="ko-KR" altLang="en-US" dirty="0"/>
              <a:t>에 문자열은</a:t>
            </a:r>
            <a:r>
              <a:rPr lang="en-US" altLang="ko-KR" dirty="0"/>
              <a:t>STR</a:t>
            </a:r>
            <a:r>
              <a:rPr lang="ko-KR" altLang="en-US" dirty="0"/>
              <a:t>에 </a:t>
            </a:r>
            <a:r>
              <a:rPr lang="ko-KR" altLang="en-US" dirty="0" err="1"/>
              <a:t>맵핑한다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ko-KR" altLang="en-US" dirty="0"/>
              <a:t>이 맵핑들은 에이전트에 의해 보여지는 단어의 크기를 줄여준다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0097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60988-F3ED-400C-B91C-F6001EC6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64361"/>
            <a:ext cx="8075240" cy="1174230"/>
          </a:xfrm>
        </p:spPr>
        <p:txBody>
          <a:bodyPr/>
          <a:lstStyle/>
          <a:p>
            <a:r>
              <a:rPr lang="en-US" altLang="ko-KR" dirty="0" err="1"/>
              <a:t>Techinical</a:t>
            </a:r>
            <a:r>
              <a:rPr lang="en-US" altLang="ko-KR" dirty="0"/>
              <a:t> Details</a:t>
            </a:r>
            <a:br>
              <a:rPr lang="en-US" altLang="ko-KR" dirty="0"/>
            </a:br>
            <a:r>
              <a:rPr lang="en-US" altLang="ko-KR" sz="2000" dirty="0"/>
              <a:t>-Actions and Transition</a:t>
            </a:r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DD95FD-8762-404F-818B-463607850B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4A6DE-08C8-4E1C-AFAA-4AC7BEE64AEB}"/>
              </a:ext>
            </a:extLst>
          </p:cNvPr>
          <p:cNvSpPr txBox="1"/>
          <p:nvPr/>
        </p:nvSpPr>
        <p:spPr>
          <a:xfrm>
            <a:off x="251520" y="1576680"/>
            <a:ext cx="889248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Agent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의 행동은 두가지로 나뉘는데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첫번째는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cursor</a:t>
            </a:r>
            <a:r>
              <a:rPr lang="ko-KR" altLang="en-US" dirty="0"/>
              <a:t>를 업데이트하고 두번째는 </a:t>
            </a:r>
            <a:r>
              <a:rPr lang="en-US" altLang="ko-KR" dirty="0"/>
              <a:t>string</a:t>
            </a:r>
            <a:r>
              <a:rPr lang="ko-KR" altLang="en-US" dirty="0"/>
              <a:t>을 수정하는 것</a:t>
            </a:r>
            <a:r>
              <a:rPr lang="en-US" altLang="ko-KR" dirty="0"/>
              <a:t>. </a:t>
            </a:r>
            <a:r>
              <a:rPr lang="ko-KR" altLang="en-US" dirty="0"/>
              <a:t>첫번째는 </a:t>
            </a:r>
            <a:r>
              <a:rPr lang="en-US" altLang="ko-KR" dirty="0"/>
              <a:t>navigation actions. </a:t>
            </a:r>
            <a:r>
              <a:rPr lang="ko-KR" altLang="en-US" dirty="0"/>
              <a:t>두번째는 </a:t>
            </a:r>
            <a:r>
              <a:rPr lang="en-US" altLang="ko-KR" dirty="0"/>
              <a:t>edit actions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ko-KR" altLang="en-US" dirty="0"/>
              <a:t>첫번째 작업에서 오로지 오른쪽 이동과 밑으로의 이동만 가능하며 이는 모든 잠재적인 에러위치에 닿을 수 있게 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ko-KR" altLang="en-US" dirty="0"/>
              <a:t>두번째 작업에서는 세 타입의 행동이 있는데 첫째는 </a:t>
            </a:r>
            <a:r>
              <a:rPr lang="en-US" altLang="ko-KR" dirty="0"/>
              <a:t>cursor</a:t>
            </a:r>
            <a:r>
              <a:rPr lang="ko-KR" altLang="en-US" dirty="0"/>
              <a:t>포지션 직전에 삽입 하는 것</a:t>
            </a:r>
            <a:r>
              <a:rPr lang="en-US" altLang="ko-KR" dirty="0"/>
              <a:t>. </a:t>
            </a:r>
            <a:r>
              <a:rPr lang="ko-KR" altLang="en-US" dirty="0"/>
              <a:t>두번째는 </a:t>
            </a:r>
            <a:r>
              <a:rPr lang="en-US" altLang="ko-KR" dirty="0"/>
              <a:t>cursor</a:t>
            </a:r>
            <a:r>
              <a:rPr lang="ko-KR" altLang="en-US" dirty="0"/>
              <a:t>가 위치해 있는 </a:t>
            </a:r>
            <a:r>
              <a:rPr lang="ko-KR" altLang="en-US" dirty="0" err="1"/>
              <a:t>삭제하는것</a:t>
            </a:r>
            <a:r>
              <a:rPr lang="en-US" altLang="ko-KR" dirty="0"/>
              <a:t>.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 </a:t>
            </a:r>
            <a:r>
              <a:rPr lang="ko-KR" altLang="en-US" dirty="0"/>
              <a:t>세번째 작업에서는 대체하는 것이다</a:t>
            </a:r>
            <a:r>
              <a:rPr lang="en-US" altLang="ko-KR" dirty="0"/>
              <a:t>.</a:t>
            </a:r>
            <a:r>
              <a:rPr lang="ko-KR" altLang="en-US" dirty="0"/>
              <a:t> 예를 들어 </a:t>
            </a:r>
            <a:r>
              <a:rPr lang="en-US" altLang="ko-KR" dirty="0"/>
              <a:t>; 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로 </a:t>
            </a:r>
            <a:r>
              <a:rPr lang="en-US" altLang="ko-KR" dirty="0"/>
              <a:t>, </a:t>
            </a:r>
            <a:r>
              <a:rPr lang="ko-KR" altLang="en-US" dirty="0"/>
              <a:t>를</a:t>
            </a:r>
            <a:r>
              <a:rPr lang="en-US" altLang="ko-KR" dirty="0"/>
              <a:t>;    . </a:t>
            </a:r>
            <a:r>
              <a:rPr lang="ko-KR" altLang="en-US" dirty="0"/>
              <a:t>를</a:t>
            </a:r>
            <a:r>
              <a:rPr lang="en-US" altLang="ko-KR" dirty="0"/>
              <a:t> ;</a:t>
            </a:r>
            <a:r>
              <a:rPr lang="ko-KR" altLang="en-US" dirty="0"/>
              <a:t>등으로 바꾸는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88158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EA95F-A842-481D-ABD9-460B338D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8801"/>
            <a:ext cx="8075240" cy="1174230"/>
          </a:xfrm>
        </p:spPr>
        <p:txBody>
          <a:bodyPr/>
          <a:lstStyle/>
          <a:p>
            <a:r>
              <a:rPr lang="en-US" altLang="ko-KR" dirty="0" err="1"/>
              <a:t>Techinical</a:t>
            </a:r>
            <a:r>
              <a:rPr lang="en-US" altLang="ko-KR" dirty="0"/>
              <a:t> Details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2000" dirty="0"/>
              <a:t>-Episode ,Termination, and Rewards</a:t>
            </a:r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BA745C-36D5-43F1-9430-EAED16FA42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ABC14-FA28-49F8-96F0-0AEB06C2E26C}"/>
              </a:ext>
            </a:extLst>
          </p:cNvPr>
          <p:cNvSpPr txBox="1"/>
          <p:nvPr/>
        </p:nvSpPr>
        <p:spPr>
          <a:xfrm>
            <a:off x="395536" y="1174230"/>
            <a:ext cx="8352928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Episode</a:t>
            </a:r>
            <a:r>
              <a:rPr lang="ko-KR" altLang="en-US" dirty="0"/>
              <a:t>는 첫번째 토큰시작부터 시작되며 목표 </a:t>
            </a:r>
            <a:r>
              <a:rPr lang="en-US" altLang="ko-KR" dirty="0"/>
              <a:t>state</a:t>
            </a:r>
            <a:r>
              <a:rPr lang="ko-KR" altLang="en-US" dirty="0"/>
              <a:t>는 컴파일이 성공적으로 되었을 때 도달</a:t>
            </a:r>
            <a:r>
              <a:rPr lang="en-US" altLang="ko-KR" dirty="0"/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8FFDC-5593-4579-9F13-1CF3661B6F1D}"/>
              </a:ext>
            </a:extLst>
          </p:cNvPr>
          <p:cNvSpPr txBox="1"/>
          <p:nvPr/>
        </p:nvSpPr>
        <p:spPr>
          <a:xfrm>
            <a:off x="577251" y="2319314"/>
            <a:ext cx="7920880" cy="2585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Agent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는 에피소드에서 프로그램을 한 번만 통과 할 수 있다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프로그램의 마지막 토큰을 지나면 에피소드는 종료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각 단계에서 에이전트는 </a:t>
            </a:r>
            <a:r>
              <a:rPr lang="ko-KR" altLang="en-US" dirty="0"/>
              <a:t>작은 </a:t>
            </a:r>
            <a:r>
              <a:rPr lang="en-US" altLang="ko-KR" dirty="0" err="1"/>
              <a:t>step_penalty</a:t>
            </a:r>
            <a:r>
              <a:rPr lang="ko-KR" altLang="en-US" dirty="0"/>
              <a:t>를 받으며 최소한의 단계로 프로그램을 수정하려고 한다</a:t>
            </a:r>
            <a:r>
              <a:rPr lang="en-US" altLang="ko-KR" dirty="0"/>
              <a:t>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에이전트는 목표 상태에 도달하면 </a:t>
            </a: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maximum_reward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상태가 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lang="en-US" altLang="ko-KR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하나 이상의 수정을 하면 </a:t>
            </a:r>
            <a:r>
              <a:rPr lang="en-US" altLang="ko-KR" dirty="0" err="1"/>
              <a:t>intermediate_reward</a:t>
            </a:r>
            <a:r>
              <a:rPr lang="ko-KR" altLang="en-US" dirty="0"/>
              <a:t>를 받게 된다</a:t>
            </a:r>
            <a:r>
              <a:rPr lang="en-US" altLang="ko-KR" dirty="0"/>
              <a:t>.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956575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DB4A52-EC5B-4A1B-BDD4-B45C1C3763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61A60E8-7CE4-4C48-A5AE-284DE390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08801"/>
            <a:ext cx="8075612" cy="1174750"/>
          </a:xfrm>
        </p:spPr>
        <p:txBody>
          <a:bodyPr/>
          <a:lstStyle/>
          <a:p>
            <a:r>
              <a:rPr lang="en-US" altLang="ko-KR" dirty="0" err="1"/>
              <a:t>Techinical</a:t>
            </a:r>
            <a:r>
              <a:rPr lang="en-US" altLang="ko-KR" dirty="0"/>
              <a:t> Details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en-US" altLang="ko-KR" sz="2000" dirty="0"/>
              <a:t>-Episode ,Termination, and Rewards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64586F-5830-4D14-923D-DBC93F21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8784976" cy="48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905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C1B26-461F-4DBE-9921-8ACE91FB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" y="369330"/>
            <a:ext cx="8075240" cy="1174230"/>
          </a:xfrm>
        </p:spPr>
        <p:txBody>
          <a:bodyPr/>
          <a:lstStyle/>
          <a:p>
            <a:r>
              <a:rPr lang="en-US" altLang="ko-KR" dirty="0" err="1"/>
              <a:t>Techinical</a:t>
            </a:r>
            <a:r>
              <a:rPr lang="en-US" altLang="ko-KR" dirty="0"/>
              <a:t> Details</a:t>
            </a:r>
            <a:br>
              <a:rPr lang="en-US" altLang="ko-KR" dirty="0"/>
            </a:br>
            <a:r>
              <a:rPr lang="en-US" altLang="ko-KR" sz="2000" dirty="0"/>
              <a:t>- Model</a:t>
            </a:r>
            <a:endParaRPr lang="ko-KR" altLang="en-US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277B20-18EF-43E6-B100-AE27ECE8C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047DD-1233-4740-9B24-C3FF42315BB8}"/>
              </a:ext>
            </a:extLst>
          </p:cNvPr>
          <p:cNvSpPr txBox="1"/>
          <p:nvPr/>
        </p:nvSpPr>
        <p:spPr>
          <a:xfrm>
            <a:off x="251520" y="1772816"/>
            <a:ext cx="813690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프로그래밍 언어 에러 확인을 위해</a:t>
            </a:r>
            <a:r>
              <a:rPr lang="en-US" altLang="ko-KR" dirty="0"/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A3c algorithm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을 사용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실제 벡터에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토큰화된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state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를 대입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시키기위해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LSTM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망을 이용한다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</a:p>
          <a:p>
            <a:r>
              <a:rPr lang="en-US" altLang="ko-KR" dirty="0"/>
              <a:t>LSTM</a:t>
            </a:r>
            <a:r>
              <a:rPr lang="ko-KR" altLang="en-US" dirty="0"/>
              <a:t>망은 인풋 </a:t>
            </a:r>
            <a:r>
              <a:rPr lang="en-US" altLang="ko-KR" dirty="0"/>
              <a:t>sequence(x1,….,</a:t>
            </a:r>
            <a:r>
              <a:rPr lang="en-US" altLang="ko-KR" dirty="0" err="1"/>
              <a:t>xn</a:t>
            </a:r>
            <a:r>
              <a:rPr lang="en-US" altLang="ko-KR" dirty="0"/>
              <a:t>) </a:t>
            </a:r>
            <a:r>
              <a:rPr lang="ko-KR" altLang="en-US" dirty="0"/>
              <a:t>의 각각의 토큰 </a:t>
            </a:r>
            <a:r>
              <a:rPr lang="en-US" altLang="ko-KR" dirty="0"/>
              <a:t>Xi</a:t>
            </a:r>
            <a:r>
              <a:rPr lang="ko-KR" altLang="en-US" dirty="0" err="1"/>
              <a:t>를</a:t>
            </a:r>
            <a:r>
              <a:rPr lang="ko-KR" altLang="en-US" dirty="0"/>
              <a:t> 실제 벡터</a:t>
            </a:r>
            <a:r>
              <a:rPr lang="en-US" altLang="ko-KR" dirty="0"/>
              <a:t>Yi</a:t>
            </a:r>
            <a:r>
              <a:rPr lang="ko-KR" altLang="en-US" dirty="0"/>
              <a:t>에 </a:t>
            </a:r>
            <a:r>
              <a:rPr lang="ko-KR" altLang="en-US" dirty="0" err="1"/>
              <a:t>맵핑한다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주어진 </a:t>
            </a:r>
            <a:r>
              <a:rPr lang="en-US" altLang="ko-KR" dirty="0"/>
              <a:t>state </a:t>
            </a:r>
            <a:r>
              <a:rPr lang="ko-KR" altLang="en-US" dirty="0"/>
              <a:t>에서</a:t>
            </a:r>
            <a:r>
              <a:rPr lang="en-US" altLang="ko-KR" dirty="0"/>
              <a:t> policy function </a:t>
            </a:r>
            <a:r>
              <a:rPr lang="el-GR" altLang="ko-KR" dirty="0"/>
              <a:t>π(</a:t>
            </a:r>
            <a:r>
              <a:rPr lang="en-US" altLang="ko-KR" dirty="0" err="1"/>
              <a:t>a|s</a:t>
            </a:r>
            <a:r>
              <a:rPr lang="en-US" altLang="ko-KR" dirty="0"/>
              <a:t>; </a:t>
            </a:r>
            <a:r>
              <a:rPr lang="el-GR" altLang="ko-KR" dirty="0"/>
              <a:t>θ)</a:t>
            </a:r>
            <a:r>
              <a:rPr lang="ko-KR" altLang="en-US" dirty="0"/>
              <a:t>과 가치함수 </a:t>
            </a:r>
            <a:r>
              <a:rPr lang="en-US" altLang="ko-KR" dirty="0"/>
              <a:t>V(</a:t>
            </a:r>
            <a:r>
              <a:rPr lang="en-US" altLang="ko-KR" dirty="0" err="1"/>
              <a:t>s;w</a:t>
            </a:r>
            <a:r>
              <a:rPr lang="en-US" altLang="ko-KR" dirty="0"/>
              <a:t>)</a:t>
            </a:r>
            <a:r>
              <a:rPr lang="ko-KR" altLang="en-US" dirty="0"/>
              <a:t>아웃풋을</a:t>
            </a:r>
            <a:r>
              <a:rPr lang="en-US" altLang="ko-KR" dirty="0"/>
              <a:t> </a:t>
            </a:r>
            <a:r>
              <a:rPr lang="ko-KR" altLang="en-US" dirty="0"/>
              <a:t>을 만들기 위해 두가지의 구별된 </a:t>
            </a:r>
            <a:r>
              <a:rPr lang="en-US" altLang="ko-KR" dirty="0"/>
              <a:t>, </a:t>
            </a:r>
            <a:r>
              <a:rPr lang="ko-KR" altLang="en-US" dirty="0"/>
              <a:t>완전하게 연결된 선형 레이어를 사용한다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마지막으로 망의 파라미터들을 업데이트하기전에 다음의 규칙을 이용해 축적된다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2E85EE-517F-48F0-9F44-B5BDCCE3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7" y="4980967"/>
            <a:ext cx="4950776" cy="1083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69F87-4181-4CC4-BDC3-1FBAE722321D}"/>
              </a:ext>
            </a:extLst>
          </p:cNvPr>
          <p:cNvSpPr txBox="1"/>
          <p:nvPr/>
        </p:nvSpPr>
        <p:spPr>
          <a:xfrm>
            <a:off x="4932039" y="5189134"/>
            <a:ext cx="400934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H</a:t>
            </a:r>
            <a:r>
              <a:rPr lang="ko-KR" altLang="en-US" dirty="0"/>
              <a:t>는 엔트로피 </a:t>
            </a:r>
            <a:r>
              <a:rPr lang="en-US" altLang="ko-KR" dirty="0"/>
              <a:t>B</a:t>
            </a:r>
            <a:r>
              <a:rPr lang="ko-KR" altLang="en-US" dirty="0"/>
              <a:t>는 엔트로피조절의 가중치를 조절하는 파라미터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/>
              <a:ea typeface="맑은 고딕"/>
              <a:cs typeface="맑은 고딕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460226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맑은 고딕"/>
            <a:ea typeface="맑은 고딕"/>
            <a:cs typeface="맑은 고딕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67984</TotalTime>
  <Words>998</Words>
  <Application>Microsoft Office PowerPoint</Application>
  <PresentationFormat>화면 슬라이드 쇼(4:3)</PresentationFormat>
  <Paragraphs>122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Helvetica Neue</vt:lpstr>
      <vt:lpstr>나눔고딕</vt:lpstr>
      <vt:lpstr>맑은 고딕</vt:lpstr>
      <vt:lpstr>Arial</vt:lpstr>
      <vt:lpstr>Default</vt:lpstr>
      <vt:lpstr>PowerPoint 프레젠테이션</vt:lpstr>
      <vt:lpstr>Abstract</vt:lpstr>
      <vt:lpstr>Intoduction</vt:lpstr>
      <vt:lpstr>PowerPoint 프레젠테이션</vt:lpstr>
      <vt:lpstr>Techinical Details  - States</vt:lpstr>
      <vt:lpstr>Techinical Details -Actions and Transition</vt:lpstr>
      <vt:lpstr>Techinical Details  -Episode ,Termination, and Rewards</vt:lpstr>
      <vt:lpstr>Techinical Details  -Episode ,Termination, and Rewards</vt:lpstr>
      <vt:lpstr>Techinical Details - Model</vt:lpstr>
      <vt:lpstr>Experiments - Dataset</vt:lpstr>
      <vt:lpstr>Evaluation - Training Performance of RLAssist</vt:lpstr>
      <vt:lpstr>Evaluation - Accelerating Training with Expert Demonstrations</vt:lpstr>
      <vt:lpstr>Evaluation - Accelerating Training with Expert Demonstrations</vt:lpstr>
      <vt:lpstr>Evaluation -Comparison with DeepFix</vt:lpstr>
      <vt:lpstr>Conclusion and Future Work    - 강화학습 기반의 해결법인 RLAssist가 지도학습 기반 deepfix를 능가하는 퍼포먼스를 보여주었고 10분의 1만큼의 expert demonstration을 이용한 더 나은 정책으로 학습 할 수 있다.  - C뿐 아니라 다른 언어에서도 가능 할 것이며 더 심화된 문법이나 문맥적인 특성도 결과를 얻을 수 있을 것이다.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보안성을</dc:title>
  <dc:creator>Dongmin Jang</dc:creator>
  <cp:lastModifiedBy>kjhkjh612@o365.skku.edu</cp:lastModifiedBy>
  <cp:revision>511</cp:revision>
  <cp:lastPrinted>2019-01-25T10:57:37Z</cp:lastPrinted>
  <dcterms:modified xsi:type="dcterms:W3CDTF">2019-10-18T04:55:23Z</dcterms:modified>
</cp:coreProperties>
</file>