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87340" autoAdjust="0"/>
  </p:normalViewPr>
  <p:slideViewPr>
    <p:cSldViewPr showGuides="1">
      <p:cViewPr varScale="1">
        <p:scale>
          <a:sx n="61" d="100"/>
          <a:sy n="61" d="100"/>
        </p:scale>
        <p:origin x="6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C1D6E-3FA7-4255-85D0-94ABC218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FC216-3211-4944-B14E-3B5576C3F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761F7-6459-43EA-A8BE-DE85501C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9AB4A-EB2C-4791-977E-1A931163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FC266-A381-4BFA-A63D-D845E103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DCF25-A77C-462E-850E-44914B14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325" y="1003697"/>
            <a:ext cx="6858000" cy="17907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SEQUENCER: Sequence-to-Sequence Learning for End-to-End Program Repair </a:t>
            </a:r>
            <a:endParaRPr lang="ko-KR" altLang="en-US" sz="22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61501A-AD93-4B2A-9685-E14DB03FB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2958703"/>
            <a:ext cx="6858000" cy="2565797"/>
          </a:xfrm>
        </p:spPr>
        <p:txBody>
          <a:bodyPr>
            <a:normAutofit/>
          </a:bodyPr>
          <a:lstStyle/>
          <a:p>
            <a:r>
              <a:rPr lang="en-US" altLang="ko-KR" sz="1400" dirty="0" err="1"/>
              <a:t>Zimin</a:t>
            </a:r>
            <a:r>
              <a:rPr lang="en-US" altLang="ko-KR" sz="1400" dirty="0"/>
              <a:t> Chen, Steve </a:t>
            </a:r>
            <a:r>
              <a:rPr lang="en-US" altLang="ko-KR" sz="1400" dirty="0" err="1"/>
              <a:t>Kommrusch</a:t>
            </a:r>
            <a:r>
              <a:rPr lang="en-US" altLang="ko-KR" sz="1400" dirty="0"/>
              <a:t>, Michele </a:t>
            </a:r>
            <a:r>
              <a:rPr lang="en-US" altLang="ko-KR" sz="1400" dirty="0" err="1"/>
              <a:t>Tufano</a:t>
            </a:r>
            <a:r>
              <a:rPr lang="en-US" altLang="ko-KR" sz="1400" dirty="0"/>
              <a:t>, Louis-Noël </a:t>
            </a:r>
            <a:r>
              <a:rPr lang="en-US" altLang="ko-KR" sz="1400" dirty="0" err="1"/>
              <a:t>Pouchet</a:t>
            </a:r>
            <a:r>
              <a:rPr lang="en-US" altLang="ko-KR" sz="1400" dirty="0"/>
              <a:t>, Denys </a:t>
            </a:r>
            <a:r>
              <a:rPr lang="en-US" altLang="ko-KR" sz="1400" dirty="0" err="1"/>
              <a:t>Poshyvanyk</a:t>
            </a:r>
            <a:r>
              <a:rPr lang="en-US" altLang="ko-KR" sz="1400" dirty="0"/>
              <a:t> and Martin </a:t>
            </a:r>
            <a:r>
              <a:rPr lang="en-US" altLang="ko-KR" sz="1400" dirty="0" err="1"/>
              <a:t>Monperrus</a:t>
            </a:r>
            <a:endParaRPr lang="en-US" altLang="ko-KR" sz="1350" dirty="0"/>
          </a:p>
          <a:p>
            <a:r>
              <a:rPr lang="en-US" altLang="ko-KR" sz="1400" dirty="0"/>
              <a:t>IEEE TRANSACTIONS ON SOFTWARE ENGINEERING, VOL. TBD, 2019</a:t>
            </a:r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pPr algn="r"/>
            <a:r>
              <a:rPr lang="en-US" altLang="ko-KR" sz="1350" dirty="0"/>
              <a:t>				2019 /12/04</a:t>
            </a:r>
          </a:p>
          <a:p>
            <a:pPr algn="r"/>
            <a:r>
              <a:rPr lang="en-US" altLang="ko-KR" sz="1350" dirty="0"/>
              <a:t>Ju </a:t>
            </a:r>
            <a:r>
              <a:rPr lang="en-US" altLang="ko-KR" sz="1350" dirty="0" err="1"/>
              <a:t>Hyoung</a:t>
            </a:r>
            <a:r>
              <a:rPr lang="en-US" altLang="ko-KR" sz="1350" dirty="0"/>
              <a:t> Kim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8382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Approach To Using Seq-to-Seq Learning for repair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56C9A-EBBF-4713-88FF-C8CC7454623E}"/>
              </a:ext>
            </a:extLst>
          </p:cNvPr>
          <p:cNvSpPr txBox="1"/>
          <p:nvPr/>
        </p:nvSpPr>
        <p:spPr>
          <a:xfrm>
            <a:off x="223436" y="1124744"/>
            <a:ext cx="8597035" cy="5632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Tokenization and Truncation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Truncation</a:t>
            </a:r>
          </a:p>
          <a:p>
            <a:pPr lvl="5" indent="0"/>
            <a:r>
              <a:rPr lang="en-US" altLang="ko-KR" dirty="0"/>
              <a:t>	Limit the abstract buggy context to a predetermined size</a:t>
            </a:r>
          </a:p>
          <a:p>
            <a:pPr lvl="5" indent="0"/>
            <a:r>
              <a:rPr lang="en-US" altLang="ko-KR" dirty="0"/>
              <a:t>	-&gt; Allows SEQUENCER to process input files of arbitrary size without 	     </a:t>
            </a:r>
          </a:p>
          <a:p>
            <a:pPr lvl="5" indent="0"/>
            <a:r>
              <a:rPr lang="en-US" altLang="ko-KR" dirty="0"/>
              <a:t>	running out of memory.</a:t>
            </a:r>
          </a:p>
          <a:p>
            <a:pPr lvl="5" indent="0"/>
            <a:r>
              <a:rPr lang="en-US" altLang="ko-KR" dirty="0"/>
              <a:t>	Process </a:t>
            </a:r>
          </a:p>
          <a:p>
            <a:pPr lvl="5" indent="0"/>
            <a:r>
              <a:rPr lang="en-US" altLang="ko-KR" dirty="0"/>
              <a:t>		1 Truncation size can most input files </a:t>
            </a:r>
          </a:p>
          <a:p>
            <a:pPr lvl="5" indent="0"/>
            <a:r>
              <a:rPr lang="en-US" altLang="ko-KR" dirty="0"/>
              <a:t>		2 If the buggy line itself is over the truncation limit,</a:t>
            </a:r>
          </a:p>
          <a:p>
            <a:pPr lvl="5" indent="0"/>
            <a:r>
              <a:rPr lang="en-US" altLang="ko-KR" dirty="0"/>
              <a:t>		as many tokens as possible line are included</a:t>
            </a:r>
          </a:p>
          <a:p>
            <a:pPr lvl="5" indent="0"/>
            <a:r>
              <a:rPr lang="en-US" altLang="ko-KR" dirty="0"/>
              <a:t>		3 Twice as many tokens are included before the line as after 		the line.</a:t>
            </a:r>
          </a:p>
          <a:p>
            <a:pPr lvl="5" indent="0"/>
            <a:r>
              <a:rPr lang="en-US" altLang="ko-KR" dirty="0"/>
              <a:t>		</a:t>
            </a:r>
          </a:p>
          <a:p>
            <a:pPr lvl="5" indent="0"/>
            <a:r>
              <a:rPr lang="en-US" altLang="ko-KR" dirty="0"/>
              <a:t>		Ex) Truncation limit = 1000tokens,  File = 5000tokens</a:t>
            </a:r>
          </a:p>
          <a:p>
            <a:pPr lvl="5" indent="0"/>
            <a:r>
              <a:rPr lang="en-US" altLang="ko-KR" dirty="0"/>
              <a:t>		100 tokens buggy line</a:t>
            </a:r>
          </a:p>
          <a:p>
            <a:pPr lvl="5" indent="0"/>
            <a:endParaRPr lang="en-US" altLang="ko-KR" dirty="0"/>
          </a:p>
          <a:p>
            <a:pPr lvl="5" indent="0"/>
            <a:r>
              <a:rPr lang="en-US" altLang="ko-KR" dirty="0"/>
              <a:t>		Abstract buggy context will consist of 600 tokens before</a:t>
            </a:r>
          </a:p>
          <a:p>
            <a:pPr lvl="5" indent="0"/>
            <a:r>
              <a:rPr lang="en-US" altLang="ko-KR" dirty="0"/>
              <a:t>		300tokens after the buggy line.</a:t>
            </a:r>
          </a:p>
          <a:p>
            <a:pPr lvl="5" indent="0"/>
            <a:endParaRPr lang="en-US" altLang="ko-KR" dirty="0"/>
          </a:p>
          <a:p>
            <a:pPr lvl="5" indent="0"/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121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Approach To Using Seq-to-Seq Learning for repair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DD08ED-356F-4D7E-B9B8-082653B1C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124744"/>
            <a:ext cx="8915400" cy="2714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5994E4-5773-48A8-B81A-0619E608F678}"/>
              </a:ext>
            </a:extLst>
          </p:cNvPr>
          <p:cNvSpPr txBox="1"/>
          <p:nvPr/>
        </p:nvSpPr>
        <p:spPr>
          <a:xfrm>
            <a:off x="467544" y="4005064"/>
            <a:ext cx="806489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When tokens that are out of vocabulary are replaced with the unknown token &lt;UNK&gt;.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1465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Approach To Using Seq-to-Seq Learning for repair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EC1442-18A0-4496-BEAC-A0606A4C5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4672359" cy="3219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0318B3-E266-4818-8718-5669FB33E33A}"/>
              </a:ext>
            </a:extLst>
          </p:cNvPr>
          <p:cNvSpPr txBox="1"/>
          <p:nvPr/>
        </p:nvSpPr>
        <p:spPr>
          <a:xfrm>
            <a:off x="274986" y="4600720"/>
            <a:ext cx="561662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Seq-to-Seq network with Encoder-Decoder model with attention and copy mechanism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95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Approach To Using Seq-to-Seq Learning for repair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75DFFF-9D72-40DC-B5BF-3A9A112C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2736"/>
            <a:ext cx="4987246" cy="2308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D3B54F-0020-4DB9-9133-94D06027B18E}"/>
              </a:ext>
            </a:extLst>
          </p:cNvPr>
          <p:cNvSpPr txBox="1"/>
          <p:nvPr/>
        </p:nvSpPr>
        <p:spPr>
          <a:xfrm>
            <a:off x="5292080" y="1412776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Beam size : 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50250-1201-4134-A235-EFF9DB099369}"/>
              </a:ext>
            </a:extLst>
          </p:cNvPr>
          <p:cNvSpPr txBox="1"/>
          <p:nvPr/>
        </p:nvSpPr>
        <p:spPr>
          <a:xfrm>
            <a:off x="0" y="3645024"/>
            <a:ext cx="914400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First,  Predictions might still contain &lt;UNK&gt; tokens not handled by the copy mechanism.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Second,  Predictions contain a space between every token, which is not well-formed source code in many case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Final, Discard all line predictions that contain &lt;UNK&gt; and reformulate the remaining predictions into well-formed source code by removing or adding the required spaces.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6468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E33EFC-7A68-4AD5-9CA4-8C286EF0D4F4}"/>
              </a:ext>
            </a:extLst>
          </p:cNvPr>
          <p:cNvSpPr txBox="1"/>
          <p:nvPr/>
        </p:nvSpPr>
        <p:spPr>
          <a:xfrm>
            <a:off x="0" y="1340768"/>
            <a:ext cx="889248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• RQ1: To what extent can the fixed line be perfectly predicted? </a:t>
            </a:r>
          </a:p>
          <a:p>
            <a:endParaRPr lang="en-US" altLang="ko-KR" dirty="0"/>
          </a:p>
          <a:p>
            <a:r>
              <a:rPr lang="en-US" altLang="ko-KR" dirty="0"/>
              <a:t>• RQ2: How often does the copy mechanism generate out-of-vocabulary tokens for a patch, and which parts of abstract buggy context are referenced for the copy? </a:t>
            </a:r>
          </a:p>
          <a:p>
            <a:endParaRPr lang="en-US" altLang="ko-KR" dirty="0"/>
          </a:p>
          <a:p>
            <a:r>
              <a:rPr lang="en-US" altLang="ko-KR" dirty="0"/>
              <a:t>• RQ3: How effective is SEQUENCER’s sequence-to-sequence learning in fixing bugs in the well-established Defects4J benchmark?</a:t>
            </a:r>
          </a:p>
          <a:p>
            <a:endParaRPr lang="en-US" altLang="ko-KR" dirty="0"/>
          </a:p>
          <a:p>
            <a:r>
              <a:rPr lang="en-US" altLang="ko-KR" dirty="0"/>
              <a:t> • RQ4: What repair operators are captured with sequence-to-sequence learning?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9656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Evaluation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D8B0EC-6C7D-4095-B2C1-7C8A8F333CDF}"/>
              </a:ext>
            </a:extLst>
          </p:cNvPr>
          <p:cNvSpPr/>
          <p:nvPr/>
        </p:nvSpPr>
        <p:spPr>
          <a:xfrm>
            <a:off x="395536" y="1340768"/>
            <a:ext cx="83039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RQ1: To what extent can the fixed line be perfectly predicted?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1793EA-25F7-4C88-B924-86C893C3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41438"/>
            <a:ext cx="4032448" cy="25542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045064-9A3E-48E2-B6FE-B7199BAAA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663933"/>
            <a:ext cx="3888432" cy="26286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7C32D2E-4AAF-4430-BBF2-D89E4B65BBFA}"/>
              </a:ext>
            </a:extLst>
          </p:cNvPr>
          <p:cNvSpPr/>
          <p:nvPr/>
        </p:nvSpPr>
        <p:spPr>
          <a:xfrm>
            <a:off x="395536" y="4466039"/>
            <a:ext cx="8015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Perplexity (ppl) is a measurement of how well a model predicts a sample</a:t>
            </a:r>
          </a:p>
          <a:p>
            <a:endParaRPr lang="en-US" altLang="ko-KR" dirty="0"/>
          </a:p>
          <a:p>
            <a:r>
              <a:rPr lang="en-US" altLang="ko-KR" dirty="0"/>
              <a:t>Chose 10,000 iterations as the standard training time for model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03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D808C-7FD5-49F1-8177-FFAEC97C2E06}"/>
              </a:ext>
            </a:extLst>
          </p:cNvPr>
          <p:cNvSpPr txBox="1"/>
          <p:nvPr/>
        </p:nvSpPr>
        <p:spPr>
          <a:xfrm>
            <a:off x="251520" y="1412776"/>
            <a:ext cx="777686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CodRep</a:t>
            </a:r>
            <a:r>
              <a:rPr lang="en-US" altLang="ko-KR" dirty="0"/>
              <a:t>4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on the 4711 prediction tasks, SEQUENCER is able to generate 	the perfect fix in 950 cases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Comparison to state-of-the-art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DBBEAB-2694-4B19-967A-1ACB984F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6" y="2996952"/>
            <a:ext cx="43910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Evaluation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21237E-3D58-4DF3-8E3D-7C945084F906}"/>
              </a:ext>
            </a:extLst>
          </p:cNvPr>
          <p:cNvSpPr/>
          <p:nvPr/>
        </p:nvSpPr>
        <p:spPr>
          <a:xfrm>
            <a:off x="467544" y="1290041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RQ2: How often does the copy mechanism generate out-of-vocabulary tokens for a patch, and which parts of abstract buggy context are referenced for the copy?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E01968-C461-450E-A95E-13075A76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48880"/>
            <a:ext cx="4019550" cy="2828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BC4E1-D38A-4A40-9121-AC9B061B50DA}"/>
              </a:ext>
            </a:extLst>
          </p:cNvPr>
          <p:cNvSpPr txBox="1"/>
          <p:nvPr/>
        </p:nvSpPr>
        <p:spPr>
          <a:xfrm>
            <a:off x="4716016" y="2636912"/>
            <a:ext cx="401955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Non-black bars mean that that the copy mechanism has been used.</a:t>
            </a:r>
          </a:p>
          <a:p>
            <a:endParaRPr lang="en-US" altLang="ko-KR" dirty="0"/>
          </a:p>
          <a:p>
            <a:r>
              <a:rPr lang="en-US" altLang="ko-KR" dirty="0"/>
              <a:t>- the longest successful patch generated by SEQUENCER was 68 tokens long, but the longest successful patch without the copy mechanism was only 27 tokens long.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653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Evaluation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3F3B3E-CBCF-4FC2-99D9-873012C65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08635"/>
            <a:ext cx="4276725" cy="1819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A86AB8-1156-48F2-974B-6CED78BA3E59}"/>
              </a:ext>
            </a:extLst>
          </p:cNvPr>
          <p:cNvSpPr txBox="1"/>
          <p:nvPr/>
        </p:nvSpPr>
        <p:spPr>
          <a:xfrm>
            <a:off x="4657688" y="1431919"/>
            <a:ext cx="381642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nonMasterNode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is not in 1000 token vocabulary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It copied token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nonMasterNode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from within the buggy method.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402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Evaluation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69A482-AA41-485B-8EE3-F3FBD672EEB4}"/>
              </a:ext>
            </a:extLst>
          </p:cNvPr>
          <p:cNvSpPr/>
          <p:nvPr/>
        </p:nvSpPr>
        <p:spPr>
          <a:xfrm>
            <a:off x="395536" y="1268760"/>
            <a:ext cx="83039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RQ3: How effective is SEQUENCER’s sequence-to-sequence learning in fixing bugs in the well-established Defects4J benchmark?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 total SEQUENCER finds 2321 patches for 58 of the 75 bugs.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17 bugs is due to fact that some bugs are not localized inside a method</a:t>
            </a:r>
          </a:p>
          <a:p>
            <a:r>
              <a:rPr lang="en-US" altLang="ko-KR" dirty="0"/>
              <a:t>Which is  requirement for the fault localization step that SEQUENCER assumes as input.</a:t>
            </a:r>
          </a:p>
        </p:txBody>
      </p:sp>
    </p:spTree>
    <p:extLst>
      <p:ext uri="{BB962C8B-B14F-4D97-AF65-F5344CB8AC3E}">
        <p14:creationId xmlns:p14="http://schemas.microsoft.com/office/powerpoint/2010/main" val="267098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1E287A-C123-4EE9-81BE-C3DC2797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36AB2-FDFF-4911-939A-37259EE74E4C}"/>
              </a:ext>
            </a:extLst>
          </p:cNvPr>
          <p:cNvSpPr txBox="1"/>
          <p:nvPr/>
        </p:nvSpPr>
        <p:spPr>
          <a:xfrm>
            <a:off x="467544" y="1484784"/>
            <a:ext cx="6480720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〮 Introduction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r>
              <a:rPr lang="en-US" altLang="ko-KR" dirty="0"/>
              <a:t>〮 Background on Neural machine translation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r>
              <a:rPr lang="en-US" altLang="ko-KR" dirty="0"/>
              <a:t>〮 Approach To Using Seq-to-Seq Learning for repair</a:t>
            </a:r>
          </a:p>
          <a:p>
            <a:endParaRPr lang="en-US" altLang="ko-KR" dirty="0"/>
          </a:p>
          <a:p>
            <a:r>
              <a:rPr lang="en-US" altLang="ko-KR" dirty="0"/>
              <a:t>〮 Evaluation</a:t>
            </a:r>
          </a:p>
          <a:p>
            <a:endParaRPr lang="en-US" altLang="ko-KR" dirty="0"/>
          </a:p>
          <a:p>
            <a:r>
              <a:rPr lang="en-US" altLang="ko-KR" dirty="0"/>
              <a:t>〮 Ablation Study</a:t>
            </a:r>
          </a:p>
          <a:p>
            <a:endParaRPr lang="en-US" altLang="ko-KR" b="1" dirty="0"/>
          </a:p>
          <a:p>
            <a:r>
              <a:rPr lang="en-US" altLang="ko-KR" dirty="0"/>
              <a:t>〮 Related work</a:t>
            </a:r>
          </a:p>
          <a:p>
            <a:endParaRPr lang="en-US" altLang="ko-KR" b="1" dirty="0"/>
          </a:p>
          <a:p>
            <a:r>
              <a:rPr lang="en-US" altLang="ko-KR" dirty="0"/>
              <a:t>〮 Conclusion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6349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Evaluation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0B3E69-027C-4ADA-93BB-1CA435588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4286250" cy="3476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6E09AC-4AF1-4D87-B611-C13CA2E0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31" y="5024765"/>
            <a:ext cx="43338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46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Evaluation</a:t>
            </a:r>
          </a:p>
        </p:txBody>
      </p:sp>
    </p:spTree>
    <p:extLst>
      <p:ext uri="{BB962C8B-B14F-4D97-AF65-F5344CB8AC3E}">
        <p14:creationId xmlns:p14="http://schemas.microsoft.com/office/powerpoint/2010/main" val="198656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Evaluation</a:t>
            </a:r>
          </a:p>
        </p:txBody>
      </p:sp>
    </p:spTree>
    <p:extLst>
      <p:ext uri="{BB962C8B-B14F-4D97-AF65-F5344CB8AC3E}">
        <p14:creationId xmlns:p14="http://schemas.microsoft.com/office/powerpoint/2010/main" val="227379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Evaluation</a:t>
            </a:r>
          </a:p>
        </p:txBody>
      </p:sp>
    </p:spTree>
    <p:extLst>
      <p:ext uri="{BB962C8B-B14F-4D97-AF65-F5344CB8AC3E}">
        <p14:creationId xmlns:p14="http://schemas.microsoft.com/office/powerpoint/2010/main" val="237658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9F3BD-01DD-425C-A1E5-1954842E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59483-5612-48FC-98C8-6274FF8D5BA1}"/>
              </a:ext>
            </a:extLst>
          </p:cNvPr>
          <p:cNvSpPr txBox="1"/>
          <p:nvPr/>
        </p:nvSpPr>
        <p:spPr>
          <a:xfrm>
            <a:off x="20899" y="408801"/>
            <a:ext cx="8303964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〮 INTRODUCTION</a:t>
            </a:r>
          </a:p>
          <a:p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endParaRPr lang="en-US" altLang="ko-KR" dirty="0"/>
          </a:p>
          <a:p>
            <a:r>
              <a:rPr lang="en-US" altLang="ko-KR" dirty="0"/>
              <a:t> - Focus on one line patches,</a:t>
            </a:r>
          </a:p>
          <a:p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r>
              <a:rPr lang="en-US" altLang="ko-KR" dirty="0"/>
              <a:t> - Relying on machine learning to capture syntax and grammar rules</a:t>
            </a:r>
          </a:p>
          <a:p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r>
              <a:rPr lang="en-US" altLang="ko-KR" dirty="0"/>
              <a:t> - Seq-to-Seq learning</a:t>
            </a:r>
          </a:p>
          <a:p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- </a:t>
            </a:r>
            <a:r>
              <a:rPr lang="en-US" altLang="ko-KR" dirty="0"/>
              <a:t>Copy mechanism</a:t>
            </a:r>
          </a:p>
          <a:p>
            <a:endParaRPr lang="en-US" altLang="ko-KR" dirty="0"/>
          </a:p>
          <a:p>
            <a:r>
              <a:rPr lang="en-US" altLang="ko-KR" dirty="0"/>
              <a:t> - Evaluation in two ways</a:t>
            </a:r>
          </a:p>
          <a:p>
            <a:r>
              <a:rPr lang="en-US" altLang="ko-KR" dirty="0"/>
              <a:t>	1 Compute accuracy over 4,711 real on-line commits, curated from 	three open-source projects.</a:t>
            </a:r>
          </a:p>
          <a:p>
            <a:r>
              <a:rPr lang="en-US" altLang="ko-KR" dirty="0"/>
              <a:t>	2 Apply SEQUENCER to the mainstream evaluation </a:t>
            </a:r>
            <a:r>
              <a:rPr lang="en-US" altLang="ko-KR" dirty="0" err="1"/>
              <a:t>benchmar</a:t>
            </a:r>
            <a:r>
              <a:rPr lang="en-US" altLang="ko-KR" dirty="0"/>
              <a:t> for 	program repair, Defects4J</a:t>
            </a:r>
          </a:p>
        </p:txBody>
      </p:sp>
    </p:spTree>
    <p:extLst>
      <p:ext uri="{BB962C8B-B14F-4D97-AF65-F5344CB8AC3E}">
        <p14:creationId xmlns:p14="http://schemas.microsoft.com/office/powerpoint/2010/main" val="44954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A854E6-0C93-4A20-B45E-1F0D9712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B5DB1-3B6B-4141-BF52-A4AD66BCDD52}"/>
              </a:ext>
            </a:extLst>
          </p:cNvPr>
          <p:cNvSpPr txBox="1"/>
          <p:nvPr/>
        </p:nvSpPr>
        <p:spPr>
          <a:xfrm>
            <a:off x="143508" y="495735"/>
            <a:ext cx="8856984" cy="59093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〮 INTRODUCTION</a:t>
            </a:r>
          </a:p>
          <a:p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 Major challenges to overcome when it comes to using seq-to-seq learning</a:t>
            </a:r>
          </a:p>
          <a:p>
            <a:endParaRPr lang="en-US" altLang="ko-KR" dirty="0"/>
          </a:p>
          <a:p>
            <a:r>
              <a:rPr lang="en-US" altLang="ko-KR" dirty="0"/>
              <a:t>	1 The raw data is rather noisy</a:t>
            </a:r>
          </a:p>
          <a:p>
            <a:r>
              <a:rPr lang="en-US" altLang="ko-KR" dirty="0"/>
              <a:t>	2 contrary to natural language, misuse of rare words fatal in 	programming 	languages.</a:t>
            </a:r>
          </a:p>
          <a:p>
            <a:r>
              <a:rPr lang="en-US" altLang="ko-KR" dirty="0"/>
              <a:t>	3 The dependencies have a longer range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 Novelty</a:t>
            </a:r>
          </a:p>
          <a:p>
            <a:endParaRPr lang="en-US" altLang="ko-KR" dirty="0"/>
          </a:p>
          <a:p>
            <a:r>
              <a:rPr lang="en-US" altLang="ko-KR" dirty="0"/>
              <a:t>	1 Create and share a unique dataset for evaluation learning techniques on 	one-line program repair.</a:t>
            </a:r>
          </a:p>
          <a:p>
            <a:r>
              <a:rPr lang="en-US" altLang="ko-KR" dirty="0"/>
              <a:t>	2 Report on using the copy mechanism on seq-to-seq learning on source 	code.</a:t>
            </a:r>
          </a:p>
          <a:p>
            <a:r>
              <a:rPr lang="en-US" altLang="ko-KR" dirty="0"/>
              <a:t>	3 SEQUENCER is able to produce the correct patch for 119% more sample</a:t>
            </a:r>
          </a:p>
          <a:p>
            <a:r>
              <a:rPr lang="en-US" altLang="ko-KR" dirty="0"/>
              <a:t>	that the closest related work.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338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9C76E-75C5-44B1-B669-8571CAD1FF8C}"/>
              </a:ext>
            </a:extLst>
          </p:cNvPr>
          <p:cNvSpPr txBox="1"/>
          <p:nvPr/>
        </p:nvSpPr>
        <p:spPr>
          <a:xfrm>
            <a:off x="179512" y="548680"/>
            <a:ext cx="705678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〮 Background on Neural machine translation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A0C26-52F4-48EF-BF79-A0C08E86F365}"/>
              </a:ext>
            </a:extLst>
          </p:cNvPr>
          <p:cNvSpPr txBox="1"/>
          <p:nvPr/>
        </p:nvSpPr>
        <p:spPr>
          <a:xfrm>
            <a:off x="179512" y="1195009"/>
            <a:ext cx="8784976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- Neural machine translation (Seq-to-Seq)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Problem with the </a:t>
            </a:r>
            <a:r>
              <a:rPr lang="en-US" altLang="ko-KR" dirty="0"/>
              <a:t>sequence generation described above </a:t>
            </a:r>
          </a:p>
          <a:p>
            <a:pPr lvl="2" indent="0"/>
            <a:r>
              <a:rPr lang="en-US" altLang="ko-KR" dirty="0"/>
              <a:t>	Do not appear in the training vocabulary, but necessary for output.</a:t>
            </a:r>
          </a:p>
          <a:p>
            <a:pPr lvl="2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-&gt; Copy mechanism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13D429-C764-486A-9ADF-E93B8B0F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56673"/>
            <a:ext cx="44100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6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B91121-73DA-4E25-B7F5-FBAA9DFF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93E59-8C83-4ACE-96C1-812B10F034C1}"/>
              </a:ext>
            </a:extLst>
          </p:cNvPr>
          <p:cNvSpPr txBox="1"/>
          <p:nvPr/>
        </p:nvSpPr>
        <p:spPr>
          <a:xfrm>
            <a:off x="179512" y="548680"/>
            <a:ext cx="705678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〮 Background on Neural machine translation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95E4D-E225-4F76-A779-E33076638B31}"/>
              </a:ext>
            </a:extLst>
          </p:cNvPr>
          <p:cNvSpPr txBox="1"/>
          <p:nvPr/>
        </p:nvSpPr>
        <p:spPr>
          <a:xfrm>
            <a:off x="179512" y="1340768"/>
            <a:ext cx="7920880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- Copy mechanism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- Rare words not available in the vocabulary (&lt;UNK&gt;)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- may be directly copied from the input sentence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Ex ) “The car is in Chicago” to French.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-&gt; “La voiture </a:t>
            </a:r>
            <a:r>
              <a:rPr lang="en-US" altLang="ko-KR" dirty="0" err="1"/>
              <a:t>est</a:t>
            </a:r>
            <a:r>
              <a:rPr lang="en-US" altLang="ko-KR" dirty="0"/>
              <a:t> a &lt;UNK&gt;”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-&gt; “La voiture </a:t>
            </a:r>
            <a:r>
              <a:rPr lang="en-US" altLang="ko-KR" dirty="0" err="1"/>
              <a:t>est</a:t>
            </a:r>
            <a:r>
              <a:rPr lang="en-US" altLang="ko-KR" dirty="0"/>
              <a:t> a &lt;Chicago&gt;”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Model would be able to automatically replace the unknown token 	with one of the tokens from the input sentence.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16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Approach To Using Seq-to-Seq Learning for repair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56C9A-EBBF-4713-88FF-C8CC7454623E}"/>
              </a:ext>
            </a:extLst>
          </p:cNvPr>
          <p:cNvSpPr txBox="1"/>
          <p:nvPr/>
        </p:nvSpPr>
        <p:spPr>
          <a:xfrm>
            <a:off x="251520" y="1340768"/>
            <a:ext cx="784887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SEQUENCER : seq-to-seq deep learning model to automatically fix bugs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          by generating one line patches.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Exclusion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	-Line deletion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 	1 Not require a method for token generation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2 </a:t>
            </a:r>
            <a:r>
              <a:rPr lang="en-US" altLang="ko-KR" dirty="0"/>
              <a:t>Could be combined with the other tool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Line addition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	1 Spectrum based fault localization, used in most of the 		related work, is not effective for line addition patches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268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Approach To Using Seq-to-Seq Learning for repair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56C9A-EBBF-4713-88FF-C8CC7454623E}"/>
              </a:ext>
            </a:extLst>
          </p:cNvPr>
          <p:cNvSpPr txBox="1"/>
          <p:nvPr/>
        </p:nvSpPr>
        <p:spPr>
          <a:xfrm>
            <a:off x="223436" y="1124744"/>
            <a:ext cx="8597035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sym typeface="맑은 고딕"/>
              </a:rPr>
              <a:t>Buggy context Abstraction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-During bug-fixing activities, developers usually identify the buggy lines,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Analyze how they interact with the rest of the method`s execution, and observe the context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SEQUENCER needs to balance two contrasting goals</a:t>
            </a:r>
          </a:p>
          <a:p>
            <a:pPr lvl="2" indent="0"/>
            <a:r>
              <a:rPr lang="en-US" altLang="ko-KR" dirty="0"/>
              <a:t>	1 reduce the buggy context into a reasonably concise sequence of tokens</a:t>
            </a:r>
          </a:p>
          <a:p>
            <a:pPr lvl="2" indent="0"/>
            <a:r>
              <a:rPr lang="en-US" altLang="ko-KR" dirty="0"/>
              <a:t>	2 Retaining as much information as possible to have enough context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5EF282-C334-4FB9-B405-12A120297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2" y="4551381"/>
            <a:ext cx="7901380" cy="12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9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3F38-7CD2-4AD7-BF53-DFF2CEBA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354F4-4EBC-4954-B0A4-6585BC5116AD}"/>
              </a:ext>
            </a:extLst>
          </p:cNvPr>
          <p:cNvSpPr/>
          <p:nvPr/>
        </p:nvSpPr>
        <p:spPr>
          <a:xfrm>
            <a:off x="251520" y="47603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〮 Approach To Using Seq-to-Seq Learning for repair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56C9A-EBBF-4713-88FF-C8CC7454623E}"/>
              </a:ext>
            </a:extLst>
          </p:cNvPr>
          <p:cNvSpPr txBox="1"/>
          <p:nvPr/>
        </p:nvSpPr>
        <p:spPr>
          <a:xfrm>
            <a:off x="223436" y="1124744"/>
            <a:ext cx="8597035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Buggy Line  </a:t>
            </a:r>
          </a:p>
          <a:p>
            <a:pPr lvl="1" indent="0"/>
            <a:r>
              <a:rPr lang="en-US" altLang="ko-KR" dirty="0"/>
              <a:t>	&lt;START_BUG&gt; is inserted before the first token in the buggy line</a:t>
            </a:r>
          </a:p>
          <a:p>
            <a:pPr lvl="1" indent="0"/>
            <a:r>
              <a:rPr lang="en-US" altLang="ko-KR" dirty="0"/>
              <a:t>	&lt;END_BUG&gt; is inserted after the last token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Buggy Method</a:t>
            </a:r>
          </a:p>
          <a:p>
            <a:pPr lvl="1" indent="0"/>
            <a:r>
              <a:rPr lang="en-US" altLang="ko-KR" dirty="0"/>
              <a:t>	Remainder of the buggy method is kept in the representation.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Buggy Class</a:t>
            </a:r>
          </a:p>
          <a:p>
            <a:pPr lvl="3" indent="0"/>
            <a:r>
              <a:rPr lang="en-US" altLang="ko-KR" dirty="0"/>
              <a:t>	Keep all the instance variables and initializers</a:t>
            </a:r>
          </a:p>
          <a:p>
            <a:pPr lvl="3" indent="0"/>
            <a:r>
              <a:rPr lang="en-US" altLang="ko-KR" dirty="0"/>
              <a:t>	Model could use variables and method signatures as potential sources 	when building the fixed line</a:t>
            </a:r>
          </a:p>
        </p:txBody>
      </p:sp>
    </p:spTree>
    <p:extLst>
      <p:ext uri="{BB962C8B-B14F-4D97-AF65-F5344CB8AC3E}">
        <p14:creationId xmlns:p14="http://schemas.microsoft.com/office/powerpoint/2010/main" val="29613577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75505</TotalTime>
  <Words>1192</Words>
  <Application>Microsoft Office PowerPoint</Application>
  <PresentationFormat>화면 슬라이드 쇼(4:3)</PresentationFormat>
  <Paragraphs>210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Helvetica Neue</vt:lpstr>
      <vt:lpstr>나눔고딕</vt:lpstr>
      <vt:lpstr>맑은 고딕</vt:lpstr>
      <vt:lpstr>Arial</vt:lpstr>
      <vt:lpstr>Default</vt:lpstr>
      <vt:lpstr>SEQUENCER: Sequence-to-Sequence Learning for End-to-End Program Repair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569</cp:revision>
  <cp:lastPrinted>2019-01-25T10:57:37Z</cp:lastPrinted>
  <dcterms:modified xsi:type="dcterms:W3CDTF">2019-12-09T01:10:55Z</dcterms:modified>
</cp:coreProperties>
</file>