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89" r:id="rId2"/>
    <p:sldId id="392" r:id="rId3"/>
    <p:sldId id="425" r:id="rId4"/>
    <p:sldId id="403" r:id="rId5"/>
    <p:sldId id="404" r:id="rId6"/>
    <p:sldId id="405" r:id="rId7"/>
    <p:sldId id="406" r:id="rId8"/>
    <p:sldId id="407" r:id="rId9"/>
    <p:sldId id="432" r:id="rId10"/>
    <p:sldId id="433" r:id="rId11"/>
    <p:sldId id="434" r:id="rId12"/>
    <p:sldId id="426" r:id="rId13"/>
    <p:sldId id="424" r:id="rId14"/>
    <p:sldId id="427" r:id="rId15"/>
    <p:sldId id="428" r:id="rId16"/>
    <p:sldId id="429" r:id="rId17"/>
    <p:sldId id="430" r:id="rId18"/>
    <p:sldId id="431" r:id="rId19"/>
    <p:sldId id="382" r:id="rId20"/>
  </p:sldIdLst>
  <p:sldSz cx="9144000" cy="6858000" type="screen4x3"/>
  <p:notesSz cx="9923463" cy="678815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7340" autoAdjust="0"/>
  </p:normalViewPr>
  <p:slideViewPr>
    <p:cSldViewPr showGuides="1">
      <p:cViewPr varScale="1">
        <p:scale>
          <a:sx n="64" d="100"/>
          <a:sy n="64" d="100"/>
        </p:scale>
        <p:origin x="102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0999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80086-C677-475F-9277-99F57B230547}" type="datetimeFigureOut">
              <a:rPr lang="ko-KR" altLang="en-US" smtClean="0"/>
              <a:t>2019-10-04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0999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DFAC3-E511-4E2E-9F2D-B2F855AEF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77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/>
          </p:nvPr>
        </p:nvSpPr>
        <p:spPr>
          <a:xfrm>
            <a:off x="3265488" y="509588"/>
            <a:ext cx="3392487" cy="2544762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7" name="Shape 57"/>
          <p:cNvSpPr>
            <a:spLocks noGrp="1"/>
          </p:cNvSpPr>
          <p:nvPr>
            <p:ph type="body" sz="quarter" idx="1"/>
          </p:nvPr>
        </p:nvSpPr>
        <p:spPr>
          <a:xfrm>
            <a:off x="1323129" y="3224371"/>
            <a:ext cx="7277206" cy="305466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547737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695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400" b="0" baseline="0" dirty="0"/>
          </a:p>
        </p:txBody>
      </p:sp>
    </p:spTree>
    <p:extLst>
      <p:ext uri="{BB962C8B-B14F-4D97-AF65-F5344CB8AC3E}">
        <p14:creationId xmlns:p14="http://schemas.microsoft.com/office/powerpoint/2010/main" val="3863727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600" baseline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501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endParaRPr lang="ko-KR" altLang="en-US" sz="2200" dirty="0">
              <a:effectLst/>
              <a:latin typeface="+mj-lt"/>
              <a:ea typeface="+mj-ea"/>
              <a:cs typeface="+mj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600169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endParaRPr lang="ko-KR" altLang="en-US" sz="2200" dirty="0">
              <a:effectLst/>
              <a:latin typeface="+mj-lt"/>
              <a:ea typeface="+mj-ea"/>
              <a:cs typeface="+mj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49864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endParaRPr lang="ko-KR" altLang="en-US" sz="2200" dirty="0">
              <a:effectLst/>
              <a:latin typeface="+mj-lt"/>
              <a:ea typeface="+mj-ea"/>
              <a:cs typeface="+mj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355336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endParaRPr lang="ko-KR" altLang="en-US" sz="2200" dirty="0">
              <a:effectLst/>
              <a:latin typeface="+mj-lt"/>
              <a:ea typeface="+mj-ea"/>
              <a:cs typeface="+mj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285329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endParaRPr lang="ko-KR" altLang="en-US" sz="2200">
              <a:effectLst/>
              <a:latin typeface="+mj-lt"/>
              <a:ea typeface="+mj-ea"/>
              <a:cs typeface="+mj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732255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746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1.png"/>
          <p:cNvPicPr>
            <a:picLocks noChangeAspect="1"/>
          </p:cNvPicPr>
          <p:nvPr/>
        </p:nvPicPr>
        <p:blipFill>
          <a:blip r:embed="rId2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image2.png"/>
          <p:cNvPicPr>
            <a:picLocks noChangeAspect="1"/>
          </p:cNvPicPr>
          <p:nvPr/>
        </p:nvPicPr>
        <p:blipFill>
          <a:blip r:embed="rId3"/>
          <a:srcRect l="9854" t="28317" r="9853" b="28317"/>
          <a:stretch>
            <a:fillRect/>
          </a:stretch>
        </p:blipFill>
        <p:spPr>
          <a:xfrm>
            <a:off x="107503" y="6381327"/>
            <a:ext cx="2119162" cy="381514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395537" y="2348878"/>
            <a:ext cx="8352929" cy="1584178"/>
          </a:xfrm>
          <a:prstGeom prst="rect">
            <a:avLst/>
          </a:prstGeom>
        </p:spPr>
        <p:txBody>
          <a:bodyPr anchor="t"/>
          <a:lstStyle>
            <a:lvl1pPr>
              <a:defRPr sz="3600"/>
            </a:lvl1pPr>
          </a:lstStyle>
          <a:p>
            <a:r>
              <a:t>제목 텍스트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sz="quarter" idx="1"/>
          </p:nvPr>
        </p:nvSpPr>
        <p:spPr>
          <a:xfrm>
            <a:off x="5220072" y="3933056"/>
            <a:ext cx="3600401" cy="2924944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1pPr>
            <a:lvl2pPr marL="0" indent="4572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2pPr>
            <a:lvl3pPr marL="0" indent="9144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3pPr>
            <a:lvl4pPr marL="0" indent="13716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4pPr>
            <a:lvl5pPr marL="0" indent="18288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Shape 22"/>
          <p:cNvSpPr/>
          <p:nvPr/>
        </p:nvSpPr>
        <p:spPr>
          <a:xfrm>
            <a:off x="-1" y="3068959"/>
            <a:ext cx="7956378" cy="52584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79512" y="223524"/>
            <a:ext cx="8075240" cy="410743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xfrm>
            <a:off x="6565900" y="6223891"/>
            <a:ext cx="2133600" cy="27699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22</a:t>
            </a:r>
            <a:endParaRPr lang="ko-KR" altLang="en-US" dirty="0"/>
          </a:p>
        </p:txBody>
      </p:sp>
      <p:sp>
        <p:nvSpPr>
          <p:cNvPr id="5" name="직사각형 4"/>
          <p:cNvSpPr/>
          <p:nvPr userDrawn="1"/>
        </p:nvSpPr>
        <p:spPr>
          <a:xfrm>
            <a:off x="0" y="620688"/>
            <a:ext cx="5956136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2" hasCustomPrompt="1"/>
          </p:nvPr>
        </p:nvSpPr>
        <p:spPr>
          <a:xfrm>
            <a:off x="207562" y="620688"/>
            <a:ext cx="8758808" cy="363351"/>
          </a:xfrm>
        </p:spPr>
        <p:txBody>
          <a:bodyPr>
            <a:noAutofit/>
          </a:bodyPr>
          <a:lstStyle>
            <a:lvl1pPr marL="216000" indent="-216000"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-2820" y="6228529"/>
            <a:ext cx="9159984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669726" y="312539"/>
            <a:ext cx="7804548" cy="1518047"/>
          </a:xfrm>
          <a:prstGeom prst="rect">
            <a:avLst/>
          </a:prstGeom>
        </p:spPr>
        <p:txBody>
          <a:bodyPr lIns="35718" tIns="35718" rIns="35718" bIns="35718"/>
          <a:lstStyle>
            <a:lvl1pPr algn="ctr" defTabSz="584200">
              <a:defRPr sz="56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669726" y="1830585"/>
            <a:ext cx="7804548" cy="4420197"/>
          </a:xfrm>
          <a:prstGeom prst="rect">
            <a:avLst/>
          </a:prstGeom>
        </p:spPr>
        <p:txBody>
          <a:bodyPr lIns="35718" tIns="35718" rIns="35718" bIns="35718" anchor="ctr"/>
          <a:lstStyle>
            <a:lvl1pPr marL="296333" indent="-296333" defTabSz="584200">
              <a:spcBef>
                <a:spcPts val="4200"/>
              </a:spcBef>
              <a:buSzPct val="75000"/>
              <a:buFontTx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  <a:lvl2pPr marL="7408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2pPr>
            <a:lvl3pPr marL="1185333" indent="-296333" defTabSz="584200">
              <a:spcBef>
                <a:spcPts val="4200"/>
              </a:spcBef>
              <a:buSzPct val="75000"/>
              <a:buFontTx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3pPr>
            <a:lvl4pPr marL="16298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4pPr>
            <a:lvl5pPr marL="20743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xfrm>
            <a:off x="4450485" y="6505277"/>
            <a:ext cx="264495" cy="256800"/>
          </a:xfrm>
          <a:prstGeom prst="rect">
            <a:avLst/>
          </a:prstGeom>
        </p:spPr>
        <p:txBody>
          <a:bodyPr wrap="none" lIns="35718" tIns="35718" rIns="35718" bIns="35718" anchor="t"/>
          <a:lstStyle>
            <a:lvl1pPr algn="ctr" defTabSz="584200">
              <a:defRPr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/>
          </p:cNvPicPr>
          <p:nvPr/>
        </p:nvPicPr>
        <p:blipFill>
          <a:blip r:embed="rId6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2.png"/>
          <p:cNvPicPr>
            <a:picLocks noChangeAspect="1"/>
          </p:cNvPicPr>
          <p:nvPr/>
        </p:nvPicPr>
        <p:blipFill>
          <a:blip r:embed="rId7"/>
          <a:srcRect l="9854" t="28317" r="9853" b="28317"/>
          <a:stretch>
            <a:fillRect/>
          </a:stretch>
        </p:blipFill>
        <p:spPr>
          <a:xfrm>
            <a:off x="107503" y="6381327"/>
            <a:ext cx="2119162" cy="38151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395536" y="0"/>
            <a:ext cx="8075240" cy="1174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467543" y="1384175"/>
            <a:ext cx="8363273" cy="4578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" name="Shape 7"/>
          <p:cNvSpPr/>
          <p:nvPr/>
        </p:nvSpPr>
        <p:spPr>
          <a:xfrm>
            <a:off x="-1" y="947569"/>
            <a:ext cx="7452322" cy="52584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image3.pd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24700" y="0"/>
            <a:ext cx="20066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9"/>
          <p:cNvSpPr>
            <a:spLocks noGrp="1"/>
          </p:cNvSpPr>
          <p:nvPr>
            <p:ph type="sldNum" sz="quarter" idx="2"/>
          </p:nvPr>
        </p:nvSpPr>
        <p:spPr>
          <a:xfrm>
            <a:off x="6565900" y="6172200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r>
              <a:rPr lang="en-US" altLang="ko-KR" dirty="0"/>
              <a:t> / 22</a:t>
            </a:r>
          </a:p>
        </p:txBody>
      </p:sp>
      <p:sp>
        <p:nvSpPr>
          <p:cNvPr id="10" name="Shape 10"/>
          <p:cNvSpPr/>
          <p:nvPr/>
        </p:nvSpPr>
        <p:spPr>
          <a:xfrm>
            <a:off x="8592121" y="6209029"/>
            <a:ext cx="92396" cy="292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300"/>
            </a:lvl1pPr>
          </a:lstStyle>
          <a:p>
            <a:endParaRPr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image1.png"/>
          <p:cNvPicPr>
            <a:picLocks noChangeAspect="1"/>
          </p:cNvPicPr>
          <p:nvPr/>
        </p:nvPicPr>
        <p:blipFill>
          <a:blip r:embed="rId6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2" r:id="rId4"/>
  </p:sldLayoutIdLst>
  <p:transition spd="med"/>
  <p:hf hdr="0" ftr="0" dt="0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9pPr>
    </p:titleStyle>
    <p:bodyStyle>
      <a:lvl1pPr marL="215999" marR="0" indent="-215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1pPr>
      <a:lvl2pPr marL="455999" marR="0" indent="-23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2pPr>
      <a:lvl3pPr marL="773999" marR="0" indent="-26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3pPr>
      <a:lvl4pPr marL="956571" marR="0" indent="-308571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4pPr>
      <a:lvl5pPr marL="1223999" marR="0" indent="-35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»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5pPr>
      <a:lvl6pPr marL="25146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6pPr>
      <a:lvl7pPr marL="29718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7pPr>
      <a:lvl8pPr marL="34290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8pPr>
      <a:lvl9pPr marL="38862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mail@skku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59"/>
          <p:cNvSpPr>
            <a:spLocks noGrp="1"/>
          </p:cNvSpPr>
          <p:nvPr/>
        </p:nvSpPr>
        <p:spPr>
          <a:xfrm>
            <a:off x="378720" y="1883702"/>
            <a:ext cx="8513760" cy="1208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45719" rIns="45719" anchor="t">
            <a:normAutofit fontScale="97500"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5pPr>
            <a:lvl6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pPr fontAlgn="base"/>
            <a:r>
              <a:rPr lang="en-US" altLang="ko-KR" dirty="0" err="1"/>
              <a:t>DeepFix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Fixing</a:t>
            </a:r>
            <a:r>
              <a:rPr lang="ko-KR" altLang="en-US" dirty="0"/>
              <a:t> </a:t>
            </a:r>
            <a:r>
              <a:rPr lang="en-US" altLang="ko-KR" dirty="0"/>
              <a:t>Common C Language Errors by Deep Learning</a:t>
            </a:r>
          </a:p>
        </p:txBody>
      </p:sp>
      <p:sp>
        <p:nvSpPr>
          <p:cNvPr id="7" name="Shape 60"/>
          <p:cNvSpPr>
            <a:spLocks noGrp="1"/>
          </p:cNvSpPr>
          <p:nvPr/>
        </p:nvSpPr>
        <p:spPr>
          <a:xfrm>
            <a:off x="5203257" y="4500570"/>
            <a:ext cx="3600401" cy="2357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45719" rIns="45719">
            <a:normAutofit/>
          </a:bodyPr>
          <a:lstStyle>
            <a:lvl1pPr marL="0" marR="0" indent="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0" marR="0" indent="4572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2pPr>
            <a:lvl3pPr marL="0" marR="0" indent="9144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3pPr>
            <a:lvl4pPr marL="0" marR="0" indent="13716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4pPr>
            <a:lvl5pPr marL="0" marR="0" indent="18288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5pPr>
            <a:lvl6pPr marL="25146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29718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34290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38862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r>
              <a:rPr dirty="0">
                <a:latin typeface="맑은 고딕" pitchFamily="50" charset="-127"/>
                <a:ea typeface="맑은 고딕" pitchFamily="50" charset="-127"/>
              </a:rPr>
              <a:t>201</a:t>
            </a:r>
            <a:r>
              <a:rPr lang="en-US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en-US" dirty="0">
                <a:latin typeface="맑은 고딕" pitchFamily="50" charset="-127"/>
                <a:ea typeface="맑은 고딕" pitchFamily="50" charset="-127"/>
              </a:rPr>
              <a:t>09-20</a:t>
            </a:r>
          </a:p>
          <a:p>
            <a:r>
              <a:rPr lang="en-US" dirty="0" err="1"/>
              <a:t>JuHyoung</a:t>
            </a:r>
            <a:r>
              <a:rPr lang="en-US" dirty="0"/>
              <a:t> Kim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dirty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  <a:latin typeface="맑은 고딕" pitchFamily="50" charset="-127"/>
                <a:ea typeface="맑은 고딕" pitchFamily="50" charset="-127"/>
              </a:rPr>
              <a:t>kjhkjh75@naver.com</a:t>
            </a:r>
            <a:endParaRPr dirty="0">
              <a:solidFill>
                <a:schemeClr val="tx1"/>
              </a:solidFill>
              <a:uFill>
                <a:solidFill>
                  <a:srgbClr val="0000FF"/>
                </a:solidFill>
              </a:uFill>
              <a:latin typeface="맑은 고딕" pitchFamily="50" charset="-127"/>
              <a:ea typeface="맑은 고딕" pitchFamily="50" charset="-127"/>
              <a:hlinkClick r:id="rId3"/>
            </a:endParaRPr>
          </a:p>
        </p:txBody>
      </p:sp>
      <p:sp>
        <p:nvSpPr>
          <p:cNvPr id="8" name="TextBox 3"/>
          <p:cNvSpPr txBox="1"/>
          <p:nvPr/>
        </p:nvSpPr>
        <p:spPr>
          <a:xfrm>
            <a:off x="340343" y="3092448"/>
            <a:ext cx="8100934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none" lIns="45719" tIns="45719" rIns="45719" bIns="45719" numCol="1" spcCol="38100" rtlCol="0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defRPr>
            </a:lvl9pPr>
          </a:lstStyle>
          <a:p>
            <a:r>
              <a:rPr lang="en-US" altLang="ko-KR" cap="all" dirty="0"/>
              <a:t>AAAI-17 — THIRTY-FIRST AAAI CONFERENCE ON ARTIFICIAL INTELLIGENCE</a:t>
            </a:r>
            <a:endParaRPr lang="en-US" altLang="ko-KR" dirty="0"/>
          </a:p>
          <a:p>
            <a:r>
              <a:rPr lang="en-US" altLang="ko-KR" i="1" dirty="0"/>
              <a:t>Rahul Gupta, Soham Pal, Aditya </a:t>
            </a:r>
            <a:r>
              <a:rPr lang="en-US" altLang="ko-KR" i="1" dirty="0" err="1"/>
              <a:t>Kanade</a:t>
            </a:r>
            <a:r>
              <a:rPr lang="en-US" altLang="ko-KR" i="1" dirty="0"/>
              <a:t>, Shirish </a:t>
            </a:r>
            <a:r>
              <a:rPr lang="en-US" altLang="ko-KR" i="1" dirty="0" err="1"/>
              <a:t>Shevade</a:t>
            </a:r>
            <a:endParaRPr lang="en-US" sz="1400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82E71C-6909-42FB-A06A-5686D46D9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6E5056D-ED9A-47D3-8848-8180A2520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358418"/>
            <a:ext cx="5760640" cy="1854558"/>
          </a:xfrm>
          <a:prstGeom prst="rect">
            <a:avLst/>
          </a:prstGeo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AF5D30-A37B-43BA-B2CD-43EF969EF8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		</a:t>
            </a:r>
          </a:p>
          <a:p>
            <a:pPr marL="0" indent="0">
              <a:buNone/>
            </a:pPr>
            <a:endParaRPr lang="en-US" altLang="ko-KR" sz="1800" b="0" dirty="0"/>
          </a:p>
          <a:p>
            <a:pPr marL="0" indent="0">
              <a:buNone/>
            </a:pPr>
            <a:endParaRPr lang="en-US" altLang="ko-KR" sz="1800" b="0" dirty="0"/>
          </a:p>
          <a:p>
            <a:pPr marL="0" indent="0">
              <a:buNone/>
            </a:pPr>
            <a:endParaRPr lang="en-US" altLang="ko-KR" sz="1800" b="0" dirty="0"/>
          </a:p>
          <a:p>
            <a:pPr marL="0" indent="0">
              <a:buNone/>
            </a:pPr>
            <a:endParaRPr lang="en-US" altLang="ko-KR" sz="1800" b="0" dirty="0"/>
          </a:p>
          <a:p>
            <a:pPr marL="0" indent="0">
              <a:buNone/>
            </a:pPr>
            <a:r>
              <a:rPr lang="en-US" altLang="ko-KR" sz="1800" b="0" dirty="0"/>
              <a:t>-</a:t>
            </a:r>
            <a:r>
              <a:rPr lang="ko-KR" altLang="en-US" sz="1800" b="0" dirty="0"/>
              <a:t>이 반복작업은 </a:t>
            </a:r>
            <a:r>
              <a:rPr lang="en-US" altLang="ko-KR" sz="1800" b="0" dirty="0"/>
              <a:t>oracle</a:t>
            </a:r>
            <a:r>
              <a:rPr lang="ko-KR" altLang="en-US" sz="1800" b="0" dirty="0"/>
              <a:t>이 더 이상 프로그램이 더 이상 고쳐져야 할 에러가 없을 때</a:t>
            </a:r>
            <a:r>
              <a:rPr lang="en-US" altLang="ko-KR" sz="1800" b="0" dirty="0"/>
              <a:t>, network</a:t>
            </a:r>
            <a:r>
              <a:rPr lang="ko-KR" altLang="en-US" sz="1800" b="0" dirty="0"/>
              <a:t> 가 완료됐다고 하거나 </a:t>
            </a:r>
            <a:r>
              <a:rPr lang="en-US" altLang="ko-KR" sz="1800" b="0" dirty="0"/>
              <a:t>fix</a:t>
            </a:r>
            <a:r>
              <a:rPr lang="ko-KR" altLang="en-US" sz="1800" b="0" dirty="0"/>
              <a:t>를 거부할 때 또는 정해진 반복의 수에 도달 했을 때 멈추게 된다</a:t>
            </a:r>
            <a:r>
              <a:rPr lang="en-US" altLang="ko-KR" sz="1800" b="0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DBE452-A47F-4EBF-8F7F-5A227D7364B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10</a:t>
            </a:fld>
            <a:r>
              <a:rPr lang="ko-KR" altLang="en-US"/>
              <a:t> </a:t>
            </a:r>
            <a:r>
              <a:rPr lang="en-US" altLang="ko-KR"/>
              <a:t>/ 22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A753CD3-3FB6-41FD-80B3-2A1FA03E0BA5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207562" y="620688"/>
            <a:ext cx="8758808" cy="363351"/>
          </a:xfrm>
        </p:spPr>
        <p:txBody>
          <a:bodyPr/>
          <a:lstStyle/>
          <a:p>
            <a:r>
              <a:rPr lang="en-US" altLang="ko-KR" dirty="0"/>
              <a:t>Iterative Repair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CACE23-D0D5-4170-8CE0-C2582328FE61}"/>
              </a:ext>
            </a:extLst>
          </p:cNvPr>
          <p:cNvSpPr txBox="1"/>
          <p:nvPr/>
        </p:nvSpPr>
        <p:spPr>
          <a:xfrm>
            <a:off x="467542" y="3248595"/>
            <a:ext cx="7787209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- </a:t>
            </a:r>
            <a:r>
              <a:rPr lang="ko-KR" altLang="en-US" dirty="0"/>
              <a:t>작업을 간단히 하기위해</a:t>
            </a:r>
            <a:r>
              <a:rPr lang="en-US" altLang="ko-KR" dirty="0"/>
              <a:t>, network</a:t>
            </a:r>
            <a:r>
              <a:rPr lang="ko-KR" altLang="en-US" dirty="0"/>
              <a:t>가 하나의 수정만을 하기로 한다</a:t>
            </a:r>
            <a:r>
              <a:rPr lang="en-US" altLang="ko-KR" dirty="0"/>
              <a:t>. </a:t>
            </a:r>
            <a:r>
              <a:rPr lang="ko-KR" altLang="en-US" dirty="0"/>
              <a:t>그렇기에 여러 오류가 있는 경우는 작업을 반복한다</a:t>
            </a:r>
            <a:r>
              <a:rPr lang="en-US" altLang="ko-KR" dirty="0"/>
              <a:t>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4301184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246F2-F50E-4603-B58A-22EA3A819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FF6CB8-0113-4CEA-8653-9A8838CAE4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/>
              <a:t>문장을 대체 하는 것 이외에도 새로운 줄을 해당 줄의 앞이나 뒤에 추가 할 수 있으며 또는 그 줄을 삭제 할 수 도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궁극적으로  실제 프로그램을 수정해야 하므로 오라클은 수정 프로그램을 적용한 후 얻은 토큰 시퀀스에서 프로그램 텍스트를 재구성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 수정 전략의 장점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프로그램은 전체적으로 네트워크에 제공됨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입력과 출력 모두에 라인 번호를 포함시키면 예측작업을 용이 하게</a:t>
            </a:r>
            <a:r>
              <a:rPr lang="en-US" altLang="ko-KR" dirty="0"/>
              <a:t> </a:t>
            </a:r>
            <a:r>
              <a:rPr lang="ko-KR" altLang="en-US" dirty="0" err="1"/>
              <a:t>해줌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오라클은 진행 사항을 추적하고 방해되거나 임의의 변화를 막아준다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en-US" altLang="ko-KR" dirty="0" err="1"/>
              <a:t>deepfix</a:t>
            </a:r>
            <a:r>
              <a:rPr lang="en-US" altLang="ko-KR" dirty="0"/>
              <a:t> </a:t>
            </a:r>
            <a:r>
              <a:rPr lang="ko-KR" altLang="en-US" dirty="0"/>
              <a:t>는 여러 개의 에러를 수정해준다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범용적으로 뛰어나다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6FB484-6866-46BB-8F76-0309BA466C0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11</a:t>
            </a:fld>
            <a:r>
              <a:rPr lang="ko-KR" altLang="en-US"/>
              <a:t> </a:t>
            </a:r>
            <a:r>
              <a:rPr lang="en-US" altLang="ko-KR"/>
              <a:t>/ 22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028B9CC-E6EC-46D9-B3F9-C6111A3DFCD9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51738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C04EB-5CF0-4236-852D-673FCDE24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944B0A-7C7D-4110-B28B-3BCC8B6C9A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Dataset </a:t>
            </a:r>
          </a:p>
          <a:p>
            <a:pPr marL="0" indent="0">
              <a:buNone/>
            </a:pPr>
            <a:r>
              <a:rPr lang="en-US" altLang="ko-KR" sz="1800" dirty="0"/>
              <a:t> - two classes of programs </a:t>
            </a:r>
            <a:r>
              <a:rPr lang="ko-KR" altLang="en-US" sz="1800" dirty="0" err="1"/>
              <a:t>컴파일된</a:t>
            </a:r>
            <a:r>
              <a:rPr lang="en-US" altLang="ko-KR" sz="1800" dirty="0"/>
              <a:t> (</a:t>
            </a:r>
            <a:r>
              <a:rPr lang="ko-KR" altLang="en-US" sz="1800" dirty="0" err="1"/>
              <a:t>에러없는</a:t>
            </a:r>
            <a:r>
              <a:rPr lang="ko-KR" altLang="en-US" sz="1800" dirty="0"/>
              <a:t> 프로그램</a:t>
            </a:r>
            <a:r>
              <a:rPr lang="en-US" altLang="ko-KR" sz="1800" dirty="0"/>
              <a:t>)</a:t>
            </a:r>
            <a:r>
              <a:rPr lang="ko-KR" altLang="en-US" sz="1800" dirty="0"/>
              <a:t>과 </a:t>
            </a:r>
            <a:r>
              <a:rPr lang="ko-KR" altLang="en-US" sz="1800" dirty="0" err="1"/>
              <a:t>컴파일되지</a:t>
            </a:r>
            <a:r>
              <a:rPr lang="ko-KR" altLang="en-US" sz="1800" dirty="0"/>
              <a:t> 않은 </a:t>
            </a:r>
            <a:r>
              <a:rPr lang="en-US" altLang="ko-KR" sz="1800" dirty="0"/>
              <a:t>(</a:t>
            </a:r>
            <a:r>
              <a:rPr lang="ko-KR" altLang="en-US" sz="1800" dirty="0"/>
              <a:t>에러가 있는 프로그램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r>
              <a:rPr lang="en-US" altLang="ko-KR" sz="1800" dirty="0"/>
              <a:t> - </a:t>
            </a:r>
            <a:r>
              <a:rPr lang="ko-KR" altLang="en-US" sz="1800" dirty="0"/>
              <a:t>테스트결과의 편향을 피하기 위해 학생당 하나의 임의의 에러프로그램을 택한다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 - </a:t>
            </a:r>
            <a:r>
              <a:rPr lang="ko-KR" altLang="en-US" sz="1800" dirty="0"/>
              <a:t>정확한 평가를 위해 교차검증을 진행한다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 - </a:t>
            </a:r>
            <a:r>
              <a:rPr lang="ko-KR" altLang="en-US" sz="1800" dirty="0"/>
              <a:t>에러가 있는 프로그램은 </a:t>
            </a:r>
            <a:r>
              <a:rPr lang="en-US" altLang="ko-KR" sz="1800" dirty="0"/>
              <a:t>raw dataset </a:t>
            </a:r>
            <a:r>
              <a:rPr lang="ko-KR" altLang="en-US" sz="1800" dirty="0"/>
              <a:t>을 만드는데 사용되고 에러 없는 것은 </a:t>
            </a:r>
            <a:r>
              <a:rPr lang="ko-KR" altLang="en-US" sz="1800" dirty="0" err="1"/>
              <a:t>훈련예제로</a:t>
            </a:r>
            <a:r>
              <a:rPr lang="ko-KR" altLang="en-US" sz="1800" dirty="0"/>
              <a:t> 사용된다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DF86C5-D804-472A-82CB-4950629CA41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12</a:t>
            </a:fld>
            <a:r>
              <a:rPr lang="ko-KR" altLang="en-US"/>
              <a:t> </a:t>
            </a:r>
            <a:r>
              <a:rPr lang="en-US" altLang="ko-KR"/>
              <a:t>/ 22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8C586DD-BA27-4CC7-882B-0CD60428AF23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099D76D-04C4-4958-995C-D46C7AC01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48" y="4382791"/>
            <a:ext cx="48672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85169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1"/>
          <p:cNvSpPr>
            <a:spLocks noGrp="1"/>
          </p:cNvSpPr>
          <p:nvPr>
            <p:ph type="title"/>
          </p:nvPr>
        </p:nvSpPr>
        <p:spPr>
          <a:xfrm>
            <a:off x="133672" y="188640"/>
            <a:ext cx="8470776" cy="442053"/>
          </a:xfrm>
        </p:spPr>
        <p:txBody>
          <a:bodyPr>
            <a:normAutofit fontScale="90000"/>
          </a:bodyPr>
          <a:lstStyle/>
          <a:p>
            <a:pPr fontAlgn="base"/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87524" y="1038502"/>
            <a:ext cx="8568952" cy="51872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215999" marR="0" indent="-215999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455999" marR="0" indent="-239999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2pPr>
            <a:lvl3pPr marL="773999" marR="0" indent="-269999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3pPr>
            <a:lvl4pPr marL="956571" marR="0" indent="-308571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4pPr>
            <a:lvl5pPr marL="1223999" marR="0" indent="-359999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5pPr>
            <a:lvl6pPr marL="25146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29718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34290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38862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pPr lvl="1" hangingPunct="1">
              <a:buFontTx/>
              <a:buChar char="-"/>
            </a:pPr>
            <a:endParaRPr lang="en-US" altLang="ko-KR" sz="1400" b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407FFF-6404-4405-A166-2F2FC596FD01}"/>
              </a:ext>
            </a:extLst>
          </p:cNvPr>
          <p:cNvSpPr txBox="1"/>
          <p:nvPr/>
        </p:nvSpPr>
        <p:spPr>
          <a:xfrm>
            <a:off x="297363" y="1024270"/>
            <a:ext cx="8846637" cy="42011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endParaRPr lang="en-US" altLang="ko-KR" dirty="0"/>
          </a:p>
          <a:p>
            <a:r>
              <a:rPr lang="en-US" altLang="ko-KR" sz="2000" b="1" dirty="0"/>
              <a:t>〮 Training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 </a:t>
            </a:r>
            <a:r>
              <a:rPr lang="en-US" altLang="ko-KR" b="1" dirty="0"/>
              <a:t>- attention</a:t>
            </a:r>
            <a:r>
              <a:rPr lang="ko-KR" altLang="en-US" b="1" dirty="0"/>
              <a:t>기법을 </a:t>
            </a:r>
            <a:r>
              <a:rPr lang="ko-KR" altLang="en-US" b="1" dirty="0" err="1"/>
              <a:t>기반으로한</a:t>
            </a:r>
            <a:r>
              <a:rPr lang="ko-KR" altLang="en-US" b="1" dirty="0"/>
              <a:t> </a:t>
            </a:r>
            <a:r>
              <a:rPr lang="en-US" altLang="ko-KR" b="1" dirty="0"/>
              <a:t>sequence –to-sequence </a:t>
            </a:r>
            <a:r>
              <a:rPr lang="ko-KR" altLang="en-US" b="1" dirty="0" err="1"/>
              <a:t>아키텍쳐를</a:t>
            </a:r>
            <a:r>
              <a:rPr lang="ko-KR" altLang="en-US" b="1" dirty="0"/>
              <a:t> </a:t>
            </a:r>
            <a:r>
              <a:rPr lang="ko-KR" altLang="en-US" b="1" dirty="0" err="1"/>
              <a:t>텐서플로우</a:t>
            </a:r>
            <a:r>
              <a:rPr lang="ko-KR" altLang="en-US" b="1" dirty="0"/>
              <a:t>   환경에서</a:t>
            </a:r>
            <a:r>
              <a:rPr lang="en-US" altLang="ko-KR" b="1" dirty="0"/>
              <a:t> </a:t>
            </a:r>
            <a:r>
              <a:rPr lang="ko-KR" altLang="en-US" b="1" dirty="0"/>
              <a:t>사용한다</a:t>
            </a:r>
            <a:r>
              <a:rPr lang="en-US" altLang="ko-KR" b="1" dirty="0"/>
              <a:t>.</a:t>
            </a:r>
          </a:p>
          <a:p>
            <a:r>
              <a:rPr lang="en-US" altLang="ko-KR" b="1" dirty="0"/>
              <a:t> - </a:t>
            </a:r>
            <a:r>
              <a:rPr lang="ko-KR" altLang="en-US" b="1" dirty="0"/>
              <a:t>인코더와 </a:t>
            </a:r>
            <a:r>
              <a:rPr lang="ko-KR" altLang="en-US" b="1" dirty="0" err="1"/>
              <a:t>디코더</a:t>
            </a:r>
            <a:r>
              <a:rPr lang="ko-KR" altLang="en-US" b="1" dirty="0"/>
              <a:t> 모두 </a:t>
            </a:r>
            <a:r>
              <a:rPr lang="en-US" altLang="ko-KR" b="1" dirty="0"/>
              <a:t>4stacked GRU layer</a:t>
            </a:r>
            <a:r>
              <a:rPr lang="ko-KR" altLang="en-US" b="1" dirty="0"/>
              <a:t>와 각 층은 </a:t>
            </a:r>
            <a:r>
              <a:rPr lang="en-US" altLang="ko-KR" b="1" dirty="0"/>
              <a:t>300</a:t>
            </a:r>
            <a:r>
              <a:rPr lang="ko-KR" altLang="en-US" b="1" dirty="0"/>
              <a:t>개의 </a:t>
            </a:r>
            <a:r>
              <a:rPr lang="en-US" altLang="ko-KR" b="1" dirty="0"/>
              <a:t>cell</a:t>
            </a:r>
            <a:r>
              <a:rPr lang="ko-KR" altLang="en-US" b="1" dirty="0"/>
              <a:t>을 가지고 있다</a:t>
            </a:r>
            <a:r>
              <a:rPr lang="en-US" altLang="ko-KR" b="1" dirty="0"/>
              <a:t>.</a:t>
            </a:r>
          </a:p>
          <a:p>
            <a:r>
              <a:rPr lang="en-US" altLang="ko-KR" b="1" dirty="0"/>
              <a:t> </a:t>
            </a:r>
          </a:p>
          <a:p>
            <a:r>
              <a:rPr lang="en-US" altLang="ko-KR" b="1" dirty="0"/>
              <a:t> - </a:t>
            </a:r>
            <a:r>
              <a:rPr lang="ko-KR" altLang="en-US" b="1" dirty="0"/>
              <a:t>두 가지의 </a:t>
            </a:r>
            <a:r>
              <a:rPr lang="en-US" altLang="ko-KR" b="1" dirty="0"/>
              <a:t>network</a:t>
            </a:r>
            <a:r>
              <a:rPr lang="ko-KR" altLang="en-US" b="1" dirty="0"/>
              <a:t>를 학습하는데</a:t>
            </a:r>
            <a:r>
              <a:rPr lang="en-US" altLang="ko-KR" b="1" dirty="0"/>
              <a:t>, </a:t>
            </a:r>
            <a:r>
              <a:rPr lang="ko-KR" altLang="en-US" b="1" dirty="0"/>
              <a:t>하나는 선언되지 않는 변수를 수정하는것과 다른 하나는 그 외의 모든 에러를 다루는 것이다</a:t>
            </a:r>
            <a:r>
              <a:rPr lang="en-US" altLang="ko-KR" b="1" dirty="0"/>
              <a:t>. </a:t>
            </a:r>
          </a:p>
          <a:p>
            <a:endParaRPr lang="en-US" altLang="ko-KR" b="1" dirty="0"/>
          </a:p>
          <a:p>
            <a:r>
              <a:rPr lang="en-US" altLang="ko-KR" b="1" dirty="0"/>
              <a:t> - </a:t>
            </a:r>
            <a:r>
              <a:rPr lang="ko-KR" altLang="en-US" b="1" dirty="0"/>
              <a:t>두 가지의 </a:t>
            </a:r>
            <a:r>
              <a:rPr lang="en-US" altLang="ko-KR" b="1" dirty="0"/>
              <a:t>network</a:t>
            </a:r>
            <a:r>
              <a:rPr lang="ko-KR" altLang="en-US" b="1" dirty="0"/>
              <a:t>를 동시에 실행시킨다</a:t>
            </a:r>
            <a:r>
              <a:rPr lang="en-US" altLang="ko-KR" b="1" dirty="0"/>
              <a:t>.</a:t>
            </a:r>
          </a:p>
          <a:p>
            <a:endParaRPr lang="en-US" altLang="ko-KR" sz="1500" dirty="0"/>
          </a:p>
          <a:p>
            <a:endParaRPr lang="en-US" altLang="ko-KR" sz="1500" dirty="0"/>
          </a:p>
          <a:p>
            <a:endParaRPr lang="en-US" altLang="ko-KR" sz="1500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607794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78B53-8D00-467C-930F-0AEAB52AD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196CF1-2BB5-4F3C-A6A2-291DDA801B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Successful fixes</a:t>
            </a:r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en-US" altLang="ko-KR" dirty="0" err="1"/>
              <a:t>DeepFix</a:t>
            </a:r>
            <a:r>
              <a:rPr lang="en-US" altLang="ko-KR" dirty="0"/>
              <a:t> fixed out of the 6971 erroneous programs</a:t>
            </a:r>
          </a:p>
          <a:p>
            <a:pPr marL="0" indent="0">
              <a:buNone/>
            </a:pPr>
            <a:r>
              <a:rPr lang="en-US" altLang="ko-KR" dirty="0"/>
              <a:t>   fixed 1881(27%) completely</a:t>
            </a:r>
          </a:p>
          <a:p>
            <a:pPr marL="0" indent="0">
              <a:buNone/>
            </a:pPr>
            <a:r>
              <a:rPr lang="en-US" altLang="ko-KR" dirty="0"/>
              <a:t>   fixed 1338(19%) partially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- fixed out of the 16743 error messages</a:t>
            </a:r>
          </a:p>
          <a:p>
            <a:pPr marL="0" indent="0">
              <a:buNone/>
            </a:pPr>
            <a:r>
              <a:rPr lang="en-US" altLang="ko-KR" dirty="0"/>
              <a:t>  fixed 5366(32%) messages.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With short time only a few tens of milliseconds. 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1EB208-90D4-4148-A646-9E00F976918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14</a:t>
            </a:fld>
            <a:r>
              <a:rPr lang="ko-KR" altLang="en-US"/>
              <a:t> </a:t>
            </a:r>
            <a:r>
              <a:rPr lang="en-US" altLang="ko-KR"/>
              <a:t>/ 22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E6A047D-C9D5-496A-9F06-2345B83F0DA1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2EA56C5-20DA-472C-BD59-FF4FC68A6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842" y="2295525"/>
            <a:ext cx="403860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5974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0A2284-F674-4F35-A4EC-8BA5ECE0C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CC5910-004F-4F61-9F95-B973142CD4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Distribution of fixes by programming tasks.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6587D8-4BA2-4E62-A57C-F9D618DEC12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15</a:t>
            </a:fld>
            <a:r>
              <a:rPr lang="ko-KR" altLang="en-US"/>
              <a:t> </a:t>
            </a:r>
            <a:r>
              <a:rPr lang="en-US" altLang="ko-KR"/>
              <a:t>/ 22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8394568-ACCA-4F96-9AAB-513344C06733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BE410DD-E2B7-4B00-819E-2AB4A4131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24" y="2024287"/>
            <a:ext cx="4686300" cy="18097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5D016BF-6B9C-4656-BAED-AB26E0805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6641" y="1710090"/>
            <a:ext cx="2658517" cy="21239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613E45-2A3D-455D-A945-96A920D661C8}"/>
              </a:ext>
            </a:extLst>
          </p:cNvPr>
          <p:cNvSpPr txBox="1"/>
          <p:nvPr/>
        </p:nvSpPr>
        <p:spPr>
          <a:xfrm>
            <a:off x="683568" y="4509120"/>
            <a:ext cx="8363273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71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개 타입의 </a:t>
            </a:r>
            <a:r>
              <a:rPr kumimoji="0" lang="ko-KR" alt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에러메세지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타입을 발견했는데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, 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이 중 </a:t>
            </a:r>
            <a:r>
              <a:rPr lang="ko-KR" altLang="en-US" dirty="0"/>
              <a:t>톱 </a:t>
            </a:r>
            <a:r>
              <a:rPr lang="en-US" altLang="ko-KR" dirty="0"/>
              <a:t>4</a:t>
            </a:r>
            <a:r>
              <a:rPr lang="ko-KR" altLang="en-US" dirty="0"/>
              <a:t>개의 </a:t>
            </a:r>
            <a:r>
              <a:rPr lang="ko-KR" altLang="en-US" dirty="0" err="1"/>
              <a:t>에러메세지와</a:t>
            </a: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그 대표격 </a:t>
            </a:r>
            <a:r>
              <a:rPr kumimoji="0" lang="ko-KR" alt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이유등에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대해 서술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044372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4ED4B8-1136-4204-9F80-B217A2D25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F65E5B-8AD6-41F0-A117-1FC9462C00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학생들은 여러 개의 에러를 한 프로그램 안에서 발생시킬 수 있었고 </a:t>
            </a:r>
            <a:r>
              <a:rPr lang="en-US" altLang="ko-KR" dirty="0" err="1"/>
              <a:t>deepFix</a:t>
            </a:r>
            <a:r>
              <a:rPr lang="en-US" altLang="ko-KR" dirty="0"/>
              <a:t> </a:t>
            </a:r>
            <a:r>
              <a:rPr lang="ko-KR" altLang="en-US" dirty="0"/>
              <a:t>에서는 한번에 </a:t>
            </a:r>
            <a:r>
              <a:rPr lang="ko-KR" altLang="en-US" dirty="0" err="1"/>
              <a:t>한개씩</a:t>
            </a:r>
            <a:r>
              <a:rPr lang="ko-KR" altLang="en-US" dirty="0"/>
              <a:t> 반복하는 전략을 택했다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첫 번째 시도에는 </a:t>
            </a:r>
            <a:r>
              <a:rPr lang="en-US" altLang="ko-KR" dirty="0"/>
              <a:t>4447</a:t>
            </a:r>
            <a:r>
              <a:rPr lang="ko-KR" altLang="en-US" dirty="0"/>
              <a:t>개의 에러 메시지 해결과 그 이후에는 </a:t>
            </a:r>
            <a:r>
              <a:rPr lang="en-US" altLang="ko-KR" dirty="0"/>
              <a:t>919</a:t>
            </a:r>
            <a:r>
              <a:rPr lang="ko-KR" altLang="en-US" dirty="0"/>
              <a:t>의 추가적인 수정이 있었다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CE9718-8C1D-4A42-9674-3C55F0E06EA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16</a:t>
            </a:fld>
            <a:r>
              <a:rPr lang="ko-KR" altLang="en-US"/>
              <a:t> </a:t>
            </a:r>
            <a:r>
              <a:rPr lang="en-US" altLang="ko-KR"/>
              <a:t>/ 22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EAD0BB6-2D1E-4423-95D4-1A0E8D07D5F0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altLang="ko-KR" dirty="0"/>
              <a:t>Effectiveness of iterative repair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F8D0B2A-EB14-4AD6-BD93-EC1E74171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3" y="2060848"/>
            <a:ext cx="2711657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10950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BEA95A-EB13-4E8D-B586-DFB661EF1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1FA504C-4096-4413-9153-63EB8D4BD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" y="1370742"/>
            <a:ext cx="4714875" cy="1790700"/>
          </a:xfrm>
          <a:prstGeom prst="rect">
            <a:avLst/>
          </a:prstGeo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6E7AE4-2E27-42D9-9C75-F45FC5C922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Deepfix</a:t>
            </a:r>
            <a:r>
              <a:rPr lang="ko-KR" altLang="en-US" dirty="0"/>
              <a:t>의 기능을 제한하는 한가지 주된 이유는 수정하기에 너무 복잡한 케이스일 때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ex) </a:t>
            </a:r>
            <a:r>
              <a:rPr lang="ko-KR" altLang="en-US" dirty="0"/>
              <a:t>하나의 배열 변수를 다른 배열 변수에 할당하려고 하는 것과 같은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F49443-207E-4277-90EA-D1884FBFAA3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17</a:t>
            </a:fld>
            <a:r>
              <a:rPr lang="ko-KR" altLang="en-US"/>
              <a:t> </a:t>
            </a:r>
            <a:r>
              <a:rPr lang="en-US" altLang="ko-KR"/>
              <a:t>/ 22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A727BD9-B763-4C4B-8A10-D86FE783577C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altLang="ko-KR" dirty="0"/>
              <a:t>Detailed</a:t>
            </a:r>
            <a:r>
              <a:rPr lang="ko-KR" altLang="en-US" dirty="0"/>
              <a:t> </a:t>
            </a:r>
            <a:r>
              <a:rPr lang="en-US" altLang="ko-KR" dirty="0"/>
              <a:t>Analysis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52669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5D955-474F-4B13-844B-7541AFA7D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Conclusions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2388B7-826B-4E45-9F26-57BC09A568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단순한 문법적인 오류가 아닌 더 길고 복잡한 오류에 대해서 어떻게 대처할 것인가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강화학습을 통해 </a:t>
            </a:r>
            <a:r>
              <a:rPr lang="en-US" altLang="ko-KR" dirty="0"/>
              <a:t>fix</a:t>
            </a:r>
            <a:r>
              <a:rPr lang="ko-KR" altLang="en-US" dirty="0"/>
              <a:t>의 정확도를 높일 수 </a:t>
            </a:r>
            <a:r>
              <a:rPr lang="ko-KR" altLang="en-US" dirty="0" err="1"/>
              <a:t>있는지와</a:t>
            </a:r>
            <a:r>
              <a:rPr lang="ko-KR" altLang="en-US" dirty="0"/>
              <a:t> 범용성 증가에 활용할 수 있는지 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5C9A00-B70D-4952-8C2E-8B13195E9B0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18</a:t>
            </a:fld>
            <a:r>
              <a:rPr lang="ko-KR" altLang="en-US"/>
              <a:t> </a:t>
            </a:r>
            <a:r>
              <a:rPr lang="en-US" altLang="ko-KR"/>
              <a:t>/ 22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0FFB7B0-B748-4FED-BEC5-D82402D458B8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33550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133672" y="188640"/>
            <a:ext cx="8470776" cy="44205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Q&amp;A</a:t>
            </a:r>
            <a:endParaRPr lang="ko-KR" altLang="ko-KR" dirty="0"/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2987824" y="2924944"/>
            <a:ext cx="2988332" cy="1008112"/>
          </a:xfrm>
        </p:spPr>
        <p:txBody>
          <a:bodyPr anchor="ctr">
            <a:normAutofit/>
          </a:bodyPr>
          <a:lstStyle/>
          <a:p>
            <a:pPr marL="216000" lvl="1" indent="0" algn="ctr">
              <a:buNone/>
            </a:pPr>
            <a:r>
              <a:rPr lang="en-US" altLang="ko-KR" sz="4400" b="1" dirty="0">
                <a:solidFill>
                  <a:srgbClr val="26A0F0"/>
                </a:solidFill>
              </a:rPr>
              <a:t>Thanks</a:t>
            </a:r>
            <a:endParaRPr lang="ko-KR" altLang="ko-KR" sz="4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26A0F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19</a:t>
            </a:fld>
            <a:r>
              <a:rPr lang="ko-KR" altLang="en-US"/>
              <a:t> </a:t>
            </a:r>
            <a:r>
              <a:rPr lang="en-US" altLang="ko-KR"/>
              <a:t>/ 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360611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1"/>
          <p:cNvSpPr>
            <a:spLocks noGrp="1"/>
          </p:cNvSpPr>
          <p:nvPr>
            <p:ph type="title"/>
          </p:nvPr>
        </p:nvSpPr>
        <p:spPr>
          <a:xfrm>
            <a:off x="133672" y="188640"/>
            <a:ext cx="8470776" cy="442053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altLang="ko-KR" dirty="0"/>
              <a:t>1. </a:t>
            </a:r>
            <a:r>
              <a:rPr lang="ko-KR" altLang="en-US" dirty="0" err="1"/>
              <a:t>연구개요</a:t>
            </a:r>
            <a:endParaRPr lang="ko-KR" altLang="en-US" dirty="0"/>
          </a:p>
        </p:txBody>
      </p:sp>
      <p:sp>
        <p:nvSpPr>
          <p:cNvPr id="57" name="내용 개체 틀 4"/>
          <p:cNvSpPr>
            <a:spLocks noGrp="1"/>
          </p:cNvSpPr>
          <p:nvPr>
            <p:ph idx="12"/>
          </p:nvPr>
        </p:nvSpPr>
        <p:spPr>
          <a:xfrm>
            <a:off x="133672" y="640079"/>
            <a:ext cx="8758808" cy="363351"/>
          </a:xfrm>
        </p:spPr>
        <p:txBody>
          <a:bodyPr/>
          <a:lstStyle/>
          <a:p>
            <a:pPr marL="216000" lvl="1" indent="0">
              <a:buNone/>
            </a:pPr>
            <a:r>
              <a:rPr lang="en-US" altLang="ko-KR" dirty="0"/>
              <a:t>1) Overview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287524" y="1038502"/>
            <a:ext cx="8856476" cy="51872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215999" marR="0" indent="-215999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455999" marR="0" indent="-239999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2pPr>
            <a:lvl3pPr marL="773999" marR="0" indent="-269999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3pPr>
            <a:lvl4pPr marL="956571" marR="0" indent="-308571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4pPr>
            <a:lvl5pPr marL="1223999" marR="0" indent="-359999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5pPr>
            <a:lvl6pPr marL="25146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29718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34290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38862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pPr lvl="1" hangingPunct="1">
              <a:buFont typeface="Arial" panose="020B0604020202020204" pitchFamily="34" charset="0"/>
              <a:buChar char="•"/>
            </a:pPr>
            <a:r>
              <a:rPr lang="en-US" altLang="ko-KR" sz="1800" dirty="0"/>
              <a:t>Abstract</a:t>
            </a:r>
          </a:p>
          <a:p>
            <a:pPr marL="216000" lvl="1" indent="0" hangingPunct="1">
              <a:buNone/>
            </a:pPr>
            <a:r>
              <a:rPr lang="en-US" altLang="ko-KR" sz="1700" b="0" dirty="0"/>
              <a:t> - Program repair </a:t>
            </a:r>
            <a:r>
              <a:rPr lang="ko-KR" altLang="en-US" sz="1700" b="0" dirty="0"/>
              <a:t>자동화는 소프트웨어 공학에서 활발한 주제이며 하나의 오류를 수정을 하더라도 프로그램 전체의 분석을 요구하기에 도전적인 문제이다</a:t>
            </a:r>
            <a:r>
              <a:rPr lang="en-US" altLang="ko-KR" sz="1700" b="0" dirty="0"/>
              <a:t>.</a:t>
            </a:r>
          </a:p>
          <a:p>
            <a:pPr marL="216000" lvl="1" indent="0" hangingPunct="1">
              <a:buNone/>
            </a:pPr>
            <a:endParaRPr lang="en-US" altLang="ko-KR" sz="1700" b="0" dirty="0"/>
          </a:p>
          <a:p>
            <a:pPr marL="216000" lvl="1" indent="0" hangingPunct="1">
              <a:buNone/>
            </a:pPr>
            <a:r>
              <a:rPr lang="en-US" altLang="ko-KR" sz="1700" b="0" dirty="0"/>
              <a:t> -</a:t>
            </a:r>
            <a:r>
              <a:rPr lang="ko-KR" altLang="en-US" sz="1700" b="0" dirty="0"/>
              <a:t> 실제로 많은 오류는 프로그래머의 언어에 대한 미숙함이나 세부사항에 대한 주의가 부족한 것 들에서  기인하는 경우가 많다</a:t>
            </a:r>
            <a:r>
              <a:rPr lang="en-US" altLang="ko-KR" sz="1700" b="0" dirty="0"/>
              <a:t>.</a:t>
            </a:r>
            <a:r>
              <a:rPr lang="ko-KR" altLang="en-US" sz="1700" b="0" dirty="0"/>
              <a:t> </a:t>
            </a:r>
            <a:endParaRPr lang="en-US" altLang="ko-KR" sz="1700" b="0" dirty="0"/>
          </a:p>
          <a:p>
            <a:pPr marL="216000" lvl="1" indent="0" hangingPunct="1">
              <a:buNone/>
            </a:pPr>
            <a:r>
              <a:rPr lang="en-US" altLang="ko-KR" sz="1700" b="0" dirty="0"/>
              <a:t> </a:t>
            </a:r>
          </a:p>
          <a:p>
            <a:pPr marL="216000" lvl="1" indent="0" hangingPunct="1">
              <a:buNone/>
            </a:pPr>
            <a:r>
              <a:rPr lang="en-US" altLang="ko-KR" sz="1700" b="0" dirty="0"/>
              <a:t>- </a:t>
            </a:r>
            <a:r>
              <a:rPr lang="ko-KR" altLang="en-US" sz="1700" b="0" dirty="0"/>
              <a:t>이것들은 자연어에서의 문법적인 오류와 유사하다</a:t>
            </a:r>
            <a:r>
              <a:rPr lang="en-US" altLang="ko-KR" sz="1700" b="0" dirty="0"/>
              <a:t>.</a:t>
            </a:r>
          </a:p>
          <a:p>
            <a:pPr marL="216000" lvl="1" indent="0" hangingPunct="1">
              <a:buNone/>
            </a:pPr>
            <a:endParaRPr lang="en-US" altLang="ko-KR" sz="1700" b="0" dirty="0"/>
          </a:p>
          <a:p>
            <a:pPr marL="216000" lvl="1" indent="0" hangingPunct="1">
              <a:buNone/>
            </a:pPr>
            <a:r>
              <a:rPr lang="en-US" altLang="ko-KR" sz="1700" b="0" dirty="0"/>
              <a:t> - </a:t>
            </a:r>
            <a:r>
              <a:rPr lang="ko-KR" altLang="en-US" sz="1700" b="0" dirty="0"/>
              <a:t>컴파일러들은 오류들을 잡지만 종종 부정확하다</a:t>
            </a:r>
            <a:r>
              <a:rPr lang="en-US" altLang="ko-KR" sz="1700" b="0" dirty="0"/>
              <a:t>.</a:t>
            </a:r>
          </a:p>
          <a:p>
            <a:pPr marL="216000" lvl="1" indent="0" hangingPunct="1">
              <a:buNone/>
            </a:pPr>
            <a:endParaRPr lang="en-US" altLang="ko-KR" sz="1700" b="0" dirty="0"/>
          </a:p>
          <a:p>
            <a:pPr marL="216000" lvl="1" indent="0" hangingPunct="1">
              <a:buNone/>
            </a:pPr>
            <a:r>
              <a:rPr lang="en-US" altLang="ko-KR" sz="1700" b="0" dirty="0"/>
              <a:t> - </a:t>
            </a:r>
            <a:r>
              <a:rPr lang="ko-KR" altLang="en-US" sz="1700" b="0" dirty="0"/>
              <a:t>이에 </a:t>
            </a:r>
            <a:r>
              <a:rPr lang="en-US" altLang="ko-KR" sz="1700" b="0" dirty="0" err="1"/>
              <a:t>Deepfix</a:t>
            </a:r>
            <a:r>
              <a:rPr lang="ko-KR" altLang="en-US" sz="1700" b="0" dirty="0"/>
              <a:t>를 제시한다</a:t>
            </a:r>
            <a:r>
              <a:rPr lang="en-US" altLang="ko-KR" sz="1700" b="0" dirty="0"/>
              <a:t>. </a:t>
            </a:r>
            <a:r>
              <a:rPr lang="ko-KR" altLang="en-US" sz="1700" b="0" dirty="0"/>
              <a:t>외부적인 툴에 기대지 않고도 다수의 이런 에러들을 </a:t>
            </a:r>
            <a:r>
              <a:rPr lang="en-US" altLang="ko-KR" sz="1700" b="0" dirty="0"/>
              <a:t>fix </a:t>
            </a:r>
            <a:r>
              <a:rPr lang="ko-KR" altLang="en-US" sz="1700" b="0" dirty="0"/>
              <a:t>할 수 있으며 이 것의 핵심은 </a:t>
            </a:r>
            <a:r>
              <a:rPr lang="en-US" altLang="ko-KR" sz="1700" b="0" dirty="0"/>
              <a:t>multi-layered sequence to sequence neural network </a:t>
            </a:r>
            <a:r>
              <a:rPr lang="ko-KR" altLang="en-US" sz="1700" b="0" dirty="0"/>
              <a:t>이며 </a:t>
            </a:r>
            <a:r>
              <a:rPr lang="en-US" altLang="ko-KR" sz="1700" b="0" dirty="0"/>
              <a:t>attention </a:t>
            </a:r>
            <a:r>
              <a:rPr lang="ko-KR" altLang="en-US" sz="1700" b="0" dirty="0"/>
              <a:t>기법과 함께 한다</a:t>
            </a:r>
            <a:r>
              <a:rPr lang="en-US" altLang="ko-KR" sz="1700" b="0" dirty="0"/>
              <a:t>. </a:t>
            </a:r>
          </a:p>
          <a:p>
            <a:pPr marL="216000" lvl="1" indent="0" hangingPunct="1">
              <a:buNone/>
            </a:pPr>
            <a:endParaRPr lang="en-US" altLang="ko-KR" sz="1700" b="0" dirty="0"/>
          </a:p>
          <a:p>
            <a:pPr lvl="1" hangingPunct="1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lvl="1" hangingPunct="1">
              <a:buFont typeface="Arial" panose="020B0604020202020204" pitchFamily="34" charset="0"/>
              <a:buChar char="•"/>
            </a:pPr>
            <a:endParaRPr lang="en-US" altLang="ko-KR" sz="1800" b="0" dirty="0"/>
          </a:p>
          <a:p>
            <a:pPr marL="216000" lvl="1" indent="0" hangingPunct="1">
              <a:buNone/>
            </a:pPr>
            <a:endParaRPr lang="en-US" altLang="ko-KR" sz="1800" dirty="0"/>
          </a:p>
          <a:p>
            <a:pPr marL="216000" lvl="1" indent="0" hangingPunct="1">
              <a:buNone/>
            </a:pPr>
            <a:endParaRPr lang="en-US" altLang="ko-KR" sz="1800" dirty="0"/>
          </a:p>
          <a:p>
            <a:pPr marL="216000" lvl="1" indent="0" hangingPunct="1">
              <a:buNone/>
            </a:pPr>
            <a:endParaRPr lang="en-US" altLang="ko-KR" sz="1800" dirty="0"/>
          </a:p>
          <a:p>
            <a:pPr marL="216000" lvl="1" indent="0" hangingPunct="1">
              <a:buNone/>
            </a:pPr>
            <a:endParaRPr lang="en-US" altLang="ko-KR" sz="1800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</a:t>
            </a:fld>
            <a:r>
              <a:rPr lang="ko-KR" altLang="en-US"/>
              <a:t> </a:t>
            </a:r>
            <a:r>
              <a:rPr lang="en-US" altLang="ko-KR"/>
              <a:t>/ 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388856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59D1C2-0D36-493B-B999-B2C24C6C3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4CD282-9F01-43B7-939B-B4509591C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512" y="634266"/>
            <a:ext cx="8327313" cy="459493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ko-KR" b="0" dirty="0"/>
          </a:p>
          <a:p>
            <a:r>
              <a:rPr lang="en-US" altLang="ko-KR" sz="1800" b="0" dirty="0"/>
              <a:t>Adding extraneous symbols, missing scope delimiters(closing brace),using incompatible operators or missing variable declarations and so on.  </a:t>
            </a:r>
            <a:r>
              <a:rPr lang="ko-KR" altLang="en-US" sz="1800" b="0" dirty="0"/>
              <a:t>이러한 오류들은 초보 </a:t>
            </a:r>
            <a:r>
              <a:rPr lang="ko-KR" altLang="en-US" sz="1800" b="0" dirty="0" err="1"/>
              <a:t>프로그래머뿐</a:t>
            </a:r>
            <a:r>
              <a:rPr lang="ko-KR" altLang="en-US" sz="1800" b="0" dirty="0"/>
              <a:t> 아니라 숙련된 </a:t>
            </a:r>
            <a:r>
              <a:rPr lang="ko-KR" altLang="en-US" sz="1800" b="0" dirty="0" err="1"/>
              <a:t>개발자들에게서도</a:t>
            </a:r>
            <a:r>
              <a:rPr lang="ko-KR" altLang="en-US" sz="1800" b="0" dirty="0"/>
              <a:t> 나오는 흔한 프로그래밍 에러이며 특정한 개발 업무에만 나오는 것이 아니다</a:t>
            </a:r>
            <a:r>
              <a:rPr lang="en-US" altLang="ko-KR" sz="1800" b="0" dirty="0"/>
              <a:t>. </a:t>
            </a:r>
            <a:r>
              <a:rPr lang="ko-KR" altLang="en-US" sz="1800" b="0" dirty="0"/>
              <a:t>이것은 자연어의 문법적인 오류와 비슷하다</a:t>
            </a:r>
            <a:r>
              <a:rPr lang="en-US" altLang="ko-KR" sz="1800" b="0" dirty="0"/>
              <a:t>.</a:t>
            </a:r>
          </a:p>
          <a:p>
            <a:endParaRPr lang="en-US" altLang="ko-KR" sz="1800" b="0" dirty="0"/>
          </a:p>
          <a:p>
            <a:r>
              <a:rPr lang="ko-KR" altLang="en-US" sz="1800" b="0" dirty="0"/>
              <a:t>프로그램의 코드들의 상호 의존성 때문에 하나의 에러도 전체적인 분석이 필요하다</a:t>
            </a:r>
            <a:r>
              <a:rPr lang="en-US" altLang="ko-KR" sz="1800" b="0" dirty="0"/>
              <a:t>.</a:t>
            </a:r>
          </a:p>
          <a:p>
            <a:endParaRPr lang="en-US" altLang="ko-KR" sz="1800" b="0" dirty="0"/>
          </a:p>
          <a:p>
            <a:r>
              <a:rPr lang="en-US" altLang="ko-KR" sz="1800" b="0" dirty="0" err="1"/>
              <a:t>Deepfix</a:t>
            </a:r>
            <a:r>
              <a:rPr lang="en-US" altLang="ko-KR" sz="1800" b="0" dirty="0"/>
              <a:t> </a:t>
            </a:r>
            <a:r>
              <a:rPr lang="ko-KR" altLang="en-US" sz="1800" b="0" dirty="0"/>
              <a:t>는 인풋을 처리하기 위해 </a:t>
            </a:r>
            <a:r>
              <a:rPr lang="en-US" altLang="ko-KR" sz="1800" b="0" dirty="0"/>
              <a:t> attention</a:t>
            </a:r>
            <a:r>
              <a:rPr lang="ko-KR" altLang="en-US" sz="1800" b="0" dirty="0"/>
              <a:t>기법을 활용한 </a:t>
            </a:r>
            <a:r>
              <a:rPr lang="en-US" altLang="ko-KR" sz="1800" b="0" dirty="0"/>
              <a:t>RNN encoder </a:t>
            </a:r>
            <a:r>
              <a:rPr lang="ko-KR" altLang="en-US" sz="1800" b="0" dirty="0"/>
              <a:t>와 아웃풋을 위한 </a:t>
            </a:r>
            <a:r>
              <a:rPr lang="en-US" altLang="ko-KR" sz="1800" b="0" dirty="0"/>
              <a:t>RNN decoder</a:t>
            </a:r>
            <a:r>
              <a:rPr lang="ko-KR" altLang="en-US" sz="1800" b="0" dirty="0"/>
              <a:t> 를 이용할 것이다</a:t>
            </a:r>
            <a:r>
              <a:rPr lang="en-US" altLang="ko-KR" sz="1800" b="0" dirty="0"/>
              <a:t>.</a:t>
            </a:r>
          </a:p>
          <a:p>
            <a:endParaRPr lang="en-US" altLang="ko-KR" sz="1800" b="0" dirty="0"/>
          </a:p>
          <a:p>
            <a:pPr marL="0" indent="0">
              <a:buNone/>
            </a:pPr>
            <a:r>
              <a:rPr lang="en-US" altLang="ko-KR" sz="1800" b="0" dirty="0"/>
              <a:t>*</a:t>
            </a:r>
            <a:r>
              <a:rPr lang="ko-KR" altLang="en-US" sz="1800" b="0" dirty="0"/>
              <a:t> </a:t>
            </a:r>
            <a:r>
              <a:rPr lang="ko-KR" altLang="en-US" sz="1800" b="0" dirty="0" err="1"/>
              <a:t>어텐션의</a:t>
            </a:r>
            <a:r>
              <a:rPr lang="ko-KR" altLang="en-US" sz="1800" b="0" dirty="0"/>
              <a:t> 기본 아이디어는 </a:t>
            </a:r>
            <a:r>
              <a:rPr lang="ko-KR" altLang="en-US" sz="1800" b="0" dirty="0" err="1"/>
              <a:t>디코더에서</a:t>
            </a:r>
            <a:r>
              <a:rPr lang="ko-KR" altLang="en-US" sz="1800" b="0" dirty="0"/>
              <a:t> 출력 단어를 예측하는 매 시점</a:t>
            </a:r>
            <a:r>
              <a:rPr lang="en-US" altLang="ko-KR" sz="1800" b="0" dirty="0"/>
              <a:t>(time-  step)</a:t>
            </a:r>
            <a:r>
              <a:rPr lang="ko-KR" altLang="en-US" sz="1800" b="0" dirty="0"/>
              <a:t>마다</a:t>
            </a:r>
            <a:r>
              <a:rPr lang="en-US" altLang="ko-KR" sz="1800" b="0" dirty="0"/>
              <a:t>, </a:t>
            </a:r>
            <a:r>
              <a:rPr lang="ko-KR" altLang="en-US" sz="1800" b="0" dirty="0"/>
              <a:t>인코더에서의 전체 입력 문장을 다시 한 번 참고한다는 점입니다</a:t>
            </a:r>
            <a:r>
              <a:rPr lang="en-US" altLang="ko-KR" sz="1800" b="0" dirty="0"/>
              <a:t>. </a:t>
            </a:r>
            <a:r>
              <a:rPr lang="ko-KR" altLang="en-US" sz="1800" b="0" dirty="0"/>
              <a:t>단</a:t>
            </a:r>
            <a:r>
              <a:rPr lang="en-US" altLang="ko-KR" sz="1800" b="0" dirty="0"/>
              <a:t>, </a:t>
            </a:r>
            <a:r>
              <a:rPr lang="ko-KR" altLang="en-US" sz="1800" b="0" dirty="0"/>
              <a:t>해당 시점에서 </a:t>
            </a:r>
            <a:r>
              <a:rPr lang="ko-KR" altLang="en-US" sz="1800" b="0" dirty="0" err="1"/>
              <a:t>예측해야할</a:t>
            </a:r>
            <a:r>
              <a:rPr lang="ko-KR" altLang="en-US" sz="1800" b="0" dirty="0"/>
              <a:t> 단어와 연관이 있는 입력 단어 부분을 좀 더 집중</a:t>
            </a:r>
            <a:r>
              <a:rPr lang="en-US" altLang="ko-KR" sz="1800" b="0" dirty="0"/>
              <a:t>(attention)</a:t>
            </a:r>
            <a:r>
              <a:rPr lang="ko-KR" altLang="en-US" sz="1800" b="0" dirty="0"/>
              <a:t>해서 보게 됩니다</a:t>
            </a:r>
            <a:r>
              <a:rPr lang="en-US" altLang="ko-KR" sz="1800" b="0" dirty="0"/>
              <a:t>.</a:t>
            </a:r>
          </a:p>
          <a:p>
            <a:endParaRPr lang="en-US" altLang="ko-KR" b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D09084-C42B-4E3A-A0E2-AB0824DA269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</a:t>
            </a:fld>
            <a:r>
              <a:rPr lang="ko-KR" altLang="en-US"/>
              <a:t> </a:t>
            </a:r>
            <a:r>
              <a:rPr lang="en-US" altLang="ko-KR"/>
              <a:t>/ 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491588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1"/>
          <p:cNvSpPr>
            <a:spLocks noGrp="1"/>
          </p:cNvSpPr>
          <p:nvPr>
            <p:ph type="title"/>
          </p:nvPr>
        </p:nvSpPr>
        <p:spPr>
          <a:xfrm>
            <a:off x="133672" y="188640"/>
            <a:ext cx="8470776" cy="442053"/>
          </a:xfrm>
        </p:spPr>
        <p:txBody>
          <a:bodyPr>
            <a:normAutofit fontScale="90000"/>
          </a:bodyPr>
          <a:lstStyle/>
          <a:p>
            <a:pPr fontAlgn="base"/>
            <a:endParaRPr lang="ko-KR" altLang="en-US" dirty="0"/>
          </a:p>
        </p:txBody>
      </p:sp>
      <p:sp>
        <p:nvSpPr>
          <p:cNvPr id="57" name="내용 개체 틀 4"/>
          <p:cNvSpPr>
            <a:spLocks noGrp="1"/>
          </p:cNvSpPr>
          <p:nvPr>
            <p:ph idx="12"/>
          </p:nvPr>
        </p:nvSpPr>
        <p:spPr>
          <a:xfrm>
            <a:off x="133672" y="640079"/>
            <a:ext cx="8758808" cy="363351"/>
          </a:xfrm>
        </p:spPr>
        <p:txBody>
          <a:bodyPr/>
          <a:lstStyle/>
          <a:p>
            <a:pPr marL="216000" lvl="1" indent="0">
              <a:buNone/>
            </a:pPr>
            <a:endParaRPr lang="en-US" altLang="ko-KR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287524" y="1038503"/>
            <a:ext cx="8568952" cy="1094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215999" marR="0" indent="-215999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455999" marR="0" indent="-239999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2pPr>
            <a:lvl3pPr marL="773999" marR="0" indent="-269999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3pPr>
            <a:lvl4pPr marL="956571" marR="0" indent="-308571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4pPr>
            <a:lvl5pPr marL="1223999" marR="0" indent="-359999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5pPr>
            <a:lvl6pPr marL="25146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29718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34290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38862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pPr lvl="1" hangingPunct="1">
              <a:buFont typeface="Arial" panose="020B0604020202020204" pitchFamily="34" charset="0"/>
              <a:buChar char="•"/>
            </a:pPr>
            <a:r>
              <a:rPr lang="en-US" altLang="ko-KR" sz="1800" dirty="0" err="1"/>
              <a:t>Deepfix</a:t>
            </a:r>
            <a:r>
              <a:rPr lang="ko-KR" altLang="en-US" sz="1800" dirty="0"/>
              <a:t> 는 프로그램에서 여러 오류를 하나씩 수정하기 위해 반복적으로 호출 할 것입니다</a:t>
            </a:r>
            <a:r>
              <a:rPr lang="en-US" altLang="ko-KR" sz="1800" dirty="0"/>
              <a:t>.</a:t>
            </a:r>
          </a:p>
          <a:p>
            <a:pPr lvl="1" hangingPunct="1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lvl="1" hangingPunct="1">
              <a:buFont typeface="Arial" panose="020B0604020202020204" pitchFamily="34" charset="0"/>
              <a:buChar char="•"/>
            </a:pPr>
            <a:endParaRPr lang="en-US" altLang="ko-KR" sz="18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C116312-82BC-4B7C-9D4B-E5B321AA6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72" y="1572550"/>
            <a:ext cx="6012160" cy="31525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D00B5C-7950-4447-89E2-5F3B858A7099}"/>
              </a:ext>
            </a:extLst>
          </p:cNvPr>
          <p:cNvSpPr txBox="1"/>
          <p:nvPr/>
        </p:nvSpPr>
        <p:spPr>
          <a:xfrm>
            <a:off x="6012160" y="2132856"/>
            <a:ext cx="2998168" cy="2031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- 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옆의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(a)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그림은 </a:t>
            </a:r>
            <a:r>
              <a:rPr lang="en-US" altLang="ko-KR" dirty="0"/>
              <a:t>13</a:t>
            </a:r>
            <a:r>
              <a:rPr lang="ko-KR" altLang="en-US" dirty="0"/>
              <a:t>번째 줄에 닫는 괄호가 빠진 </a:t>
            </a:r>
            <a:r>
              <a:rPr lang="en-US" altLang="ko-KR" dirty="0"/>
              <a:t>C</a:t>
            </a:r>
            <a:r>
              <a:rPr lang="ko-KR" altLang="en-US" dirty="0"/>
              <a:t>로 짜여진 예시문이다</a:t>
            </a:r>
            <a:r>
              <a:rPr lang="en-US" altLang="ko-KR" dirty="0"/>
              <a:t>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(c)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그림은 </a:t>
            </a: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DeepFix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가 적용 된 후의 그림이다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정확히 </a:t>
            </a:r>
            <a:r>
              <a:rPr lang="en-US" altLang="ko-KR" dirty="0"/>
              <a:t>13</a:t>
            </a:r>
            <a:r>
              <a:rPr lang="ko-KR" altLang="en-US" dirty="0"/>
              <a:t>줄의 에러를 예측하고 괄호를 만든다</a:t>
            </a:r>
            <a:r>
              <a:rPr lang="en-US" altLang="ko-KR" dirty="0"/>
              <a:t>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86D0FE-2E4F-4584-8ED2-AF71B972562B}"/>
              </a:ext>
            </a:extLst>
          </p:cNvPr>
          <p:cNvSpPr txBox="1"/>
          <p:nvPr/>
        </p:nvSpPr>
        <p:spPr>
          <a:xfrm>
            <a:off x="287524" y="4995176"/>
            <a:ext cx="7956884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- attention weight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를 </a:t>
            </a:r>
            <a:r>
              <a:rPr kumimoji="0" lang="ko-KR" alt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시각화하여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그림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(b)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에 </a:t>
            </a:r>
            <a:r>
              <a:rPr kumimoji="0" lang="ko-KR" alt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나타내었다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  </a:t>
            </a:r>
            <a:r>
              <a:rPr lang="en-US" altLang="ko-KR" dirty="0"/>
              <a:t>network</a:t>
            </a:r>
            <a:r>
              <a:rPr lang="ko-KR" altLang="en-US" dirty="0"/>
              <a:t>가 에러 라인에 가까운 </a:t>
            </a:r>
            <a:r>
              <a:rPr lang="en-US" altLang="ko-KR" dirty="0"/>
              <a:t>local context</a:t>
            </a:r>
            <a:r>
              <a:rPr lang="ko-KR" altLang="en-US" dirty="0"/>
              <a:t>를 </a:t>
            </a:r>
            <a:r>
              <a:rPr lang="ko-KR" altLang="en-US" dirty="0" err="1"/>
              <a:t>포착한것을</a:t>
            </a:r>
            <a:r>
              <a:rPr lang="ko-KR" altLang="en-US" dirty="0"/>
              <a:t> 알 수 있으며</a:t>
            </a: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  매치되지 않는 열린 괄호를 포착하는 것을 알 수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3723832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1"/>
          <p:cNvSpPr>
            <a:spLocks noGrp="1"/>
          </p:cNvSpPr>
          <p:nvPr>
            <p:ph type="title"/>
          </p:nvPr>
        </p:nvSpPr>
        <p:spPr>
          <a:xfrm>
            <a:off x="133672" y="188640"/>
            <a:ext cx="8470776" cy="442053"/>
          </a:xfrm>
        </p:spPr>
        <p:txBody>
          <a:bodyPr>
            <a:normAutofit fontScale="90000"/>
          </a:bodyPr>
          <a:lstStyle/>
          <a:p>
            <a:pPr fontAlgn="base"/>
            <a:endParaRPr lang="ko-KR" altLang="en-US" dirty="0"/>
          </a:p>
        </p:txBody>
      </p:sp>
      <p:sp>
        <p:nvSpPr>
          <p:cNvPr id="57" name="내용 개체 틀 4"/>
          <p:cNvSpPr>
            <a:spLocks noGrp="1"/>
          </p:cNvSpPr>
          <p:nvPr>
            <p:ph idx="12"/>
          </p:nvPr>
        </p:nvSpPr>
        <p:spPr>
          <a:xfrm>
            <a:off x="133672" y="640079"/>
            <a:ext cx="8758808" cy="363351"/>
          </a:xfrm>
        </p:spPr>
        <p:txBody>
          <a:bodyPr/>
          <a:lstStyle/>
          <a:p>
            <a:pPr marL="216000" lvl="1" indent="0">
              <a:buNone/>
            </a:pPr>
            <a:endParaRPr lang="en-US" altLang="ko-KR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287524" y="1038503"/>
            <a:ext cx="8568952" cy="1094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215999" marR="0" indent="-215999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455999" marR="0" indent="-239999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2pPr>
            <a:lvl3pPr marL="773999" marR="0" indent="-269999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3pPr>
            <a:lvl4pPr marL="956571" marR="0" indent="-308571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4pPr>
            <a:lvl5pPr marL="1223999" marR="0" indent="-359999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5pPr>
            <a:lvl6pPr marL="25146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29718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34290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38862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pPr lvl="1" hangingPunct="1">
              <a:buFont typeface="Arial" panose="020B0604020202020204" pitchFamily="34" charset="0"/>
              <a:buChar char="•"/>
            </a:pPr>
            <a:endParaRPr lang="en-US" altLang="ko-KR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5E276B-FFA5-492A-ABB6-37106C9E6FC2}"/>
              </a:ext>
            </a:extLst>
          </p:cNvPr>
          <p:cNvSpPr txBox="1"/>
          <p:nvPr/>
        </p:nvSpPr>
        <p:spPr>
          <a:xfrm>
            <a:off x="287524" y="1521719"/>
            <a:ext cx="8856984" cy="1754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-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6~10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줄과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14~18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라인은 상대적으로 집중도가 덜한데  이는 수정되는 오류와 관련이 없는 줄들이다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- 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컴파일러가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common programming error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를 감지는 하지만 정확히 위치를 알려주지 못할 때가 종종 </a:t>
            </a:r>
            <a:r>
              <a:rPr lang="ko-KR" altLang="en-US" dirty="0"/>
              <a:t>있다</a:t>
            </a:r>
            <a:r>
              <a:rPr lang="en-US" altLang="ko-KR" dirty="0"/>
              <a:t>.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B2850A4-2845-4216-B71F-92DD76EC7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420" y="3324970"/>
            <a:ext cx="471487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6616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1"/>
          <p:cNvSpPr>
            <a:spLocks noGrp="1"/>
          </p:cNvSpPr>
          <p:nvPr>
            <p:ph type="title"/>
          </p:nvPr>
        </p:nvSpPr>
        <p:spPr>
          <a:xfrm>
            <a:off x="133672" y="188640"/>
            <a:ext cx="8470776" cy="442053"/>
          </a:xfrm>
        </p:spPr>
        <p:txBody>
          <a:bodyPr>
            <a:normAutofit fontScale="90000"/>
          </a:bodyPr>
          <a:lstStyle/>
          <a:p>
            <a:pPr fontAlgn="base"/>
            <a:endParaRPr lang="ko-KR" altLang="en-US" dirty="0"/>
          </a:p>
        </p:txBody>
      </p:sp>
      <p:sp>
        <p:nvSpPr>
          <p:cNvPr id="57" name="내용 개체 틀 4"/>
          <p:cNvSpPr>
            <a:spLocks noGrp="1"/>
          </p:cNvSpPr>
          <p:nvPr>
            <p:ph idx="12"/>
          </p:nvPr>
        </p:nvSpPr>
        <p:spPr>
          <a:xfrm>
            <a:off x="133672" y="640079"/>
            <a:ext cx="8758808" cy="363351"/>
          </a:xfrm>
        </p:spPr>
        <p:txBody>
          <a:bodyPr/>
          <a:lstStyle/>
          <a:p>
            <a:pPr marL="216000" lvl="1" indent="0">
              <a:buNone/>
            </a:pPr>
            <a:endParaRPr lang="en-US" altLang="ko-KR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287524" y="1038503"/>
            <a:ext cx="8568952" cy="1094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215999" marR="0" indent="-215999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455999" marR="0" indent="-239999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2pPr>
            <a:lvl3pPr marL="773999" marR="0" indent="-269999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3pPr>
            <a:lvl4pPr marL="956571" marR="0" indent="-308571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4pPr>
            <a:lvl5pPr marL="1223999" marR="0" indent="-359999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5pPr>
            <a:lvl6pPr marL="25146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29718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34290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38862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pPr lvl="1" hangingPunct="1">
              <a:buFont typeface="Arial" panose="020B0604020202020204" pitchFamily="34" charset="0"/>
              <a:buChar char="•"/>
            </a:pPr>
            <a:endParaRPr lang="en-US" altLang="ko-KR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EC65AA-CBA1-41C3-ACFC-ADC55B280877}"/>
              </a:ext>
            </a:extLst>
          </p:cNvPr>
          <p:cNvSpPr txBox="1"/>
          <p:nvPr/>
        </p:nvSpPr>
        <p:spPr>
          <a:xfrm>
            <a:off x="210598" y="1586713"/>
            <a:ext cx="8316924" cy="36933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-</a:t>
            </a: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Deepfix</a:t>
            </a:r>
            <a:r>
              <a:rPr lang="ko-KR" altLang="en-US" dirty="0"/>
              <a:t>를 프로그래밍 코스에서 학생들에 의해 이행된 </a:t>
            </a:r>
            <a:r>
              <a:rPr lang="en-US" altLang="ko-KR" dirty="0"/>
              <a:t>93</a:t>
            </a:r>
            <a:r>
              <a:rPr lang="ko-KR" altLang="en-US" dirty="0"/>
              <a:t>가지 다른 종류의 프로그래밍 업무에 대해 적용 했다</a:t>
            </a:r>
            <a:r>
              <a:rPr lang="en-US" altLang="ko-KR" dirty="0"/>
              <a:t>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-6971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개의 오류가 난 </a:t>
            </a:r>
            <a:r>
              <a:rPr kumimoji="0" lang="ko-KR" alt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프로그램중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1881(27%)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개가 완벽히 고쳐졌고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1338(19%) 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프로그램이 부분적으로 고쳐졌다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-</a:t>
            </a:r>
            <a:r>
              <a:rPr lang="ko-KR" altLang="en-US" dirty="0"/>
              <a:t>이 작업의 주요 기여는</a:t>
            </a: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1.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일반적인 프로그래밍 에러에 대해 소개하고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deep net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을 </a:t>
            </a:r>
            <a:r>
              <a:rPr kumimoji="0" lang="ko-KR" alt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기반으로한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end-to-end 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솔루션을 제공한다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2.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같은 프로그램에서의 다수의 에러를 반복적으로 고친다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3. 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이 기술은 수천개의 잘못된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프로그램에서 평가되며 결과는 고무적이다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378724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1"/>
          <p:cNvSpPr>
            <a:spLocks noGrp="1"/>
          </p:cNvSpPr>
          <p:nvPr>
            <p:ph type="title"/>
          </p:nvPr>
        </p:nvSpPr>
        <p:spPr>
          <a:xfrm>
            <a:off x="133672" y="188640"/>
            <a:ext cx="8470776" cy="442053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altLang="ko-KR" dirty="0"/>
              <a:t>-Technical Details</a:t>
            </a:r>
            <a:endParaRPr lang="ko-KR" altLang="en-US" dirty="0"/>
          </a:p>
        </p:txBody>
      </p:sp>
      <p:sp>
        <p:nvSpPr>
          <p:cNvPr id="57" name="내용 개체 틀 4"/>
          <p:cNvSpPr>
            <a:spLocks noGrp="1"/>
          </p:cNvSpPr>
          <p:nvPr>
            <p:ph idx="12"/>
          </p:nvPr>
        </p:nvSpPr>
        <p:spPr>
          <a:xfrm>
            <a:off x="10761" y="2980881"/>
            <a:ext cx="8470776" cy="2822545"/>
          </a:xfrm>
        </p:spPr>
        <p:txBody>
          <a:bodyPr/>
          <a:lstStyle/>
          <a:p>
            <a:pPr marL="216000" lvl="1" indent="0">
              <a:buNone/>
            </a:pPr>
            <a:r>
              <a:rPr lang="en-US" altLang="ko-KR" b="0" dirty="0"/>
              <a:t>- </a:t>
            </a:r>
            <a:r>
              <a:rPr lang="ko-KR" altLang="en-US" b="0" dirty="0"/>
              <a:t>프로그램을 토큰 </a:t>
            </a:r>
            <a:r>
              <a:rPr lang="en-US" altLang="ko-KR" b="0" dirty="0"/>
              <a:t>X</a:t>
            </a:r>
            <a:r>
              <a:rPr lang="ko-KR" altLang="en-US" b="0" dirty="0"/>
              <a:t>들의 </a:t>
            </a:r>
            <a:r>
              <a:rPr lang="en-US" altLang="ko-KR" b="0" dirty="0"/>
              <a:t>sequence</a:t>
            </a:r>
            <a:r>
              <a:rPr lang="ko-KR" altLang="en-US" b="0" dirty="0"/>
              <a:t>로 다루며 </a:t>
            </a:r>
            <a:r>
              <a:rPr lang="en-US" altLang="ko-KR" b="0" dirty="0"/>
              <a:t>X</a:t>
            </a:r>
            <a:r>
              <a:rPr lang="ko-KR" altLang="en-US" b="0" dirty="0"/>
              <a:t>의 에러를 수정하는 </a:t>
            </a:r>
            <a:r>
              <a:rPr lang="en-US" altLang="ko-KR" b="0" dirty="0"/>
              <a:t>sequence     Y</a:t>
            </a:r>
            <a:r>
              <a:rPr lang="ko-KR" altLang="en-US" b="0" dirty="0"/>
              <a:t>를 </a:t>
            </a:r>
            <a:r>
              <a:rPr lang="ko-KR" altLang="en-US" b="0" dirty="0" err="1"/>
              <a:t>만드려한다</a:t>
            </a:r>
            <a:r>
              <a:rPr lang="en-US" altLang="ko-KR" b="0" dirty="0"/>
              <a:t>.</a:t>
            </a:r>
          </a:p>
          <a:p>
            <a:pPr marL="216000" lvl="1" indent="0">
              <a:buNone/>
            </a:pPr>
            <a:r>
              <a:rPr lang="ko-KR" altLang="en-US" b="0" dirty="0"/>
              <a:t>보통의 프로그램은 수백의 </a:t>
            </a:r>
            <a:r>
              <a:rPr lang="en-US" altLang="ko-KR" b="0" dirty="0"/>
              <a:t>token </a:t>
            </a:r>
            <a:r>
              <a:rPr lang="ko-KR" altLang="en-US" b="0" dirty="0"/>
              <a:t>들로 이루어져 있고 비슷한 크기의  </a:t>
            </a:r>
            <a:r>
              <a:rPr lang="en-US" altLang="ko-KR" b="0" dirty="0"/>
              <a:t>target sequence</a:t>
            </a:r>
            <a:r>
              <a:rPr lang="ko-KR" altLang="en-US" b="0" dirty="0"/>
              <a:t>를 정확하게 예측하는 것은 어려운 일이다</a:t>
            </a:r>
            <a:r>
              <a:rPr lang="en-US" altLang="ko-KR" b="0" dirty="0"/>
              <a:t>. </a:t>
            </a:r>
          </a:p>
          <a:p>
            <a:pPr lvl="1">
              <a:buFontTx/>
              <a:buChar char="-"/>
            </a:pPr>
            <a:r>
              <a:rPr lang="ko-KR" altLang="en-US" b="0" dirty="0"/>
              <a:t>이 것을 극복하기 위해 라인 넘버를  이용한다</a:t>
            </a:r>
            <a:r>
              <a:rPr lang="en-US" altLang="ko-KR" b="0" dirty="0"/>
              <a:t>.</a:t>
            </a:r>
          </a:p>
          <a:p>
            <a:pPr lvl="1">
              <a:buFontTx/>
              <a:buChar char="-"/>
            </a:pPr>
            <a:endParaRPr lang="en-US" altLang="ko-KR" b="0" dirty="0"/>
          </a:p>
          <a:p>
            <a:pPr lvl="1">
              <a:buFontTx/>
              <a:buChar char="-"/>
            </a:pPr>
            <a:r>
              <a:rPr lang="en-US" altLang="ko-KR" b="0" dirty="0"/>
              <a:t> line</a:t>
            </a:r>
            <a:r>
              <a:rPr lang="ko-KR" altLang="en-US" b="0" dirty="0"/>
              <a:t> </a:t>
            </a:r>
            <a:r>
              <a:rPr lang="en-US" altLang="ko-KR" b="0" dirty="0"/>
              <a:t>L</a:t>
            </a:r>
            <a:r>
              <a:rPr lang="ko-KR" altLang="en-US" b="0" dirty="0"/>
              <a:t> 의 </a:t>
            </a:r>
            <a:r>
              <a:rPr lang="en-US" altLang="ko-KR" b="0" dirty="0"/>
              <a:t>statement S</a:t>
            </a:r>
            <a:r>
              <a:rPr lang="ko-KR" altLang="en-US" b="0" dirty="0"/>
              <a:t>를 </a:t>
            </a:r>
            <a:r>
              <a:rPr lang="en-US" altLang="ko-KR" b="0" dirty="0"/>
              <a:t>(</a:t>
            </a:r>
            <a:r>
              <a:rPr lang="en-US" altLang="ko-KR" b="0" dirty="0" err="1"/>
              <a:t>l,s</a:t>
            </a:r>
            <a:r>
              <a:rPr lang="en-US" altLang="ko-KR" b="0" dirty="0"/>
              <a:t>)</a:t>
            </a:r>
            <a:r>
              <a:rPr lang="ko-KR" altLang="en-US" b="0" dirty="0"/>
              <a:t>로 표현하고 프로그램 </a:t>
            </a:r>
            <a:r>
              <a:rPr lang="en-US" altLang="ko-KR" b="0" dirty="0"/>
              <a:t>P</a:t>
            </a:r>
            <a:r>
              <a:rPr lang="ko-KR" altLang="en-US" b="0" dirty="0"/>
              <a:t>에서 </a:t>
            </a:r>
            <a:r>
              <a:rPr lang="en-US" altLang="ko-KR" b="0" dirty="0"/>
              <a:t>k</a:t>
            </a:r>
            <a:r>
              <a:rPr lang="ko-KR" altLang="en-US" b="0" dirty="0"/>
              <a:t>줄의 토큰들을</a:t>
            </a:r>
            <a:endParaRPr lang="en-US" altLang="ko-KR" b="0" dirty="0"/>
          </a:p>
          <a:p>
            <a:pPr lvl="1">
              <a:buFontTx/>
              <a:buChar char="-"/>
            </a:pPr>
            <a:r>
              <a:rPr lang="en-US" altLang="ko-KR" b="0" dirty="0"/>
              <a:t>(l</a:t>
            </a:r>
            <a:r>
              <a:rPr lang="en-US" altLang="ko-KR" sz="1000" b="0" dirty="0"/>
              <a:t>1</a:t>
            </a:r>
            <a:r>
              <a:rPr lang="en-US" altLang="ko-KR" b="0" dirty="0"/>
              <a:t>,S</a:t>
            </a:r>
            <a:r>
              <a:rPr lang="en-US" altLang="ko-KR" sz="1000" b="0" dirty="0"/>
              <a:t>1</a:t>
            </a:r>
            <a:r>
              <a:rPr lang="en-US" altLang="ko-KR" b="0" dirty="0"/>
              <a:t>) …….,(</a:t>
            </a:r>
            <a:r>
              <a:rPr lang="en-US" altLang="ko-KR" b="0" dirty="0" err="1"/>
              <a:t>l</a:t>
            </a:r>
            <a:r>
              <a:rPr lang="en-US" altLang="ko-KR" sz="1000" b="0" dirty="0" err="1"/>
              <a:t>k</a:t>
            </a:r>
            <a:r>
              <a:rPr lang="en-US" altLang="ko-KR" b="0" dirty="0" err="1"/>
              <a:t>,S</a:t>
            </a:r>
            <a:r>
              <a:rPr lang="en-US" altLang="ko-KR" sz="1000" b="0" dirty="0" err="1"/>
              <a:t>k</a:t>
            </a:r>
            <a:r>
              <a:rPr lang="en-US" altLang="ko-KR" b="0" dirty="0"/>
              <a:t>)&lt;</a:t>
            </a:r>
            <a:r>
              <a:rPr lang="en-US" altLang="ko-KR" b="0" dirty="0" err="1"/>
              <a:t>eos</a:t>
            </a:r>
            <a:r>
              <a:rPr lang="en-US" altLang="ko-KR" b="0" dirty="0"/>
              <a:t>&gt;</a:t>
            </a:r>
            <a:r>
              <a:rPr lang="ko-KR" altLang="en-US" b="0" dirty="0"/>
              <a:t>로 표현한다 이 것의 아웃풋은 전체 시퀀스에 비해 더 작고 예측하기 쉬울 것이다</a:t>
            </a:r>
            <a:r>
              <a:rPr lang="en-US" altLang="ko-KR" b="0" dirty="0"/>
              <a:t>.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287524" y="1038503"/>
            <a:ext cx="8568952" cy="1094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215999" marR="0" indent="-215999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455999" marR="0" indent="-239999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2pPr>
            <a:lvl3pPr marL="773999" marR="0" indent="-269999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3pPr>
            <a:lvl4pPr marL="956571" marR="0" indent="-308571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4pPr>
            <a:lvl5pPr marL="1223999" marR="0" indent="-359999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5pPr>
            <a:lvl6pPr marL="25146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29718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34290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38862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pPr lvl="1" hangingPunct="1">
              <a:buFont typeface="Arial" panose="020B0604020202020204" pitchFamily="34" charset="0"/>
              <a:buChar char="•"/>
            </a:pPr>
            <a:endParaRPr lang="en-US" altLang="ko-KR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D34455-9758-44BC-8D2C-E35600863BD0}"/>
              </a:ext>
            </a:extLst>
          </p:cNvPr>
          <p:cNvSpPr txBox="1"/>
          <p:nvPr/>
        </p:nvSpPr>
        <p:spPr>
          <a:xfrm>
            <a:off x="395536" y="1038503"/>
            <a:ext cx="7272808" cy="1754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-  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고정된 이름의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pool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을 정의하고 구분된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encoding map 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을 각 프로그램마다 임의로 구별된 식별자에 </a:t>
            </a:r>
            <a:r>
              <a:rPr kumimoji="0" lang="ko-KR" alt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맵핑하며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설계한다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 - 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정확한 문자의 값은 중요하지 않으며 문자를 특별한 토큰에 </a:t>
            </a:r>
            <a:r>
              <a:rPr kumimoji="0" lang="ko-KR" alt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맵핑한다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. 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그 것의 타입에 따라서 모든 정수 문자는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NUM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에 모든 글자 문자는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STR 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에 </a:t>
            </a:r>
            <a:r>
              <a:rPr kumimoji="0" lang="ko-KR" alt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토큰시퀀스의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마지막을 </a:t>
            </a:r>
            <a:r>
              <a:rPr kumimoji="0" lang="ko-KR" alt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가르키기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위해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&lt;</a:t>
            </a: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eos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&gt;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를 사용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6305347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1"/>
          <p:cNvSpPr>
            <a:spLocks noGrp="1"/>
          </p:cNvSpPr>
          <p:nvPr>
            <p:ph type="title"/>
          </p:nvPr>
        </p:nvSpPr>
        <p:spPr>
          <a:xfrm>
            <a:off x="133672" y="188640"/>
            <a:ext cx="8470776" cy="442053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altLang="ko-KR" dirty="0"/>
              <a:t>Neural</a:t>
            </a:r>
            <a:r>
              <a:rPr lang="ko-KR" altLang="en-US" dirty="0"/>
              <a:t> </a:t>
            </a:r>
            <a:r>
              <a:rPr lang="en-US" altLang="ko-KR" dirty="0"/>
              <a:t>Network</a:t>
            </a:r>
            <a:r>
              <a:rPr lang="ko-KR" altLang="en-US" dirty="0"/>
              <a:t> </a:t>
            </a:r>
            <a:r>
              <a:rPr lang="en-US" altLang="ko-KR" dirty="0"/>
              <a:t>Architecture</a:t>
            </a:r>
            <a:endParaRPr lang="ko-KR" altLang="en-US" dirty="0"/>
          </a:p>
        </p:txBody>
      </p:sp>
      <p:sp>
        <p:nvSpPr>
          <p:cNvPr id="57" name="내용 개체 틀 4"/>
          <p:cNvSpPr>
            <a:spLocks noGrp="1"/>
          </p:cNvSpPr>
          <p:nvPr>
            <p:ph idx="12"/>
          </p:nvPr>
        </p:nvSpPr>
        <p:spPr>
          <a:xfrm>
            <a:off x="133672" y="640079"/>
            <a:ext cx="8758808" cy="363351"/>
          </a:xfrm>
        </p:spPr>
        <p:txBody>
          <a:bodyPr/>
          <a:lstStyle/>
          <a:p>
            <a:pPr marL="216000" lvl="1" indent="0">
              <a:buNone/>
            </a:pPr>
            <a:endParaRPr lang="en-US" altLang="ko-KR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33672" y="1236990"/>
            <a:ext cx="8568952" cy="1094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215999" marR="0" indent="-215999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455999" marR="0" indent="-239999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2pPr>
            <a:lvl3pPr marL="773999" marR="0" indent="-269999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3pPr>
            <a:lvl4pPr marL="956571" marR="0" indent="-308571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4pPr>
            <a:lvl5pPr marL="1223999" marR="0" indent="-359999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5pPr>
            <a:lvl6pPr marL="25146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29718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34290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38862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pPr marL="216000" lvl="1" indent="0" hangingPunct="1">
              <a:buNone/>
            </a:pPr>
            <a:r>
              <a:rPr lang="en-US" altLang="ko-KR" sz="1800" dirty="0"/>
              <a:t>Network </a:t>
            </a:r>
            <a:r>
              <a:rPr lang="ko-KR" altLang="en-US" sz="1800" dirty="0"/>
              <a:t>는  </a:t>
            </a:r>
            <a:r>
              <a:rPr lang="en-US" altLang="ko-KR" sz="1800" dirty="0"/>
              <a:t>multi-layered variant (</a:t>
            </a:r>
            <a:r>
              <a:rPr lang="en-US" altLang="ko-KR" sz="1800" dirty="0" err="1"/>
              <a:t>vinyals</a:t>
            </a:r>
            <a:r>
              <a:rPr lang="en-US" altLang="ko-KR" sz="1800" dirty="0"/>
              <a:t> et al.2015)</a:t>
            </a:r>
            <a:r>
              <a:rPr lang="ko-KR" altLang="en-US" sz="1800" dirty="0"/>
              <a:t>를 기반으로 한다</a:t>
            </a:r>
            <a:r>
              <a:rPr lang="en-US" altLang="ko-KR" sz="1800" dirty="0"/>
              <a:t>.</a:t>
            </a:r>
          </a:p>
          <a:p>
            <a:pPr marL="216000" lvl="1" indent="0" hangingPunct="1">
              <a:buNone/>
            </a:pPr>
            <a:r>
              <a:rPr lang="ko-KR" altLang="en-US" sz="1800" dirty="0"/>
              <a:t>인코더와 </a:t>
            </a:r>
            <a:r>
              <a:rPr lang="ko-KR" altLang="en-US" sz="1800" dirty="0" err="1"/>
              <a:t>디코더모두</a:t>
            </a:r>
            <a:r>
              <a:rPr lang="ko-KR" altLang="en-US" sz="1800" dirty="0"/>
              <a:t> </a:t>
            </a:r>
            <a:r>
              <a:rPr lang="en-US" altLang="ko-KR" sz="1800" dirty="0"/>
              <a:t>N </a:t>
            </a:r>
            <a:r>
              <a:rPr lang="ko-KR" altLang="en-US" sz="1800" dirty="0"/>
              <a:t>스택의 </a:t>
            </a:r>
            <a:r>
              <a:rPr lang="en-US" altLang="ko-KR" sz="1800" dirty="0"/>
              <a:t>GRU</a:t>
            </a:r>
            <a:r>
              <a:rPr lang="ko-KR" altLang="en-US" sz="1800" dirty="0"/>
              <a:t>로 구성된다</a:t>
            </a:r>
            <a:r>
              <a:rPr lang="en-US" altLang="ko-KR" sz="1800" dirty="0"/>
              <a:t>.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C6AE46-DEBE-49FE-8AF1-A670C72B3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67" y="2132856"/>
            <a:ext cx="4610100" cy="39069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B3AFCD-74B2-45BE-944E-53340FA0879F}"/>
              </a:ext>
            </a:extLst>
          </p:cNvPr>
          <p:cNvSpPr txBox="1"/>
          <p:nvPr/>
        </p:nvSpPr>
        <p:spPr>
          <a:xfrm>
            <a:off x="4690114" y="1884769"/>
            <a:ext cx="4202366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ko-KR" dirty="0"/>
              <a:t>-The encoder maps each token in the  input sequence to a real vector called  the annotation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X1,….,</a:t>
            </a:r>
            <a:r>
              <a:rPr lang="en-US" altLang="ko-KR" dirty="0" err="1"/>
              <a:t>X</a:t>
            </a:r>
            <a:r>
              <a:rPr lang="en-US" altLang="ko-KR" sz="1000" dirty="0" err="1"/>
              <a:t>Tx</a:t>
            </a:r>
            <a:r>
              <a:rPr lang="en-US" altLang="ko-KR" dirty="0"/>
              <a:t>, input sequence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8D1286-FB3E-410E-A4FF-534D1CD13716}"/>
              </a:ext>
            </a:extLst>
          </p:cNvPr>
          <p:cNvSpPr txBox="1"/>
          <p:nvPr/>
        </p:nvSpPr>
        <p:spPr>
          <a:xfrm>
            <a:off x="4690114" y="3251677"/>
            <a:ext cx="3828581" cy="17851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-Context  vector </a:t>
            </a:r>
            <a:r>
              <a:rPr lang="en-US" altLang="ko-KR" dirty="0" err="1"/>
              <a:t>c</a:t>
            </a:r>
            <a:r>
              <a:rPr lang="en-US" altLang="ko-KR" sz="1000" dirty="0" err="1"/>
              <a:t>t</a:t>
            </a:r>
            <a:r>
              <a:rPr lang="en-US" altLang="ko-KR" dirty="0"/>
              <a:t> is computed as a weighted sum of the input sequence annotation h</a:t>
            </a:r>
            <a:r>
              <a:rPr lang="en-US" altLang="ko-KR" sz="1000" dirty="0"/>
              <a:t>1</a:t>
            </a:r>
            <a:r>
              <a:rPr lang="en-US" altLang="ko-KR" dirty="0"/>
              <a:t>,….,</a:t>
            </a:r>
            <a:r>
              <a:rPr lang="en-US" altLang="ko-KR" dirty="0" err="1"/>
              <a:t>h</a:t>
            </a:r>
            <a:r>
              <a:rPr lang="en-US" altLang="ko-KR" sz="1000" dirty="0" err="1"/>
              <a:t>Tx</a:t>
            </a:r>
            <a:endParaRPr lang="en-US" altLang="ko-KR" sz="1000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- Normalized weights </a:t>
            </a:r>
            <a:r>
              <a:rPr lang="en-US" altLang="ko-KR" dirty="0" err="1"/>
              <a:t>a</a:t>
            </a:r>
            <a:r>
              <a:rPr lang="en-US" altLang="ko-KR" sz="1000" dirty="0" err="1"/>
              <a:t>tj</a:t>
            </a:r>
            <a:endParaRPr lang="en-US" altLang="ko-KR" sz="1000" dirty="0"/>
          </a:p>
          <a:p>
            <a:pPr marL="171450" marR="0" indent="-1714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altLang="ko-KR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- The associated energy values </a:t>
            </a:r>
            <a:r>
              <a:rPr lang="en-US" altLang="ko-KR" dirty="0" err="1"/>
              <a:t>e</a:t>
            </a:r>
            <a:r>
              <a:rPr lang="en-US" altLang="ko-KR" sz="1000" dirty="0" err="1"/>
              <a:t>tj</a:t>
            </a:r>
            <a:r>
              <a:rPr lang="en-US" altLang="ko-KR" sz="1000" dirty="0"/>
              <a:t>   </a:t>
            </a:r>
            <a:endParaRPr kumimoji="0" lang="ko-KR" alt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11143398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4B47E3E-3AC9-4C6D-90F3-B0A30EBB6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04679"/>
            <a:ext cx="3645879" cy="276975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2678FDF-ABED-4F5C-8A2E-FFE22C288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GRU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796033-5A41-4283-B4A1-D7A71CB6A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0363" y="620688"/>
            <a:ext cx="8363273" cy="4578080"/>
          </a:xfrm>
        </p:spPr>
        <p:txBody>
          <a:bodyPr/>
          <a:lstStyle/>
          <a:p>
            <a:pPr>
              <a:buFontTx/>
              <a:buChar char="-"/>
            </a:pPr>
            <a:r>
              <a:rPr lang="en-US" altLang="ko-KR" dirty="0"/>
              <a:t>GRU</a:t>
            </a:r>
            <a:r>
              <a:rPr lang="ko-KR" altLang="en-US" dirty="0"/>
              <a:t>는 리셋 게이트와 업데이트 게이트 총 두가지의 게이트로 이루어져 있고 리셋 게이트는 새로운 입력을 이전 메모리와 어떻게 합칠지 정해주고 업데이트 게이트는 이전 메모리를 얼만큼 기억할지를 정한다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GRU </a:t>
            </a:r>
            <a:r>
              <a:rPr lang="ko-KR" altLang="en-US" dirty="0"/>
              <a:t>와 </a:t>
            </a:r>
            <a:r>
              <a:rPr lang="en-US" altLang="ko-KR" dirty="0"/>
              <a:t>LSTM</a:t>
            </a:r>
            <a:r>
              <a:rPr lang="ko-KR" altLang="en-US" dirty="0"/>
              <a:t>은 기본적으로 비슷한 모델이지만 </a:t>
            </a:r>
            <a:r>
              <a:rPr lang="en-US" altLang="ko-KR" dirty="0"/>
              <a:t>GRU</a:t>
            </a:r>
            <a:r>
              <a:rPr lang="ko-KR" altLang="en-US" dirty="0"/>
              <a:t>가 파라미터 수가 적어서 학습 시간이 더 짧게 걸리고 적은 데이터로 학습이 가능 할 수 있어 채택했다고 생각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C7FD2C-56A1-487D-A22F-46C15083E7D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9</a:t>
            </a:fld>
            <a:r>
              <a:rPr lang="ko-KR" altLang="en-US"/>
              <a:t> </a:t>
            </a:r>
            <a:r>
              <a:rPr lang="en-US" altLang="ko-KR"/>
              <a:t>/ 22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736FB2A-EC35-4CA8-A339-2F77291D93C8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0EF8D0-30E2-4528-9E9A-9E50D2C1A32E}"/>
              </a:ext>
            </a:extLst>
          </p:cNvPr>
          <p:cNvSpPr txBox="1"/>
          <p:nvPr/>
        </p:nvSpPr>
        <p:spPr>
          <a:xfrm>
            <a:off x="3059832" y="3666109"/>
            <a:ext cx="8758807" cy="2862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0" eaLnBrk="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dirty="0">
                <a:solidFill>
                  <a:srgbClr val="666666"/>
                </a:solidFill>
                <a:latin typeface="Arial" panose="020B0604020202020204" pitchFamily="34" charset="0"/>
                <a:ea typeface="Spoqa Han Sans"/>
              </a:rPr>
              <a:t>LSTM </a:t>
            </a:r>
            <a:r>
              <a:rPr lang="ko-KR" altLang="ko-KR" dirty="0" err="1">
                <a:solidFill>
                  <a:srgbClr val="666666"/>
                </a:solidFill>
                <a:latin typeface="Arial" panose="020B0604020202020204" pitchFamily="34" charset="0"/>
                <a:ea typeface="Spoqa Han Sans"/>
              </a:rPr>
              <a:t>Cell에서의</a:t>
            </a:r>
            <a:r>
              <a:rPr lang="ko-KR" altLang="ko-KR" dirty="0">
                <a:solidFill>
                  <a:srgbClr val="666666"/>
                </a:solidFill>
                <a:latin typeface="Arial" panose="020B0604020202020204" pitchFamily="34" charset="0"/>
                <a:ea typeface="Spoqa Han Sans"/>
              </a:rPr>
              <a:t> 두 상태 벡터 ​와 ​가 하나의 벡터 ​로 합쳐졌다.</a:t>
            </a:r>
          </a:p>
          <a:p>
            <a:pPr lvl="0" eaLnBrk="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dirty="0">
                <a:solidFill>
                  <a:srgbClr val="666666"/>
                </a:solidFill>
                <a:latin typeface="Arial" panose="020B0604020202020204" pitchFamily="34" charset="0"/>
                <a:ea typeface="Spoqa Han Sans"/>
              </a:rPr>
              <a:t>하나의 </a:t>
            </a:r>
            <a:r>
              <a:rPr lang="ko-KR" altLang="ko-KR" dirty="0" err="1">
                <a:solidFill>
                  <a:srgbClr val="666666"/>
                </a:solidFill>
                <a:latin typeface="Arial" panose="020B0604020202020204" pitchFamily="34" charset="0"/>
                <a:ea typeface="Spoqa Han Sans"/>
              </a:rPr>
              <a:t>gate</a:t>
            </a:r>
            <a:r>
              <a:rPr lang="ko-KR" altLang="ko-KR" dirty="0">
                <a:solidFill>
                  <a:srgbClr val="666666"/>
                </a:solidFill>
                <a:latin typeface="Arial" panose="020B0604020202020204" pitchFamily="34" charset="0"/>
                <a:ea typeface="Spoqa Han Sans"/>
              </a:rPr>
              <a:t> </a:t>
            </a:r>
            <a:r>
              <a:rPr lang="ko-KR" altLang="ko-KR" dirty="0" err="1">
                <a:solidFill>
                  <a:srgbClr val="666666"/>
                </a:solidFill>
                <a:latin typeface="Arial" panose="020B0604020202020204" pitchFamily="34" charset="0"/>
                <a:ea typeface="Spoqa Han Sans"/>
              </a:rPr>
              <a:t>controller인</a:t>
            </a:r>
            <a:r>
              <a:rPr lang="ko-KR" altLang="ko-KR" dirty="0">
                <a:solidFill>
                  <a:srgbClr val="666666"/>
                </a:solidFill>
                <a:latin typeface="Arial" panose="020B0604020202020204" pitchFamily="34" charset="0"/>
                <a:ea typeface="Spoqa Han Sans"/>
              </a:rPr>
              <a:t> ​가 </a:t>
            </a:r>
            <a:r>
              <a:rPr lang="ko-KR" altLang="ko-KR" b="1" dirty="0" err="1">
                <a:solidFill>
                  <a:srgbClr val="666666"/>
                </a:solidFill>
                <a:latin typeface="Arial" panose="020B0604020202020204" pitchFamily="34" charset="0"/>
                <a:ea typeface="Spoqa Han Sans"/>
              </a:rPr>
              <a:t>forget</a:t>
            </a:r>
            <a:r>
              <a:rPr lang="ko-KR" altLang="ko-KR" dirty="0" err="1">
                <a:solidFill>
                  <a:srgbClr val="666666"/>
                </a:solidFill>
                <a:latin typeface="Arial" panose="020B0604020202020204" pitchFamily="34" charset="0"/>
                <a:ea typeface="Spoqa Han Sans"/>
              </a:rPr>
              <a:t>과</a:t>
            </a:r>
            <a:r>
              <a:rPr lang="ko-KR" altLang="ko-KR" dirty="0">
                <a:solidFill>
                  <a:srgbClr val="666666"/>
                </a:solidFill>
                <a:latin typeface="Arial" panose="020B0604020202020204" pitchFamily="34" charset="0"/>
                <a:ea typeface="Spoqa Han Sans"/>
              </a:rPr>
              <a:t> </a:t>
            </a:r>
            <a:r>
              <a:rPr lang="ko-KR" altLang="ko-KR" b="1" dirty="0" err="1">
                <a:solidFill>
                  <a:srgbClr val="666666"/>
                </a:solidFill>
                <a:latin typeface="Arial" panose="020B0604020202020204" pitchFamily="34" charset="0"/>
                <a:ea typeface="Spoqa Han Sans"/>
              </a:rPr>
              <a:t>input</a:t>
            </a:r>
            <a:r>
              <a:rPr lang="ko-KR" altLang="ko-KR" dirty="0">
                <a:solidFill>
                  <a:srgbClr val="666666"/>
                </a:solidFill>
                <a:latin typeface="Arial" panose="020B0604020202020204" pitchFamily="34" charset="0"/>
                <a:ea typeface="Spoqa Han Sans"/>
              </a:rPr>
              <a:t> 게이트(</a:t>
            </a:r>
            <a:r>
              <a:rPr lang="ko-KR" altLang="ko-KR" dirty="0" err="1">
                <a:solidFill>
                  <a:srgbClr val="666666"/>
                </a:solidFill>
                <a:latin typeface="Arial" panose="020B0604020202020204" pitchFamily="34" charset="0"/>
                <a:ea typeface="Spoqa Han Sans"/>
              </a:rPr>
              <a:t>gate</a:t>
            </a:r>
            <a:r>
              <a:rPr lang="ko-KR" altLang="ko-KR" dirty="0">
                <a:solidFill>
                  <a:srgbClr val="666666"/>
                </a:solidFill>
                <a:latin typeface="Arial" panose="020B0604020202020204" pitchFamily="34" charset="0"/>
                <a:ea typeface="Spoqa Han Sans"/>
              </a:rPr>
              <a:t>)</a:t>
            </a:r>
            <a:r>
              <a:rPr lang="ko-KR" altLang="ko-KR" dirty="0" err="1">
                <a:solidFill>
                  <a:srgbClr val="666666"/>
                </a:solidFill>
                <a:latin typeface="Arial" panose="020B0604020202020204" pitchFamily="34" charset="0"/>
                <a:ea typeface="Spoqa Han Sans"/>
              </a:rPr>
              <a:t>를</a:t>
            </a:r>
            <a:r>
              <a:rPr lang="ko-KR" altLang="ko-KR" dirty="0">
                <a:solidFill>
                  <a:srgbClr val="666666"/>
                </a:solidFill>
                <a:latin typeface="Arial" panose="020B0604020202020204" pitchFamily="34" charset="0"/>
                <a:ea typeface="Spoqa Han Sans"/>
              </a:rPr>
              <a:t> </a:t>
            </a:r>
            <a:endParaRPr lang="en-US" altLang="ko-KR" dirty="0">
              <a:solidFill>
                <a:srgbClr val="666666"/>
              </a:solidFill>
              <a:latin typeface="Arial" panose="020B0604020202020204" pitchFamily="34" charset="0"/>
              <a:ea typeface="Spoqa Han Sans"/>
            </a:endParaRPr>
          </a:p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666666"/>
                </a:solidFill>
                <a:latin typeface="Arial" panose="020B0604020202020204" pitchFamily="34" charset="0"/>
                <a:ea typeface="Spoqa Han Sans"/>
              </a:rPr>
              <a:t>모두 제어한다.</a:t>
            </a:r>
            <a:r>
              <a:rPr lang="en-US" altLang="ko-KR" dirty="0">
                <a:solidFill>
                  <a:srgbClr val="666666"/>
                </a:solidFill>
                <a:latin typeface="Arial" panose="020B0604020202020204" pitchFamily="34" charset="0"/>
                <a:ea typeface="Spoqa Han Sans"/>
              </a:rPr>
              <a:t> </a:t>
            </a:r>
            <a:r>
              <a:rPr lang="en-US" altLang="ko-KR" dirty="0" err="1">
                <a:solidFill>
                  <a:srgbClr val="666666"/>
                </a:solidFill>
                <a:latin typeface="Arial" panose="020B0604020202020204" pitchFamily="34" charset="0"/>
                <a:ea typeface="Spoqa Han Sans"/>
              </a:rPr>
              <a:t>Zt</a:t>
            </a:r>
            <a:r>
              <a:rPr lang="ko-KR" altLang="ko-KR" dirty="0">
                <a:solidFill>
                  <a:srgbClr val="666666"/>
                </a:solidFill>
                <a:latin typeface="Arial" panose="020B0604020202020204" pitchFamily="34" charset="0"/>
                <a:ea typeface="Spoqa Han Sans"/>
              </a:rPr>
              <a:t>가 </a:t>
            </a:r>
            <a:r>
              <a:rPr lang="ko-KR" altLang="ko-KR" dirty="0">
                <a:solidFill>
                  <a:srgbClr val="E96900"/>
                </a:solidFill>
                <a:latin typeface="Consolas" panose="020B0609020204030204" pitchFamily="49" charset="0"/>
                <a:ea typeface="Spoqa Han Sans"/>
              </a:rPr>
              <a:t>1</a:t>
            </a:r>
            <a:r>
              <a:rPr lang="ko-KR" altLang="ko-KR" dirty="0">
                <a:solidFill>
                  <a:srgbClr val="666666"/>
                </a:solidFill>
                <a:ea typeface="Spoqa Han Sans"/>
              </a:rPr>
              <a:t>을 출력하면 </a:t>
            </a:r>
            <a:r>
              <a:rPr lang="ko-KR" altLang="ko-KR" dirty="0" err="1">
                <a:solidFill>
                  <a:srgbClr val="666666"/>
                </a:solidFill>
                <a:ea typeface="Spoqa Han Sans"/>
              </a:rPr>
              <a:t>forget</a:t>
            </a:r>
            <a:r>
              <a:rPr lang="ko-KR" altLang="ko-KR" dirty="0">
                <a:solidFill>
                  <a:srgbClr val="666666"/>
                </a:solidFill>
                <a:ea typeface="Spoqa Han Sans"/>
              </a:rPr>
              <a:t> 게이트가 열리고</a:t>
            </a:r>
            <a:endParaRPr lang="en-US" altLang="ko-KR" dirty="0">
              <a:solidFill>
                <a:srgbClr val="666666"/>
              </a:solidFill>
              <a:ea typeface="Spoqa Han Sans"/>
            </a:endParaRPr>
          </a:p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666666"/>
                </a:solidFill>
                <a:ea typeface="Spoqa Han Sans"/>
              </a:rPr>
              <a:t> </a:t>
            </a:r>
            <a:r>
              <a:rPr lang="ko-KR" altLang="ko-KR" dirty="0" err="1">
                <a:solidFill>
                  <a:srgbClr val="666666"/>
                </a:solidFill>
                <a:ea typeface="Spoqa Han Sans"/>
              </a:rPr>
              <a:t>input</a:t>
            </a:r>
            <a:r>
              <a:rPr lang="ko-KR" altLang="ko-KR" dirty="0">
                <a:solidFill>
                  <a:srgbClr val="666666"/>
                </a:solidFill>
                <a:ea typeface="Spoqa Han Sans"/>
              </a:rPr>
              <a:t> 게이트가 닫히며, </a:t>
            </a:r>
            <a:r>
              <a:rPr lang="en-US" altLang="ko-KR" dirty="0" err="1">
                <a:solidFill>
                  <a:srgbClr val="666666"/>
                </a:solidFill>
                <a:latin typeface="Arial" panose="020B0604020202020204" pitchFamily="34" charset="0"/>
                <a:ea typeface="Spoqa Han Sans"/>
              </a:rPr>
              <a:t>Zt</a:t>
            </a:r>
            <a:r>
              <a:rPr lang="ko-KR" altLang="ko-KR" dirty="0">
                <a:solidFill>
                  <a:srgbClr val="666666"/>
                </a:solidFill>
                <a:latin typeface="Arial" panose="020B0604020202020204" pitchFamily="34" charset="0"/>
                <a:ea typeface="Spoqa Han Sans"/>
              </a:rPr>
              <a:t>가 </a:t>
            </a:r>
            <a:r>
              <a:rPr lang="ko-KR" altLang="ko-KR" dirty="0">
                <a:solidFill>
                  <a:srgbClr val="E96900"/>
                </a:solidFill>
                <a:latin typeface="Consolas" panose="020B0609020204030204" pitchFamily="49" charset="0"/>
                <a:ea typeface="Spoqa Han Sans"/>
              </a:rPr>
              <a:t>0</a:t>
            </a:r>
            <a:r>
              <a:rPr lang="ko-KR" altLang="ko-KR" dirty="0">
                <a:solidFill>
                  <a:srgbClr val="666666"/>
                </a:solidFill>
                <a:ea typeface="Spoqa Han Sans"/>
              </a:rPr>
              <a:t>일 경우 반대로 </a:t>
            </a:r>
            <a:r>
              <a:rPr lang="ko-KR" altLang="ko-KR" dirty="0" err="1">
                <a:solidFill>
                  <a:srgbClr val="666666"/>
                </a:solidFill>
                <a:ea typeface="Spoqa Han Sans"/>
              </a:rPr>
              <a:t>forget</a:t>
            </a:r>
            <a:r>
              <a:rPr lang="ko-KR" altLang="ko-KR" dirty="0">
                <a:solidFill>
                  <a:srgbClr val="666666"/>
                </a:solidFill>
                <a:ea typeface="Spoqa Han Sans"/>
              </a:rPr>
              <a:t> 게이</a:t>
            </a:r>
            <a:endParaRPr lang="en-US" altLang="ko-KR" dirty="0">
              <a:solidFill>
                <a:srgbClr val="666666"/>
              </a:solidFill>
              <a:ea typeface="Spoqa Han Sans"/>
            </a:endParaRPr>
          </a:p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>
                <a:solidFill>
                  <a:srgbClr val="666666"/>
                </a:solidFill>
                <a:ea typeface="Spoqa Han Sans"/>
              </a:rPr>
              <a:t>트가</a:t>
            </a:r>
            <a:r>
              <a:rPr lang="ko-KR" altLang="ko-KR" dirty="0">
                <a:solidFill>
                  <a:srgbClr val="666666"/>
                </a:solidFill>
                <a:ea typeface="Spoqa Han Sans"/>
              </a:rPr>
              <a:t> 닫히고 </a:t>
            </a:r>
            <a:r>
              <a:rPr lang="ko-KR" altLang="ko-KR" dirty="0" err="1">
                <a:solidFill>
                  <a:srgbClr val="666666"/>
                </a:solidFill>
                <a:ea typeface="Spoqa Han Sans"/>
              </a:rPr>
              <a:t>input</a:t>
            </a:r>
            <a:r>
              <a:rPr lang="ko-KR" altLang="ko-KR" dirty="0">
                <a:solidFill>
                  <a:srgbClr val="666666"/>
                </a:solidFill>
                <a:ea typeface="Spoqa Han Sans"/>
              </a:rPr>
              <a:t> 게이트가 열린다. 즉, 이전(</a:t>
            </a:r>
            <a:r>
              <a:rPr lang="ko-KR" altLang="ko-KR" dirty="0">
                <a:solidFill>
                  <a:srgbClr val="666666"/>
                </a:solidFill>
                <a:latin typeface="Arial" panose="020B0604020202020204" pitchFamily="34" charset="0"/>
                <a:ea typeface="Spoqa Han Sans"/>
              </a:rPr>
              <a:t>​)의 기억이 </a:t>
            </a:r>
            <a:endParaRPr lang="en-US" altLang="ko-KR" dirty="0">
              <a:solidFill>
                <a:srgbClr val="666666"/>
              </a:solidFill>
              <a:latin typeface="Arial" panose="020B0604020202020204" pitchFamily="34" charset="0"/>
              <a:ea typeface="Spoqa Han Sans"/>
            </a:endParaRPr>
          </a:p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666666"/>
                </a:solidFill>
                <a:latin typeface="Arial" panose="020B0604020202020204" pitchFamily="34" charset="0"/>
                <a:ea typeface="Spoqa Han Sans"/>
              </a:rPr>
              <a:t>저장 </a:t>
            </a:r>
            <a:r>
              <a:rPr lang="ko-KR" altLang="ko-KR" dirty="0" err="1">
                <a:solidFill>
                  <a:srgbClr val="666666"/>
                </a:solidFill>
                <a:latin typeface="Arial" panose="020B0604020202020204" pitchFamily="34" charset="0"/>
                <a:ea typeface="Spoqa Han Sans"/>
              </a:rPr>
              <a:t>될때</a:t>
            </a:r>
            <a:r>
              <a:rPr lang="ko-KR" altLang="ko-KR" dirty="0">
                <a:solidFill>
                  <a:srgbClr val="666666"/>
                </a:solidFill>
                <a:latin typeface="Arial" panose="020B0604020202020204" pitchFamily="34" charset="0"/>
                <a:ea typeface="Spoqa Han Sans"/>
              </a:rPr>
              <a:t> 마다 타임 스텝 ​의 입력은 삭제된다. </a:t>
            </a:r>
          </a:p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666666"/>
                </a:solidFill>
                <a:latin typeface="Arial" panose="020B0604020202020204" pitchFamily="34" charset="0"/>
                <a:ea typeface="Spoqa Han Sans"/>
              </a:rPr>
              <a:t>GRU 셀은 </a:t>
            </a:r>
            <a:r>
              <a:rPr lang="ko-KR" altLang="ko-KR" dirty="0" err="1">
                <a:solidFill>
                  <a:srgbClr val="666666"/>
                </a:solidFill>
                <a:latin typeface="Arial" panose="020B0604020202020204" pitchFamily="34" charset="0"/>
                <a:ea typeface="Spoqa Han Sans"/>
              </a:rPr>
              <a:t>output</a:t>
            </a:r>
            <a:r>
              <a:rPr lang="ko-KR" altLang="ko-KR" dirty="0">
                <a:solidFill>
                  <a:srgbClr val="666666"/>
                </a:solidFill>
                <a:latin typeface="Arial" panose="020B0604020202020204" pitchFamily="34" charset="0"/>
                <a:ea typeface="Spoqa Han Sans"/>
              </a:rPr>
              <a:t> 게이트가 없어 전체 상태 벡터 ​</a:t>
            </a:r>
            <a:r>
              <a:rPr lang="en-US" altLang="ko-KR" dirty="0" err="1">
                <a:solidFill>
                  <a:srgbClr val="666666"/>
                </a:solidFill>
                <a:latin typeface="Arial" panose="020B0604020202020204" pitchFamily="34" charset="0"/>
                <a:ea typeface="Spoqa Han Sans"/>
              </a:rPr>
              <a:t>ht</a:t>
            </a:r>
            <a:r>
              <a:rPr lang="ko-KR" altLang="ko-KR" dirty="0">
                <a:solidFill>
                  <a:srgbClr val="666666"/>
                </a:solidFill>
                <a:latin typeface="Arial" panose="020B0604020202020204" pitchFamily="34" charset="0"/>
                <a:ea typeface="Spoqa Han Sans"/>
              </a:rPr>
              <a:t>가 타임 </a:t>
            </a:r>
            <a:endParaRPr lang="en-US" altLang="ko-KR" dirty="0">
              <a:solidFill>
                <a:srgbClr val="666666"/>
              </a:solidFill>
              <a:latin typeface="Arial" panose="020B0604020202020204" pitchFamily="34" charset="0"/>
              <a:ea typeface="Spoqa Han Sans"/>
            </a:endParaRPr>
          </a:p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666666"/>
                </a:solidFill>
                <a:latin typeface="Arial" panose="020B0604020202020204" pitchFamily="34" charset="0"/>
                <a:ea typeface="Spoqa Han Sans"/>
              </a:rPr>
              <a:t>스텝마다 출력되며, 이전 상태 ​의 어느 부분이 출력될지 </a:t>
            </a:r>
            <a:endParaRPr lang="en-US" altLang="ko-KR" dirty="0">
              <a:solidFill>
                <a:srgbClr val="666666"/>
              </a:solidFill>
              <a:latin typeface="Arial" panose="020B0604020202020204" pitchFamily="34" charset="0"/>
              <a:ea typeface="Spoqa Han Sans"/>
            </a:endParaRPr>
          </a:p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666666"/>
                </a:solidFill>
                <a:latin typeface="Arial" panose="020B0604020202020204" pitchFamily="34" charset="0"/>
                <a:ea typeface="Spoqa Han Sans"/>
              </a:rPr>
              <a:t>제어하는 새로운 </a:t>
            </a:r>
            <a:r>
              <a:rPr lang="ko-KR" altLang="ko-KR" dirty="0" err="1">
                <a:solidFill>
                  <a:srgbClr val="666666"/>
                </a:solidFill>
                <a:latin typeface="Arial" panose="020B0604020202020204" pitchFamily="34" charset="0"/>
                <a:ea typeface="Spoqa Han Sans"/>
              </a:rPr>
              <a:t>gate</a:t>
            </a:r>
            <a:r>
              <a:rPr lang="ko-KR" altLang="ko-KR" dirty="0">
                <a:solidFill>
                  <a:srgbClr val="666666"/>
                </a:solidFill>
                <a:latin typeface="Arial" panose="020B0604020202020204" pitchFamily="34" charset="0"/>
                <a:ea typeface="Spoqa Han Sans"/>
              </a:rPr>
              <a:t> </a:t>
            </a:r>
            <a:r>
              <a:rPr lang="ko-KR" altLang="ko-KR" dirty="0" err="1">
                <a:solidFill>
                  <a:srgbClr val="666666"/>
                </a:solidFill>
                <a:latin typeface="Arial" panose="020B0604020202020204" pitchFamily="34" charset="0"/>
                <a:ea typeface="Spoqa Han Sans"/>
              </a:rPr>
              <a:t>controller인</a:t>
            </a:r>
            <a:r>
              <a:rPr lang="ko-KR" altLang="ko-KR" dirty="0">
                <a:solidFill>
                  <a:srgbClr val="666666"/>
                </a:solidFill>
                <a:latin typeface="Arial" panose="020B0604020202020204" pitchFamily="34" charset="0"/>
                <a:ea typeface="Spoqa Han Sans"/>
              </a:rPr>
              <a:t> </a:t>
            </a:r>
            <a:r>
              <a:rPr lang="en-US" altLang="ko-KR" dirty="0">
                <a:solidFill>
                  <a:srgbClr val="666666"/>
                </a:solidFill>
                <a:latin typeface="Arial" panose="020B0604020202020204" pitchFamily="34" charset="0"/>
                <a:ea typeface="Spoqa Han Sans"/>
              </a:rPr>
              <a:t>rt</a:t>
            </a:r>
            <a:r>
              <a:rPr lang="ko-KR" altLang="ko-KR" dirty="0">
                <a:solidFill>
                  <a:srgbClr val="666666"/>
                </a:solidFill>
                <a:latin typeface="Arial" panose="020B0604020202020204" pitchFamily="34" charset="0"/>
                <a:ea typeface="Spoqa Han Sans"/>
              </a:rPr>
              <a:t>​가 있다.</a:t>
            </a:r>
            <a:endParaRPr lang="ko-KR" altLang="ko-KR" sz="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7157240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67056</TotalTime>
  <Words>1284</Words>
  <Application>Microsoft Office PowerPoint</Application>
  <PresentationFormat>화면 슬라이드 쇼(4:3)</PresentationFormat>
  <Paragraphs>186</Paragraphs>
  <Slides>19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Helvetica Neue</vt:lpstr>
      <vt:lpstr>나눔고딕</vt:lpstr>
      <vt:lpstr>맑은 고딕</vt:lpstr>
      <vt:lpstr>Arial</vt:lpstr>
      <vt:lpstr>Consolas</vt:lpstr>
      <vt:lpstr>Helvetica</vt:lpstr>
      <vt:lpstr>Wingdings</vt:lpstr>
      <vt:lpstr>Default</vt:lpstr>
      <vt:lpstr>PowerPoint 프레젠테이션</vt:lpstr>
      <vt:lpstr>1. 연구개요</vt:lpstr>
      <vt:lpstr>  Introduction</vt:lpstr>
      <vt:lpstr>PowerPoint 프레젠테이션</vt:lpstr>
      <vt:lpstr>PowerPoint 프레젠테이션</vt:lpstr>
      <vt:lpstr>PowerPoint 프레젠테이션</vt:lpstr>
      <vt:lpstr>-Technical Details</vt:lpstr>
      <vt:lpstr>Neural Network Architecture</vt:lpstr>
      <vt:lpstr>GRU</vt:lpstr>
      <vt:lpstr>PowerPoint 프레젠테이션</vt:lpstr>
      <vt:lpstr>PowerPoint 프레젠테이션</vt:lpstr>
      <vt:lpstr>Experiments</vt:lpstr>
      <vt:lpstr>PowerPoint 프레젠테이션</vt:lpstr>
      <vt:lpstr>Result</vt:lpstr>
      <vt:lpstr>PowerPoint 프레젠테이션</vt:lpstr>
      <vt:lpstr>PowerPoint 프레젠테이션</vt:lpstr>
      <vt:lpstr>PowerPoint 프레젠테이션</vt:lpstr>
      <vt:lpstr>Conclusions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보안성을</dc:title>
  <dc:creator>Dongmin Jang</dc:creator>
  <cp:lastModifiedBy>김주형</cp:lastModifiedBy>
  <cp:revision>475</cp:revision>
  <cp:lastPrinted>2019-01-25T10:57:37Z</cp:lastPrinted>
  <dcterms:modified xsi:type="dcterms:W3CDTF">2019-10-04T05:03:24Z</dcterms:modified>
</cp:coreProperties>
</file>