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340" autoAdjust="0"/>
  </p:normalViewPr>
  <p:slideViewPr>
    <p:cSldViewPr showGuides="1">
      <p:cViewPr varScale="1">
        <p:scale>
          <a:sx n="71" d="100"/>
          <a:sy n="71" d="100"/>
        </p:scale>
        <p:origin x="36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2020-01-31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378720" y="188370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20-01-09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1959187" y="864170"/>
            <a:ext cx="49680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Categorization source code for better performance</a:t>
            </a:r>
            <a:endParaRPr lang="en-US" altLang="ko-KR" sz="1600" b="0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1CE08-D2D1-4714-B95F-39CDEAC3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Representation Extraction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1497F5-BD8C-4B23-A240-75D8AD9BEE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BCAF51-7700-427B-A45C-8575EE48751D}"/>
              </a:ext>
            </a:extLst>
          </p:cNvPr>
          <p:cNvSpPr txBox="1"/>
          <p:nvPr/>
        </p:nvSpPr>
        <p:spPr>
          <a:xfrm>
            <a:off x="251520" y="1340768"/>
            <a:ext cx="8640960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3. CFG : Code is expressed as its CFG(Control Flow Graph)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r>
              <a:rPr lang="en-US" altLang="ko-KR" dirty="0"/>
              <a:t>- Extraction : Rely on Soot(popular framework for java code analysis)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Extract the fully qualified </a:t>
            </a:r>
            <a:r>
              <a:rPr lang="en-US" altLang="ko-KR" dirty="0"/>
              <a:t>name of the class from the signature </a:t>
            </a:r>
            <a:r>
              <a:rPr lang="en-US" altLang="ko-KR" dirty="0" err="1"/>
              <a:t>si</a:t>
            </a:r>
            <a:r>
              <a:rPr lang="en-US" altLang="ko-KR" dirty="0"/>
              <a:t> of the 	code fragment ci.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r>
              <a:rPr lang="en-US" altLang="ko-KR" dirty="0"/>
              <a:t>Use it to load the compiled class in Soot.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053149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1CE08-D2D1-4714-B95F-39CDEAC3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Representation Extraction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1497F5-BD8C-4B23-A240-75D8AD9BEE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BCAF51-7700-427B-A45C-8575EE48751D}"/>
              </a:ext>
            </a:extLst>
          </p:cNvPr>
          <p:cNvSpPr txBox="1"/>
          <p:nvPr/>
        </p:nvSpPr>
        <p:spPr>
          <a:xfrm>
            <a:off x="251520" y="1340768"/>
            <a:ext cx="8640960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4. Bytecode : Code fragment is expressed as a stream(sentence) of bytecode mnemonic opcodes(e.g.,</a:t>
            </a:r>
            <a:r>
              <a:rPr lang="en-US" altLang="ko-KR" dirty="0" err="1"/>
              <a:t>iload,invokevirtual</a:t>
            </a:r>
            <a:r>
              <a:rPr lang="en-US" altLang="ko-KR" dirty="0"/>
              <a:t>) forming the compiled code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-Extraction : Let ci be the code fragment and </a:t>
            </a:r>
            <a:r>
              <a:rPr lang="en-US" altLang="ko-KR" dirty="0" err="1"/>
              <a:t>si</a:t>
            </a:r>
            <a:r>
              <a:rPr lang="en-US" altLang="ko-KR" dirty="0"/>
              <a:t> its signature.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If ci is a method, we extract the fully qualified name of its class from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si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otherwise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si</a:t>
            </a:r>
            <a:r>
              <a:rPr lang="en-US" altLang="ko-KR" dirty="0"/>
              <a:t> already represents the name of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class.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- Normalization : Remove the references to constants, keeping only their 	opcodes. The instruction putfield#2 is normalized as </a:t>
            </a:r>
            <a:r>
              <a:rPr lang="en-US" altLang="ko-KR" dirty="0" err="1"/>
              <a:t>putfield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We also separate the opcodes stream of each method with the special 	tag&lt;M&gt;.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9868037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1CE08-D2D1-4714-B95F-39CDEAC3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Embedding Learning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1497F5-BD8C-4B23-A240-75D8AD9BEE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BCAF51-7700-427B-A45C-8575EE48751D}"/>
              </a:ext>
            </a:extLst>
          </p:cNvPr>
          <p:cNvSpPr txBox="1"/>
          <p:nvPr/>
        </p:nvSpPr>
        <p:spPr>
          <a:xfrm>
            <a:off x="251520" y="1340768"/>
            <a:ext cx="864096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E7D74-065D-4A34-BD56-D2928466BE46}"/>
              </a:ext>
            </a:extLst>
          </p:cNvPr>
          <p:cNvSpPr txBox="1"/>
          <p:nvPr/>
        </p:nvSpPr>
        <p:spPr>
          <a:xfrm>
            <a:off x="107504" y="1340768"/>
            <a:ext cx="9036496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Use two strategies to learn embeddings for the aforementioned representations.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1. </a:t>
            </a:r>
            <a:r>
              <a:rPr lang="en-US" altLang="ko-KR" dirty="0" err="1"/>
              <a:t>AST,bytecode,identifier</a:t>
            </a:r>
            <a:r>
              <a:rPr lang="en-US" altLang="ko-KR" dirty="0"/>
              <a:t> - &gt; Deep Learning based approach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2. CFG -&gt; Graph Embedding technique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DL strategy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C = set of all code fragments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R = corpus comprising the representations of the code fragments in a representation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172854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-Reason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503908" y="1484784"/>
            <a:ext cx="712879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670089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664B8-032A-4C4E-9CEB-BA891F10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C8B4071-E889-4602-A287-24F024F835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3030E-1811-475D-A2D7-06492AF73FC6}"/>
              </a:ext>
            </a:extLst>
          </p:cNvPr>
          <p:cNvSpPr txBox="1"/>
          <p:nvPr/>
        </p:nvSpPr>
        <p:spPr>
          <a:xfrm>
            <a:off x="395536" y="1916832"/>
            <a:ext cx="8303964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Deep Learning from different code representations.</a:t>
            </a:r>
            <a:br>
              <a:rPr lang="en-US" altLang="ko-KR" dirty="0"/>
            </a:br>
            <a:r>
              <a:rPr lang="en-US" altLang="ko-KR" dirty="0"/>
              <a:t>	- Automatically learn code similarities from different representations.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Assembling a combined model</a:t>
            </a:r>
            <a:b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</a:b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AST,CFGs etc.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Inter-project similarities</a:t>
            </a:r>
            <a:br>
              <a:rPr lang="en-US" altLang="ko-KR" dirty="0"/>
            </a:br>
            <a:r>
              <a:rPr lang="en-US" altLang="ko-KR" dirty="0"/>
              <a:t>	- Not only single project, but also different software projects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Model reusability and transfer learning</a:t>
            </a:r>
            <a:b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</a:b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Learn multi-representation models on available software system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32426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72677-A2B1-4870-ABC7-5F4FD4A3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Learning In SE.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38CB229-BF6E-41FB-8571-DA5FF74A5D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F03A4-9B9E-47E5-B40C-07A061893667}"/>
              </a:ext>
            </a:extLst>
          </p:cNvPr>
          <p:cNvSpPr txBox="1"/>
          <p:nvPr/>
        </p:nvSpPr>
        <p:spPr>
          <a:xfrm>
            <a:off x="251520" y="1628800"/>
            <a:ext cx="8892480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White et al. representation learning via recursive autoencoder </a:t>
            </a:r>
            <a:br>
              <a:rPr lang="en-US" altLang="ko-KR" dirty="0"/>
            </a:br>
            <a:r>
              <a:rPr lang="en-US" altLang="ko-KR" dirty="0"/>
              <a:t>	- Purpose of code clone detection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Lam et al. </a:t>
            </a:r>
            <a:r>
              <a:rPr lang="en-US" altLang="ko-KR" dirty="0"/>
              <a:t> Focuses on bug localization using both DL and IR tech.</a:t>
            </a:r>
            <a:br>
              <a:rPr lang="en-US" altLang="ko-KR" dirty="0"/>
            </a:br>
            <a:r>
              <a:rPr lang="en-US" altLang="ko-KR" dirty="0"/>
              <a:t>	- Collects features which capture textual similarity.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Allamanis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et al. Approach for suggesting meaningful class and method names.</a:t>
            </a:r>
            <a:b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</a:b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Used an Attentional Neural Network(ANN) combined with convolution on 	the input tokens for assigning descriptive method names.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Etc..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619243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925C4-E774-40FF-83C5-69EEC37F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69F62AA-CBD4-4B3C-A45F-A277A05D77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C7CD8-20FE-40EE-B2DF-759B34504E29}"/>
              </a:ext>
            </a:extLst>
          </p:cNvPr>
          <p:cNvSpPr txBox="1"/>
          <p:nvPr/>
        </p:nvSpPr>
        <p:spPr>
          <a:xfrm>
            <a:off x="179512" y="1484784"/>
            <a:ext cx="8856984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Code fragments are selected at the different granularities we wish to analyze</a:t>
            </a:r>
            <a:br>
              <a:rPr lang="en-US" altLang="ko-KR" dirty="0"/>
            </a:br>
            <a:r>
              <a:rPr lang="en-US" altLang="ko-KR" dirty="0"/>
              <a:t>	-</a:t>
            </a:r>
            <a:r>
              <a:rPr lang="ko-KR" altLang="en-US" dirty="0"/>
              <a:t> </a:t>
            </a:r>
            <a:r>
              <a:rPr lang="en-US" altLang="ko-KR" dirty="0"/>
              <a:t>(e.g., classes, methods)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For each selected fragment, </a:t>
            </a:r>
            <a:r>
              <a:rPr lang="en-US" altLang="ko-KR" dirty="0"/>
              <a:t>we extract its four different representations</a:t>
            </a:r>
            <a:br>
              <a:rPr lang="en-US" altLang="ko-KR" dirty="0"/>
            </a:br>
            <a:r>
              <a:rPr lang="en-US" altLang="ko-KR" dirty="0"/>
              <a:t>	- (i.e., identifiers, AST, bytecode, CFG)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Code fragments are embedded as continuous valued vectors, which are learned for each representation.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In order to detect similar code fragments, distances are computed among the embeddings.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634378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2DEEE-F557-447D-A764-442BDCC9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Fragments Selection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19DD70-1132-4E8F-8FAD-62E2B82E2A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6F2F2-1824-4616-9180-A7BEB536D07E}"/>
              </a:ext>
            </a:extLst>
          </p:cNvPr>
          <p:cNvSpPr txBox="1"/>
          <p:nvPr/>
        </p:nvSpPr>
        <p:spPr>
          <a:xfrm>
            <a:off x="107504" y="1520788"/>
            <a:ext cx="9036496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Use the visitor design pattern to traverse the AST and select all the classes and methods corresponding to </a:t>
            </a:r>
            <a:r>
              <a:rPr lang="en-US" altLang="ko-KR" dirty="0" err="1"/>
              <a:t>TypeDeclaration</a:t>
            </a:r>
            <a:r>
              <a:rPr lang="en-US" altLang="ko-KR" dirty="0"/>
              <a:t> and </a:t>
            </a:r>
            <a:r>
              <a:rPr lang="en-US" altLang="ko-KR" dirty="0" err="1"/>
              <a:t>MethodDeclaration</a:t>
            </a:r>
            <a:r>
              <a:rPr lang="en-US" altLang="ko-KR" dirty="0"/>
              <a:t> nodes.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Discard interfaces and abstract </a:t>
            </a:r>
            <a:r>
              <a:rPr lang="en-US" altLang="ko-KR" dirty="0"/>
              <a:t>classes since their methods do not have a byte code and CFG representations.</a:t>
            </a:r>
            <a:br>
              <a:rPr lang="en-US" altLang="ko-KR" dirty="0"/>
            </a:br>
            <a:r>
              <a:rPr lang="en-US" altLang="ko-KR" dirty="0"/>
              <a:t>	-While possible to extract the other two representations(identifiers and AST)</a:t>
            </a:r>
            <a:br>
              <a:rPr lang="en-US" altLang="ko-KR" dirty="0"/>
            </a:br>
            <a:r>
              <a:rPr lang="en-US" altLang="ko-KR" dirty="0"/>
              <a:t>	but for all representations, discard.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Filter out fragments smaller than 10 statements.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568671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75CE8-8204-43ED-9A0C-FF1A5E18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Representation Extraction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2DE8036-BD60-44B5-9D20-99D64B314A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8BAD5-B2F9-4F07-8734-181FCA2B609E}"/>
              </a:ext>
            </a:extLst>
          </p:cNvPr>
          <p:cNvSpPr txBox="1"/>
          <p:nvPr/>
        </p:nvSpPr>
        <p:spPr>
          <a:xfrm>
            <a:off x="395536" y="1484784"/>
            <a:ext cx="8424936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Use four representations of the code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Identifiers</a:t>
            </a: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ASTs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Bytecode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CFGs</a:t>
            </a:r>
            <a:b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</a:br>
            <a:b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</a:b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Extraction and Normalizations are prepossessing steps.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4660645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1CE08-D2D1-4714-B95F-39CDEAC3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Representation Extraction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1497F5-BD8C-4B23-A240-75D8AD9BEE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BCAF51-7700-427B-A45C-8575EE48751D}"/>
              </a:ext>
            </a:extLst>
          </p:cNvPr>
          <p:cNvSpPr txBox="1"/>
          <p:nvPr/>
        </p:nvSpPr>
        <p:spPr>
          <a:xfrm>
            <a:off x="251520" y="1340768"/>
            <a:ext cx="8640960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1. Identifiers : A code fragment is expressed as a stream(sentence) of identifiers and constants from the code</a:t>
            </a:r>
            <a:br>
              <a:rPr lang="en-US" altLang="ko-KR" dirty="0"/>
            </a:br>
            <a:r>
              <a:rPr lang="en-US" altLang="ko-KR" dirty="0"/>
              <a:t>	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- Extraction : Select the terminal nodes(leaves) of the sub-tree and print 	their values. The leaf nodes mostly correspond to the identifiers and 	constants used in the code</a:t>
            </a:r>
            <a:br>
              <a:rPr lang="en-US" altLang="ko-KR" dirty="0"/>
            </a:b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- Normalization : Given the stream of printed leaf nodes, Normalize the 	representation by replacing the constant values with their type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(&lt;int</a:t>
            </a:r>
            <a:r>
              <a:rPr lang="en-US" altLang="ko-KR" dirty="0"/>
              <a:t>&gt;,&lt;float&gt;,&lt;char&gt;,&lt;string&gt;)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715253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1CE08-D2D1-4714-B95F-39CDEAC3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Representation Extraction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1497F5-BD8C-4B23-A240-75D8AD9BEE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BCAF51-7700-427B-A45C-8575EE48751D}"/>
              </a:ext>
            </a:extLst>
          </p:cNvPr>
          <p:cNvSpPr txBox="1"/>
          <p:nvPr/>
        </p:nvSpPr>
        <p:spPr>
          <a:xfrm>
            <a:off x="251520" y="1340768"/>
            <a:ext cx="8892480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2. AST : A code fragment is expressed as a stream(sentence)  of the node types 	that compose its AST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Extraction : Sub-tree rooted at the node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ni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is selected for a given code </a:t>
            </a:r>
            <a:r>
              <a:rPr lang="en-US" altLang="ko-KR" dirty="0"/>
              <a:t>	fragment ci. Next, Perform a pre-order visit of the sub-tree printing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- Normalization : Remove two AST node types </a:t>
            </a:r>
            <a:r>
              <a:rPr lang="en-US" altLang="ko-KR" dirty="0" err="1"/>
              <a:t>SimpleName</a:t>
            </a:r>
            <a:r>
              <a:rPr lang="en-US" altLang="ko-KR" dirty="0"/>
              <a:t> and 	</a:t>
            </a:r>
            <a:r>
              <a:rPr lang="en-US" altLang="ko-KR" dirty="0" err="1"/>
              <a:t>QualifiedName</a:t>
            </a:r>
            <a:r>
              <a:rPr lang="en-US" altLang="ko-KR" dirty="0"/>
              <a:t>. These nodes refer to identifiers in the code were removed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	</a:t>
            </a:r>
            <a:r>
              <a:rPr lang="en-US" altLang="ko-KR" dirty="0" err="1"/>
              <a:t>i</a:t>
            </a:r>
            <a:r>
              <a:rPr lang="en-US" altLang="ko-KR" dirty="0"/>
              <a:t>) They represent low-level nodes, which are less informative than 		high-level program construct nodes in the AST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ii) They account for ~46% of the AST nodes leading to a very </a:t>
            </a:r>
            <a:r>
              <a:rPr lang="en-US" altLang="ko-KR" dirty="0"/>
              <a:t>		large yet repetitive corpus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	iii) Target an AST representation able to capture orthogonal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information as compared to the identifiers representation.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6509071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67582</TotalTime>
  <Words>857</Words>
  <Application>Microsoft Office PowerPoint</Application>
  <PresentationFormat>화면 슬라이드 쇼(4:3)</PresentationFormat>
  <Paragraphs>103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Helvetica Neue</vt:lpstr>
      <vt:lpstr>나눔고딕</vt:lpstr>
      <vt:lpstr>맑은 고딕</vt:lpstr>
      <vt:lpstr>Arial</vt:lpstr>
      <vt:lpstr>Default</vt:lpstr>
      <vt:lpstr>PowerPoint 프레젠테이션</vt:lpstr>
      <vt:lpstr>-Reason</vt:lpstr>
      <vt:lpstr>PowerPoint 프레젠테이션</vt:lpstr>
      <vt:lpstr>Deep Learning In SE.</vt:lpstr>
      <vt:lpstr>Approach</vt:lpstr>
      <vt:lpstr>Code Fragments Selection</vt:lpstr>
      <vt:lpstr>Code Representation Extraction</vt:lpstr>
      <vt:lpstr>Code Representation Extraction</vt:lpstr>
      <vt:lpstr>Code Representation Extraction</vt:lpstr>
      <vt:lpstr>Code Representation Extraction</vt:lpstr>
      <vt:lpstr>Code Representation Extraction</vt:lpstr>
      <vt:lpstr>Embedding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김주형</cp:lastModifiedBy>
  <cp:revision>521</cp:revision>
  <cp:lastPrinted>2019-01-25T10:57:37Z</cp:lastPrinted>
  <dcterms:modified xsi:type="dcterms:W3CDTF">2020-01-31T05:25:32Z</dcterms:modified>
</cp:coreProperties>
</file>