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8" r:id="rId10"/>
    <p:sldId id="299" r:id="rId11"/>
    <p:sldId id="302" r:id="rId12"/>
    <p:sldId id="306" r:id="rId13"/>
    <p:sldId id="309" r:id="rId14"/>
    <p:sldId id="310" r:id="rId15"/>
    <p:sldId id="312" r:id="rId16"/>
    <p:sldId id="315" r:id="rId17"/>
    <p:sldId id="313" r:id="rId18"/>
    <p:sldId id="316" r:id="rId19"/>
    <p:sldId id="317" r:id="rId20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9" autoAdjust="0"/>
    <p:restoredTop sz="87276" autoAdjust="0"/>
  </p:normalViewPr>
  <p:slideViewPr>
    <p:cSldViewPr showGuides="1">
      <p:cViewPr varScale="1">
        <p:scale>
          <a:sx n="71" d="100"/>
          <a:sy n="71" d="100"/>
        </p:scale>
        <p:origin x="2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2020-02-19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378720" y="188370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20-02-20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dirty="0"/>
              <a:t>A</a:t>
            </a:r>
            <a:r>
              <a:rPr lang="ko-KR" altLang="en-US" sz="3000" dirty="0"/>
              <a:t> </a:t>
            </a:r>
            <a:r>
              <a:rPr lang="en-US" altLang="ko-KR" sz="3000" dirty="0"/>
              <a:t>Convolutional</a:t>
            </a:r>
            <a:r>
              <a:rPr lang="ko-KR" altLang="en-US" sz="3000" dirty="0"/>
              <a:t> </a:t>
            </a:r>
            <a:r>
              <a:rPr lang="en-US" altLang="ko-KR" sz="3000" dirty="0"/>
              <a:t>Encoder</a:t>
            </a:r>
            <a:r>
              <a:rPr lang="ko-KR" altLang="en-US" sz="3000" dirty="0"/>
              <a:t> </a:t>
            </a:r>
            <a:r>
              <a:rPr lang="en-US" altLang="ko-KR" sz="3000" dirty="0"/>
              <a:t>Model</a:t>
            </a:r>
            <a:r>
              <a:rPr lang="ko-KR" altLang="en-US" sz="3000" dirty="0"/>
              <a:t> </a:t>
            </a:r>
            <a:endParaRPr lang="en-US" altLang="ko-KR" sz="3000" dirty="0"/>
          </a:p>
          <a:p>
            <a:pPr algn="ctr"/>
            <a:r>
              <a:rPr lang="en-US" altLang="ko-KR" sz="3000" dirty="0"/>
              <a:t>for</a:t>
            </a:r>
            <a:r>
              <a:rPr lang="ko-KR" altLang="en-US" sz="3000" dirty="0"/>
              <a:t> </a:t>
            </a:r>
            <a:r>
              <a:rPr lang="en-US" altLang="ko-KR" sz="3000" dirty="0"/>
              <a:t>Neural</a:t>
            </a:r>
            <a:r>
              <a:rPr lang="ko-KR" altLang="en-US" sz="3000" dirty="0"/>
              <a:t> </a:t>
            </a:r>
            <a:r>
              <a:rPr lang="en-US" altLang="ko-KR" sz="3000" dirty="0"/>
              <a:t>Machine</a:t>
            </a:r>
            <a:r>
              <a:rPr lang="ko-KR" altLang="en-US" sz="3000" dirty="0"/>
              <a:t> </a:t>
            </a:r>
            <a:r>
              <a:rPr lang="en-US" altLang="ko-KR" sz="3000" dirty="0"/>
              <a:t>Translation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Jonas Gehring, Michael </a:t>
            </a:r>
            <a:r>
              <a:rPr lang="en-US" altLang="ko-KR" dirty="0" err="1"/>
              <a:t>Auli</a:t>
            </a:r>
            <a:r>
              <a:rPr lang="en-US" altLang="ko-KR" dirty="0"/>
              <a:t>, David </a:t>
            </a:r>
            <a:r>
              <a:rPr lang="en-US" altLang="ko-KR" dirty="0" err="1"/>
              <a:t>Grangier</a:t>
            </a:r>
            <a:r>
              <a:rPr lang="en-US" altLang="ko-KR" dirty="0"/>
              <a:t>, Yann N. Dauphin Facebook AI Research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Related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77714" y="1257198"/>
            <a:ext cx="838857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Several past attempts to use convolutional encoders for neural machine translation, however, none of them were able to match the performance of Recurrent encoders.</a:t>
            </a:r>
          </a:p>
          <a:p>
            <a:pPr lvl="2" indent="0"/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E8975-B276-4D96-9CB1-E69D62AC675F}"/>
              </a:ext>
            </a:extLst>
          </p:cNvPr>
          <p:cNvSpPr txBox="1"/>
          <p:nvPr/>
        </p:nvSpPr>
        <p:spPr>
          <a:xfrm>
            <a:off x="414172" y="1918931"/>
            <a:ext cx="8729827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(</a:t>
            </a:r>
            <a:r>
              <a:rPr lang="en-US" altLang="ko-KR" dirty="0" err="1"/>
              <a:t>Kalchbrenner</a:t>
            </a:r>
            <a:r>
              <a:rPr lang="en-US" altLang="ko-KR" dirty="0"/>
              <a:t> et al., 2016)</a:t>
            </a:r>
          </a:p>
          <a:p>
            <a:pPr marL="285750" lvl="1" indent="-285750">
              <a:buFontTx/>
              <a:buChar char="-"/>
            </a:pPr>
            <a:r>
              <a:rPr lang="en-US" altLang="ko-KR" dirty="0"/>
              <a:t>Introduced convolutional translation models </a:t>
            </a:r>
            <a:r>
              <a:rPr lang="en-US" altLang="ko-KR" b="1" dirty="0"/>
              <a:t>without an explicit attention mechanism</a:t>
            </a:r>
            <a:r>
              <a:rPr lang="en-US" altLang="ko-KR" dirty="0"/>
              <a:t> but their approach does not yet result in state-of-the-art accuracy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(Lamb and </a:t>
            </a:r>
            <a:r>
              <a:rPr lang="en-US" altLang="ko-KR" dirty="0" err="1"/>
              <a:t>Xie</a:t>
            </a:r>
            <a:r>
              <a:rPr lang="en-US" altLang="ko-KR" dirty="0"/>
              <a:t>, 2016)</a:t>
            </a:r>
          </a:p>
          <a:p>
            <a:pPr marL="285750" lvl="1" indent="-285750">
              <a:buFontTx/>
              <a:buChar char="-"/>
            </a:pPr>
            <a:r>
              <a:rPr lang="en-US" altLang="ko-KR" dirty="0"/>
              <a:t>Proposed a multi-layer CNN to generate a fixed-size encoder representation but their work </a:t>
            </a:r>
            <a:r>
              <a:rPr lang="en-US" altLang="ko-KR" b="1" dirty="0"/>
              <a:t>lacks quantitative evaluation </a:t>
            </a:r>
            <a:r>
              <a:rPr lang="en-US" altLang="ko-KR" dirty="0"/>
              <a:t>in terms of BLEU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BA7E4C-DD2E-4BD3-8239-702F2EB5EE2C}"/>
              </a:ext>
            </a:extLst>
          </p:cNvPr>
          <p:cNvSpPr/>
          <p:nvPr/>
        </p:nvSpPr>
        <p:spPr>
          <a:xfrm>
            <a:off x="395536" y="4279374"/>
            <a:ext cx="83885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(Meng et al. 2015) and (Tu et al., 2015)</a:t>
            </a:r>
          </a:p>
          <a:p>
            <a:pPr marL="285750" lvl="1" indent="-285750">
              <a:buFontTx/>
              <a:buChar char="-"/>
            </a:pPr>
            <a:r>
              <a:rPr lang="en-US" altLang="ko-KR" dirty="0"/>
              <a:t>Applied convolutional models to score phrase-pairs of traditional phrase-based and dependency-based translation models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(</a:t>
            </a:r>
            <a:r>
              <a:rPr lang="en-US" altLang="ko-KR" dirty="0" err="1"/>
              <a:t>pham</a:t>
            </a:r>
            <a:r>
              <a:rPr lang="en-US" altLang="ko-KR" dirty="0"/>
              <a:t> et al., 2016)</a:t>
            </a:r>
          </a:p>
          <a:p>
            <a:pPr marL="285750" lvl="1" indent="-285750">
              <a:buFontTx/>
              <a:buChar char="-"/>
            </a:pPr>
            <a:r>
              <a:rPr lang="en-US" altLang="ko-KR" dirty="0"/>
              <a:t>Convolutional architectures have also been successful in language modeling but so far failed to outperform LSTMs</a:t>
            </a:r>
          </a:p>
        </p:txBody>
      </p:sp>
    </p:spTree>
    <p:extLst>
      <p:ext uri="{BB962C8B-B14F-4D97-AF65-F5344CB8AC3E}">
        <p14:creationId xmlns:p14="http://schemas.microsoft.com/office/powerpoint/2010/main" val="676896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82470" y="1175936"/>
            <a:ext cx="856895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altLang="ko-KR" dirty="0"/>
              <a:t>1.  Datasets</a:t>
            </a:r>
          </a:p>
          <a:p>
            <a:pPr lvl="1" indent="0"/>
            <a:r>
              <a:rPr lang="en-US" altLang="ko-KR" dirty="0"/>
              <a:t>	1) WMT`16 English-Romanian</a:t>
            </a:r>
          </a:p>
          <a:p>
            <a:pPr lvl="1" indent="0"/>
            <a:r>
              <a:rPr lang="en-US" altLang="ko-KR" dirty="0"/>
              <a:t>	2) WMT`15 English-German</a:t>
            </a:r>
          </a:p>
          <a:p>
            <a:pPr lvl="1" indent="0"/>
            <a:r>
              <a:rPr lang="en-US" altLang="ko-KR" dirty="0"/>
              <a:t>	3) WMT`14 English-French</a:t>
            </a:r>
          </a:p>
          <a:p>
            <a:pPr lvl="1" indent="0"/>
            <a:endParaRPr lang="en-US" altLang="ko-KR" dirty="0"/>
          </a:p>
          <a:p>
            <a:pPr marL="342900" lvl="1" indent="-342900">
              <a:buAutoNum type="arabicPeriod" startAt="2"/>
            </a:pPr>
            <a:r>
              <a:rPr lang="en-US" altLang="ko-KR" dirty="0"/>
              <a:t>Model parameters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3. Optimization</a:t>
            </a:r>
          </a:p>
          <a:p>
            <a:pPr lvl="1" indent="0"/>
            <a:r>
              <a:rPr lang="en-US" altLang="ko-KR" dirty="0"/>
              <a:t>	- Recurrent models are trained with Adam</a:t>
            </a:r>
          </a:p>
          <a:p>
            <a:pPr lvl="1" indent="0"/>
            <a:r>
              <a:rPr lang="en-US" altLang="ko-KR" dirty="0"/>
              <a:t>		benefit from aggressive optimization.</a:t>
            </a:r>
          </a:p>
          <a:p>
            <a:pPr lvl="1" indent="0"/>
            <a:r>
              <a:rPr lang="en-US" altLang="ko-KR" dirty="0"/>
              <a:t>	-</a:t>
            </a:r>
            <a:r>
              <a:rPr lang="en-US" altLang="ko-KR" dirty="0" err="1"/>
              <a:t>SGD,annealing</a:t>
            </a:r>
            <a:r>
              <a:rPr lang="en-US" altLang="ko-KR" dirty="0"/>
              <a:t>.</a:t>
            </a:r>
          </a:p>
          <a:p>
            <a:pPr lvl="1" indent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36026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174230"/>
            <a:ext cx="8748464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altLang="ko-KR" dirty="0"/>
              <a:t>4. Evaluation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report </a:t>
            </a:r>
            <a:r>
              <a:rPr lang="en-US" altLang="ko-KR" b="1" dirty="0"/>
              <a:t>accuracy of single systems </a:t>
            </a:r>
            <a:r>
              <a:rPr lang="en-US" altLang="ko-KR" dirty="0"/>
              <a:t>by training several identical models</a:t>
            </a:r>
          </a:p>
          <a:p>
            <a:pPr lvl="1" indent="0"/>
            <a:r>
              <a:rPr lang="en-US" altLang="ko-KR" dirty="0"/>
              <a:t>	with different random seeds(5 for IWSLT`14, 3 for WMT) and pick the </a:t>
            </a:r>
          </a:p>
          <a:p>
            <a:pPr lvl="1" indent="0"/>
            <a:r>
              <a:rPr lang="en-US" altLang="ko-KR" dirty="0"/>
              <a:t>	one with the best validation perplexity for final BLEU evaluation.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Translation are generated by a </a:t>
            </a:r>
            <a:r>
              <a:rPr lang="en-US" altLang="ko-KR" b="1" dirty="0"/>
              <a:t>beam search </a:t>
            </a:r>
            <a:r>
              <a:rPr lang="en-US" altLang="ko-KR" dirty="0"/>
              <a:t>and we </a:t>
            </a:r>
            <a:r>
              <a:rPr lang="en-US" altLang="ko-KR" b="1" dirty="0"/>
              <a:t>normalize</a:t>
            </a:r>
            <a:r>
              <a:rPr lang="en-US" altLang="ko-KR" dirty="0"/>
              <a:t> </a:t>
            </a:r>
          </a:p>
          <a:p>
            <a:pPr lvl="1" indent="0"/>
            <a:r>
              <a:rPr lang="en-US" altLang="ko-KR" dirty="0"/>
              <a:t>	log-likelihood scores by sentence length.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936B06-19FD-4DA4-9402-97971E7B56E6}"/>
              </a:ext>
            </a:extLst>
          </p:cNvPr>
          <p:cNvSpPr/>
          <p:nvPr/>
        </p:nvSpPr>
        <p:spPr>
          <a:xfrm>
            <a:off x="1187624" y="3675003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altLang="ko-KR" dirty="0"/>
              <a:t>- prior to scoring the generated translations against the respective </a:t>
            </a:r>
          </a:p>
          <a:p>
            <a:pPr lvl="1" indent="0"/>
            <a:r>
              <a:rPr lang="en-US" altLang="ko-KR" dirty="0"/>
              <a:t>references, </a:t>
            </a:r>
            <a:r>
              <a:rPr lang="en-US" altLang="ko-KR" b="1" dirty="0"/>
              <a:t>perform unknown word replacement </a:t>
            </a:r>
            <a:r>
              <a:rPr lang="en-US" altLang="ko-KR" dirty="0"/>
              <a:t>based on attention </a:t>
            </a:r>
          </a:p>
          <a:p>
            <a:pPr lvl="1" indent="0"/>
            <a:r>
              <a:rPr lang="en-US" altLang="ko-KR" dirty="0"/>
              <a:t>scores.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- If the dictionary contains no translation, then we </a:t>
            </a:r>
            <a:r>
              <a:rPr lang="en-US" altLang="ko-KR" b="1" dirty="0"/>
              <a:t>simply copy the </a:t>
            </a:r>
          </a:p>
          <a:p>
            <a:pPr lvl="1" indent="0"/>
            <a:r>
              <a:rPr lang="en-US" altLang="ko-KR" b="1" dirty="0"/>
              <a:t>source word</a:t>
            </a:r>
            <a:r>
              <a:rPr lang="en-US" altLang="ko-KR" dirty="0"/>
              <a:t>.</a:t>
            </a:r>
          </a:p>
          <a:p>
            <a:pPr lvl="1" indent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93117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363A-D924-4E51-9DDD-541AE1D75F2C}"/>
              </a:ext>
            </a:extLst>
          </p:cNvPr>
          <p:cNvSpPr txBox="1"/>
          <p:nvPr/>
        </p:nvSpPr>
        <p:spPr>
          <a:xfrm>
            <a:off x="430723" y="1397677"/>
            <a:ext cx="741682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Recurrent  vs  Non-recurrent Encoders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r>
              <a:rPr lang="en-US" altLang="ko-KR" dirty="0"/>
              <a:t>	-  compare in terms of perplexity and BLEU on IWSLT`14 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with and without position embeddings.</a:t>
            </a:r>
          </a:p>
          <a:p>
            <a:pPr lvl="1" indent="0"/>
            <a:r>
              <a:rPr lang="en-US" altLang="ko-KR" dirty="0"/>
              <a:t>	and include a phrase-based system.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00E799-65B8-43A7-B1CF-C8328117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86" y="3432483"/>
            <a:ext cx="4195969" cy="2027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C9A48-214E-416F-887A-D5E5DFB84101}"/>
              </a:ext>
            </a:extLst>
          </p:cNvPr>
          <p:cNvSpPr txBox="1"/>
          <p:nvPr/>
        </p:nvSpPr>
        <p:spPr>
          <a:xfrm>
            <a:off x="5724128" y="4077072"/>
            <a:ext cx="237488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6/3 means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6 layers for CNN-a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3 layers for CNN-c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21929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FC649-6A52-4C5C-B0E2-AF9E27172AB3}"/>
              </a:ext>
            </a:extLst>
          </p:cNvPr>
          <p:cNvSpPr txBox="1"/>
          <p:nvPr/>
        </p:nvSpPr>
        <p:spPr>
          <a:xfrm>
            <a:off x="539552" y="1268760"/>
            <a:ext cx="79312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78B95E-508A-4BA4-B222-ABBD83BD9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44" y="1521358"/>
            <a:ext cx="5804140" cy="40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182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FC649-6A52-4C5C-B0E2-AF9E27172AB3}"/>
              </a:ext>
            </a:extLst>
          </p:cNvPr>
          <p:cNvSpPr txBox="1"/>
          <p:nvPr/>
        </p:nvSpPr>
        <p:spPr>
          <a:xfrm>
            <a:off x="539552" y="1268760"/>
            <a:ext cx="793122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Convolutional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/>
              <a:t> </a:t>
            </a:r>
            <a:r>
              <a:rPr lang="en-US" altLang="ko-KR" dirty="0"/>
              <a:t>Details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Use the smaller IWSLT`14 German-English setup without unknown word</a:t>
            </a:r>
          </a:p>
          <a:p>
            <a:pPr lvl="1" indent="0"/>
            <a:r>
              <a:rPr lang="en-US" altLang="ko-KR" dirty="0"/>
              <a:t>    replacement to enable fast experiment turn-around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66E8E-A335-47F9-B37A-75A0F27046FA}"/>
              </a:ext>
            </a:extLst>
          </p:cNvPr>
          <p:cNvSpPr txBox="1"/>
          <p:nvPr/>
        </p:nvSpPr>
        <p:spPr>
          <a:xfrm>
            <a:off x="539552" y="5013176"/>
            <a:ext cx="60263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35391-3076-42AA-94F6-A8E3D2E44BBA}"/>
              </a:ext>
            </a:extLst>
          </p:cNvPr>
          <p:cNvSpPr txBox="1"/>
          <p:nvPr/>
        </p:nvSpPr>
        <p:spPr>
          <a:xfrm>
            <a:off x="539552" y="5013176"/>
            <a:ext cx="81599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lang="en-US" altLang="ko-KR" dirty="0"/>
              <a:t>Shows accuracy for a different number of layers of both CNNs with and without residual connections.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5C6CDC-335E-4EAC-9210-24E0B7E2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20888"/>
            <a:ext cx="5444617" cy="24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950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66E8E-A335-47F9-B37A-75A0F27046FA}"/>
              </a:ext>
            </a:extLst>
          </p:cNvPr>
          <p:cNvSpPr txBox="1"/>
          <p:nvPr/>
        </p:nvSpPr>
        <p:spPr>
          <a:xfrm>
            <a:off x="539552" y="5013176"/>
            <a:ext cx="60263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35391-3076-42AA-94F6-A8E3D2E44BBA}"/>
              </a:ext>
            </a:extLst>
          </p:cNvPr>
          <p:cNvSpPr txBox="1"/>
          <p:nvPr/>
        </p:nvSpPr>
        <p:spPr>
          <a:xfrm>
            <a:off x="353182" y="1306307"/>
            <a:ext cx="815994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4. Training and Generation Speed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316049-34A2-45DE-AFFD-978C327E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8" y="2287469"/>
            <a:ext cx="8591996" cy="21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1097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4F86B-45E6-44E5-BA9D-F6A20D50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A4559D-9217-4557-8390-BE64E391A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EB597-06F1-4A96-9B66-61D45BB6E4D9}"/>
              </a:ext>
            </a:extLst>
          </p:cNvPr>
          <p:cNvSpPr txBox="1"/>
          <p:nvPr/>
        </p:nvSpPr>
        <p:spPr>
          <a:xfrm>
            <a:off x="395536" y="1448780"/>
            <a:ext cx="8075240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Introduced a simple encoder model for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neural machine translation based on convolutional networks.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b="1" dirty="0"/>
              <a:t>More parallelizable </a:t>
            </a:r>
            <a:r>
              <a:rPr lang="en-US" altLang="ko-KR" dirty="0"/>
              <a:t>than recurrent networks and provides a shorter path to capture long-range dependencies in the source.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We find it essential </a:t>
            </a:r>
            <a:r>
              <a:rPr lang="en-US" altLang="ko-KR" b="1" dirty="0"/>
              <a:t>to use source position embeddings </a:t>
            </a:r>
            <a:r>
              <a:rPr lang="en-US" altLang="ko-KR" dirty="0"/>
              <a:t>as well as different CNNs for attention score computation and conditional input aggregation.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Experiments show the convolutional encoders perform on par or better than baselines based on bi-directional LSTM encoders.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b="1" dirty="0"/>
              <a:t>Deep convolutional encoder is competitive </a:t>
            </a:r>
            <a:r>
              <a:rPr lang="en-US" altLang="ko-KR" dirty="0"/>
              <a:t>to the best published results to date which are obtained with significantly more complex models or stem from improvements that are orthogonal to our work.</a:t>
            </a:r>
          </a:p>
        </p:txBody>
      </p:sp>
    </p:spTree>
    <p:extLst>
      <p:ext uri="{BB962C8B-B14F-4D97-AF65-F5344CB8AC3E}">
        <p14:creationId xmlns:p14="http://schemas.microsoft.com/office/powerpoint/2010/main" val="9488122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4F86B-45E6-44E5-BA9D-F6A20D50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A4559D-9217-4557-8390-BE64E391A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EB597-06F1-4A96-9B66-61D45BB6E4D9}"/>
              </a:ext>
            </a:extLst>
          </p:cNvPr>
          <p:cNvSpPr txBox="1"/>
          <p:nvPr/>
        </p:nvSpPr>
        <p:spPr>
          <a:xfrm>
            <a:off x="395536" y="1448780"/>
            <a:ext cx="8496944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Leads to large generation </a:t>
            </a:r>
            <a:r>
              <a:rPr lang="en-US" altLang="ko-KR" b="1" dirty="0"/>
              <a:t>speed improvements </a:t>
            </a:r>
            <a:r>
              <a:rPr lang="en-US" altLang="ko-KR" dirty="0"/>
              <a:t>: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translation models with our convolutional encoder can translate 	twice as fast as strong baseline with bi-directional recurrent encoders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Future work includes better training to </a:t>
            </a:r>
            <a:r>
              <a:rPr lang="en-US" altLang="ko-KR" b="1" dirty="0"/>
              <a:t>enable faster convergence </a:t>
            </a:r>
            <a:r>
              <a:rPr lang="en-US" altLang="ko-KR" dirty="0"/>
              <a:t>with the convolutional encoder to better leverage the higher processing speed.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Architecture is interesting for </a:t>
            </a:r>
            <a:r>
              <a:rPr lang="en-US" altLang="ko-KR" b="1" dirty="0"/>
              <a:t>character level </a:t>
            </a:r>
            <a:r>
              <a:rPr lang="en-US" altLang="ko-KR" dirty="0"/>
              <a:t>encoders where the input is significantly longer than for words.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Plan to investigate the effectiveness of architecture on other sequence to sequence tasks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52899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38C5A-C63C-4269-BAFF-AFD4F88F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DE79BC-0A64-4280-A899-4F2C27728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D2B1A-7911-4524-B750-E73ED01ED9B3}"/>
              </a:ext>
            </a:extLst>
          </p:cNvPr>
          <p:cNvSpPr txBox="1"/>
          <p:nvPr/>
        </p:nvSpPr>
        <p:spPr>
          <a:xfrm>
            <a:off x="673224" y="1412776"/>
            <a:ext cx="779755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Check sequence to sequence model with </a:t>
            </a:r>
            <a:r>
              <a:rPr lang="en-US" altLang="ko-KR" dirty="0" err="1"/>
              <a:t>cnn</a:t>
            </a:r>
            <a:r>
              <a:rPr lang="en-US" altLang="ko-KR" dirty="0"/>
              <a:t> paper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Check the categorizing bug with similarities or classification method.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960954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NMT is an end-to-end approach to machine translation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The most successful approach to date encodes the source sentence with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A bi-directional RNN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</a:t>
            </a:r>
            <a:r>
              <a:rPr lang="en-US" altLang="ko-KR" b="1" dirty="0"/>
              <a:t>variable length representation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generates the translation </a:t>
            </a:r>
            <a:r>
              <a:rPr lang="en-US" altLang="ko-KR" b="1" dirty="0"/>
              <a:t>left-to-right</a:t>
            </a:r>
            <a:r>
              <a:rPr lang="en-US" altLang="ko-KR" dirty="0"/>
              <a:t> with another RNN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where both components interface via a </a:t>
            </a:r>
            <a:r>
              <a:rPr lang="en-US" altLang="ko-KR" b="1" dirty="0"/>
              <a:t>soft-attention mechanism.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There are some attempts to use convolutional encoder</a:t>
            </a:r>
          </a:p>
          <a:p>
            <a:pPr lvl="1" indent="0"/>
            <a:r>
              <a:rPr lang="en-US" altLang="ko-KR" dirty="0"/>
              <a:t>	but only applied to rescoring n-best lists of classical systems</a:t>
            </a:r>
          </a:p>
          <a:p>
            <a:pPr lvl="1" indent="0"/>
            <a:r>
              <a:rPr lang="en-US" altLang="ko-KR" dirty="0"/>
              <a:t>	or were </a:t>
            </a:r>
            <a:r>
              <a:rPr lang="en-US" altLang="ko-KR" b="1" dirty="0"/>
              <a:t>not competitive </a:t>
            </a:r>
            <a:r>
              <a:rPr lang="en-US" altLang="ko-KR" dirty="0"/>
              <a:t>to recurrent alternatives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Convolutional networks operate over a fixed-size window of the input sequence which enables the </a:t>
            </a:r>
            <a:r>
              <a:rPr lang="en-US" altLang="ko-KR" b="1" dirty="0"/>
              <a:t>simultaneous computation of all features </a:t>
            </a:r>
            <a:r>
              <a:rPr lang="en-US" altLang="ko-KR" dirty="0"/>
              <a:t>for a source sentence.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7008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A succession of convolutional layers provides a shorter path to capture relationships between elements of a sequence compared to RNNs 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lvl="3" indent="0"/>
            <a:r>
              <a:rPr lang="en-US" altLang="ko-KR" dirty="0"/>
              <a:t>	-&gt; </a:t>
            </a:r>
            <a:r>
              <a:rPr lang="en-US" altLang="ko-KR" b="1" dirty="0"/>
              <a:t>Eases learning </a:t>
            </a:r>
            <a:r>
              <a:rPr lang="en-US" altLang="ko-KR" dirty="0"/>
              <a:t>because the resulting tree-structure applies a fixed 	number of non-linearities compared to a recurrent neural network.</a:t>
            </a:r>
          </a:p>
          <a:p>
            <a:pPr lvl="3" indent="0"/>
            <a:endParaRPr lang="en-US" altLang="ko-KR" dirty="0"/>
          </a:p>
          <a:p>
            <a:pPr lvl="3" indent="0"/>
            <a:endParaRPr lang="en-US" altLang="ko-KR" dirty="0"/>
          </a:p>
          <a:p>
            <a:pPr lvl="3" indent="0"/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In CNN, all words undergo the same number of transformations,</a:t>
            </a:r>
          </a:p>
          <a:p>
            <a:pPr lvl="1" indent="0"/>
            <a:r>
              <a:rPr lang="en-US" altLang="ko-KR" dirty="0"/>
              <a:t>Whereas, RNNs the first word is over-processed and the last word is only once</a:t>
            </a:r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7762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Recurrent Neural Machine Translation.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General architecture follows the encoder-decoder approach with attention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Translation model computes a distribution over the V possible target words y</a:t>
            </a:r>
            <a:r>
              <a:rPr lang="en-US" altLang="ko-KR" sz="1200" dirty="0"/>
              <a:t>i+1 </a:t>
            </a:r>
            <a:r>
              <a:rPr lang="en-US" altLang="ko-KR" dirty="0"/>
              <a:t>by transforming the LSTM output h</a:t>
            </a:r>
            <a:r>
              <a:rPr lang="en-US" altLang="ko-KR" sz="1200" dirty="0"/>
              <a:t>i</a:t>
            </a:r>
            <a:r>
              <a:rPr lang="en-US" altLang="ko-KR" dirty="0"/>
              <a:t> via a linear layer with weights W</a:t>
            </a:r>
            <a:r>
              <a:rPr lang="en-US" altLang="ko-KR" sz="1200" dirty="0"/>
              <a:t>o</a:t>
            </a:r>
            <a:r>
              <a:rPr lang="en-US" altLang="ko-KR" dirty="0"/>
              <a:t> and bias </a:t>
            </a:r>
            <a:r>
              <a:rPr lang="en-US" altLang="ko-KR" dirty="0" err="1"/>
              <a:t>b</a:t>
            </a:r>
            <a:r>
              <a:rPr lang="en-US" altLang="ko-KR" sz="1200" dirty="0" err="1"/>
              <a:t>o</a:t>
            </a:r>
            <a:endParaRPr lang="en-US" altLang="ko-KR" sz="1200" dirty="0"/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The conditional input ci at time I is computed via a simple dot-product style attention mechanism.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1F13C-D0E8-4A21-9488-282169D0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94102"/>
            <a:ext cx="4171950" cy="41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2182A9-4928-46D6-AE58-0BB6FC4F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52760"/>
            <a:ext cx="5030649" cy="21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991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Non-recurrent Encoders.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AutoNum type="arabicPeriod"/>
            </a:pPr>
            <a:r>
              <a:rPr lang="en-US" altLang="ko-KR" dirty="0"/>
              <a:t>Pooling Encoder</a:t>
            </a:r>
          </a:p>
          <a:p>
            <a:pPr marL="342900" lvl="1" indent="-342900">
              <a:buAutoNum type="arabicPeriod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A simple baseline for non-recurrent encoders is the pooling model described in  (</a:t>
            </a:r>
            <a:r>
              <a:rPr lang="en-US" altLang="ko-KR" dirty="0" err="1"/>
              <a:t>Ranzato</a:t>
            </a:r>
            <a:r>
              <a:rPr lang="en-US" altLang="ko-KR" dirty="0"/>
              <a:t> et al) averages the embeddings of k consecutive words.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Averaging word embeddings </a:t>
            </a:r>
            <a:r>
              <a:rPr lang="en-US" altLang="ko-KR" b="1" dirty="0"/>
              <a:t>does not convey positional information </a:t>
            </a:r>
            <a:r>
              <a:rPr lang="en-US" altLang="ko-KR" dirty="0"/>
              <a:t>besides that the words in the input are somewhat close to each other.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As a remedy, </a:t>
            </a:r>
            <a:r>
              <a:rPr lang="en-US" altLang="ko-KR" b="1" dirty="0"/>
              <a:t>add position embeddings </a:t>
            </a:r>
            <a:r>
              <a:rPr lang="en-US" altLang="ko-KR" dirty="0"/>
              <a:t>to encode the absolute position of each source word within a sentence.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Each source embedding </a:t>
            </a:r>
            <a:r>
              <a:rPr lang="en-US" altLang="ko-KR" dirty="0" err="1"/>
              <a:t>e</a:t>
            </a:r>
            <a:r>
              <a:rPr lang="en-US" altLang="ko-KR" sz="1200" dirty="0" err="1"/>
              <a:t>j</a:t>
            </a:r>
            <a:r>
              <a:rPr lang="en-US" altLang="ko-KR" dirty="0"/>
              <a:t> therefore contains a </a:t>
            </a:r>
            <a:r>
              <a:rPr lang="en-US" altLang="ko-KR" b="1" dirty="0"/>
              <a:t>position embedding </a:t>
            </a:r>
            <a:r>
              <a:rPr lang="en-US" altLang="ko-KR" dirty="0" err="1"/>
              <a:t>l</a:t>
            </a:r>
            <a:r>
              <a:rPr lang="en-US" altLang="ko-KR" sz="1200" dirty="0" err="1"/>
              <a:t>j</a:t>
            </a:r>
            <a:r>
              <a:rPr lang="en-US" altLang="ko-KR" dirty="0"/>
              <a:t> as well as the </a:t>
            </a:r>
            <a:r>
              <a:rPr lang="en-US" altLang="ko-KR" b="1" dirty="0"/>
              <a:t>word embedding </a:t>
            </a:r>
            <a:r>
              <a:rPr lang="en-US" altLang="ko-KR" dirty="0" err="1"/>
              <a:t>w</a:t>
            </a:r>
            <a:r>
              <a:rPr lang="en-US" altLang="ko-KR" sz="1200" dirty="0" err="1"/>
              <a:t>j</a:t>
            </a:r>
            <a:r>
              <a:rPr lang="en-US" altLang="ko-KR" dirty="0"/>
              <a:t>,.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Position</a:t>
            </a:r>
            <a:r>
              <a:rPr lang="ko-KR" altLang="en-US" dirty="0"/>
              <a:t> </a:t>
            </a:r>
            <a:r>
              <a:rPr lang="en-US" altLang="ko-KR" dirty="0"/>
              <a:t>embeddings</a:t>
            </a:r>
            <a:r>
              <a:rPr lang="ko-KR" altLang="en-US" dirty="0"/>
              <a:t> </a:t>
            </a:r>
            <a:r>
              <a:rPr lang="en-US" altLang="ko-KR" dirty="0"/>
              <a:t>have</a:t>
            </a:r>
            <a:r>
              <a:rPr lang="ko-KR" altLang="en-US" dirty="0"/>
              <a:t> </a:t>
            </a:r>
            <a:r>
              <a:rPr lang="en-US" altLang="ko-KR" dirty="0"/>
              <a:t>also</a:t>
            </a:r>
            <a:r>
              <a:rPr lang="ko-KR" altLang="en-US" dirty="0"/>
              <a:t> </a:t>
            </a:r>
            <a:r>
              <a:rPr lang="en-US" altLang="ko-KR" dirty="0"/>
              <a:t>been</a:t>
            </a:r>
            <a:r>
              <a:rPr lang="ko-KR" altLang="en-US" dirty="0"/>
              <a:t> </a:t>
            </a:r>
            <a:r>
              <a:rPr lang="en-US" altLang="ko-KR" dirty="0"/>
              <a:t>found</a:t>
            </a:r>
            <a:r>
              <a:rPr lang="ko-KR" altLang="en-US" dirty="0"/>
              <a:t> </a:t>
            </a:r>
            <a:r>
              <a:rPr lang="en-US" altLang="ko-KR" dirty="0"/>
              <a:t>helpful</a:t>
            </a:r>
            <a:r>
              <a:rPr lang="ko-KR" altLang="en-US" dirty="0"/>
              <a:t> </a:t>
            </a:r>
            <a:r>
              <a:rPr lang="en-US" altLang="ko-KR" dirty="0"/>
              <a:t>in memory networks for </a:t>
            </a:r>
            <a:r>
              <a:rPr lang="en-US" altLang="ko-KR" b="1" dirty="0"/>
              <a:t>question-answering</a:t>
            </a:r>
            <a:r>
              <a:rPr lang="en-US" altLang="ko-KR" dirty="0"/>
              <a:t> and </a:t>
            </a:r>
            <a:r>
              <a:rPr lang="en-US" altLang="ko-KR" b="1" dirty="0"/>
              <a:t>language modeling.</a:t>
            </a:r>
          </a:p>
        </p:txBody>
      </p:sp>
    </p:spTree>
    <p:extLst>
      <p:ext uri="{BB962C8B-B14F-4D97-AF65-F5344CB8AC3E}">
        <p14:creationId xmlns:p14="http://schemas.microsoft.com/office/powerpoint/2010/main" val="30917285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Non-recurrent Encoders.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Similar to the recurrent encoder, the attention scores </a:t>
            </a:r>
            <a:r>
              <a:rPr lang="en-US" altLang="ko-KR" dirty="0" err="1"/>
              <a:t>a</a:t>
            </a:r>
            <a:r>
              <a:rPr lang="en-US" altLang="ko-KR" sz="1200" dirty="0" err="1"/>
              <a:t>ij</a:t>
            </a:r>
            <a:r>
              <a:rPr lang="en-US" altLang="ko-KR" dirty="0"/>
              <a:t> are computed from </a:t>
            </a:r>
          </a:p>
          <a:p>
            <a:pPr lvl="1" indent="0"/>
            <a:r>
              <a:rPr lang="en-US" altLang="ko-KR" dirty="0"/>
              <a:t>    pooled representations </a:t>
            </a:r>
            <a:r>
              <a:rPr lang="en-US" altLang="ko-KR" dirty="0" err="1"/>
              <a:t>z</a:t>
            </a:r>
            <a:r>
              <a:rPr lang="en-US" altLang="ko-KR" sz="1200" dirty="0" err="1"/>
              <a:t>j</a:t>
            </a:r>
            <a:r>
              <a:rPr lang="en-US" altLang="ko-KR" dirty="0"/>
              <a:t>, however, the conditional input c</a:t>
            </a:r>
            <a:r>
              <a:rPr lang="en-US" altLang="ko-KR" sz="1200" dirty="0"/>
              <a:t>i</a:t>
            </a:r>
            <a:r>
              <a:rPr lang="en-US" altLang="ko-KR" dirty="0"/>
              <a:t> is a weighted          </a:t>
            </a:r>
          </a:p>
          <a:p>
            <a:pPr lvl="1" indent="0"/>
            <a:r>
              <a:rPr lang="en-US" altLang="ko-KR" dirty="0"/>
              <a:t>    sum of the embeddings </a:t>
            </a:r>
            <a:r>
              <a:rPr lang="en-US" altLang="ko-KR" dirty="0" err="1"/>
              <a:t>e</a:t>
            </a:r>
            <a:r>
              <a:rPr lang="en-US" altLang="ko-KR" sz="1200" dirty="0" err="1"/>
              <a:t>j</a:t>
            </a:r>
            <a:r>
              <a:rPr lang="en-US" altLang="ko-KR" dirty="0" err="1"/>
              <a:t>,not</a:t>
            </a:r>
            <a:r>
              <a:rPr lang="en-US" altLang="ko-KR" dirty="0"/>
              <a:t> </a:t>
            </a:r>
            <a:r>
              <a:rPr lang="en-US" altLang="ko-KR" dirty="0" err="1"/>
              <a:t>z</a:t>
            </a:r>
            <a:r>
              <a:rPr lang="en-US" altLang="ko-KR" sz="1200" dirty="0" err="1"/>
              <a:t>j</a:t>
            </a:r>
            <a:r>
              <a:rPr lang="en-US" altLang="ko-KR" dirty="0"/>
              <a:t>, i.e.,</a:t>
            </a:r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Input sequence is padded prior to pooling such that the encoder output matches the </a:t>
            </a:r>
            <a:r>
              <a:rPr lang="en-US" altLang="ko-KR" b="1" dirty="0"/>
              <a:t>input length |z| = |x|.</a:t>
            </a:r>
          </a:p>
          <a:p>
            <a:pPr lvl="1" indent="0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22C50-35B2-4C20-8CC9-F687FDC1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49923"/>
            <a:ext cx="3694176" cy="15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2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Convolutional Encoder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The encoder output </a:t>
            </a:r>
            <a:r>
              <a:rPr lang="en-US" altLang="ko-KR" dirty="0" err="1"/>
              <a:t>zj</a:t>
            </a:r>
            <a:r>
              <a:rPr lang="en-US" altLang="ko-KR" dirty="0"/>
              <a:t> contains information about </a:t>
            </a:r>
            <a:r>
              <a:rPr lang="en-US" altLang="ko-KR" b="1" dirty="0"/>
              <a:t>a fixed-sized context </a:t>
            </a:r>
            <a:r>
              <a:rPr lang="en-US" altLang="ko-KR" dirty="0"/>
              <a:t>depending on the kernel width k but the desired context width may vary.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This can be addressed by stacking several layers of convolutions followed by non linearities : </a:t>
            </a:r>
            <a:r>
              <a:rPr lang="en-US" altLang="ko-KR" b="1" dirty="0"/>
              <a:t>additional layers increase the total context size </a:t>
            </a:r>
            <a:r>
              <a:rPr lang="en-US" altLang="ko-KR" dirty="0"/>
              <a:t>while non-linearities can modulate the effective size of the context as needed.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To ease learning for deep encoders, add </a:t>
            </a:r>
            <a:r>
              <a:rPr lang="en-US" altLang="ko-KR" b="1" dirty="0"/>
              <a:t>residual connections </a:t>
            </a:r>
            <a:r>
              <a:rPr lang="en-US" altLang="ko-KR" dirty="0"/>
              <a:t>from the input of each convolution to the output and then apply the </a:t>
            </a:r>
            <a:r>
              <a:rPr lang="en-US" altLang="ko-KR" b="1" dirty="0"/>
              <a:t>non-linear activation function </a:t>
            </a:r>
            <a:r>
              <a:rPr lang="en-US" altLang="ko-KR" dirty="0"/>
              <a:t>to the output</a:t>
            </a:r>
          </a:p>
          <a:p>
            <a:pPr lvl="1" indent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52060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Convolutional Encoder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The CNNs </a:t>
            </a:r>
            <a:r>
              <a:rPr lang="en-US" altLang="ko-KR" b="1" dirty="0"/>
              <a:t>do not contain pooling layers </a:t>
            </a:r>
            <a:r>
              <a:rPr lang="en-US" altLang="ko-KR" dirty="0"/>
              <a:t>which are commonly used for down-sampling.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The full source </a:t>
            </a:r>
            <a:r>
              <a:rPr lang="en-US" altLang="ko-KR" b="1" dirty="0"/>
              <a:t>sequence length will be retained </a:t>
            </a:r>
            <a:r>
              <a:rPr lang="en-US" altLang="ko-KR" dirty="0"/>
              <a:t>after the network has been applied. 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Similar to the pooling model, the convolutional encoder </a:t>
            </a:r>
            <a:r>
              <a:rPr lang="en-US" altLang="ko-KR" b="1" dirty="0"/>
              <a:t>uses position embeddings.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The final encoder consists of two stacked convolutional networks</a:t>
            </a:r>
          </a:p>
          <a:p>
            <a:pPr lvl="1" indent="0"/>
            <a:r>
              <a:rPr lang="en-US" altLang="ko-KR" dirty="0"/>
              <a:t>	CNN-a produces the encoder output </a:t>
            </a:r>
            <a:r>
              <a:rPr lang="en-US" altLang="ko-KR" dirty="0" err="1"/>
              <a:t>zj</a:t>
            </a:r>
            <a:r>
              <a:rPr lang="en-US" altLang="ko-KR" dirty="0"/>
              <a:t> to compute the attention </a:t>
            </a:r>
          </a:p>
          <a:p>
            <a:pPr lvl="1" indent="0"/>
            <a:r>
              <a:rPr lang="en-US" altLang="ko-KR" dirty="0"/>
              <a:t>	scores ai, while the conditional input ci, to the decoder is computed</a:t>
            </a:r>
          </a:p>
          <a:p>
            <a:pPr lvl="1" indent="0"/>
            <a:r>
              <a:rPr lang="en-US" altLang="ko-KR" dirty="0"/>
              <a:t>	by summing the outputs of CNN-c,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FD7C5-4AAB-4E97-9F20-4E065118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298747"/>
            <a:ext cx="27813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733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Convolutional Encoder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611560" y="4653136"/>
            <a:ext cx="83885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altLang="ko-KR" dirty="0"/>
              <a:t>Neural machine translation model with single-layer convolutional encoder networks. CNN-a is on the left and CNN-c is at the right. Embedding layers are not shown.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D708B8-5CB4-4BDB-B6DB-A03BE044B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777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988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80470</TotalTime>
  <Words>1268</Words>
  <Application>Microsoft Office PowerPoint</Application>
  <PresentationFormat>화면 슬라이드 쇼(4:3)</PresentationFormat>
  <Paragraphs>192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-INTRODUCTION</vt:lpstr>
      <vt:lpstr>-INTRODUCTION</vt:lpstr>
      <vt:lpstr>- Recurrent Neural Machine Translation.</vt:lpstr>
      <vt:lpstr>- Non-recurrent Encoders.</vt:lpstr>
      <vt:lpstr>- Non-recurrent Encoders.</vt:lpstr>
      <vt:lpstr>- Convolutional Encoder</vt:lpstr>
      <vt:lpstr>- Convolutional Encoder</vt:lpstr>
      <vt:lpstr>- Convolutional Encoder</vt:lpstr>
      <vt:lpstr>-  Related work</vt:lpstr>
      <vt:lpstr>-  Experiment Setup</vt:lpstr>
      <vt:lpstr>-  Experiment Setup</vt:lpstr>
      <vt:lpstr>-  Result</vt:lpstr>
      <vt:lpstr>-  Result</vt:lpstr>
      <vt:lpstr>-  Result</vt:lpstr>
      <vt:lpstr>-  Result</vt:lpstr>
      <vt:lpstr>Conclusion</vt:lpstr>
      <vt:lpstr>Conclusion</vt:lpstr>
      <vt:lpstr>-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629</cp:revision>
  <cp:lastPrinted>2019-01-25T10:57:37Z</cp:lastPrinted>
  <dcterms:modified xsi:type="dcterms:W3CDTF">2020-02-20T04:59:24Z</dcterms:modified>
</cp:coreProperties>
</file>