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4" r:id="rId26"/>
    <p:sldId id="315" r:id="rId27"/>
    <p:sldId id="313" r:id="rId28"/>
    <p:sldId id="316" r:id="rId29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340" autoAdjust="0"/>
  </p:normalViewPr>
  <p:slideViewPr>
    <p:cSldViewPr showGuides="1">
      <p:cViewPr varScale="1">
        <p:scale>
          <a:sx n="71" d="100"/>
          <a:sy n="71" d="100"/>
        </p:scale>
        <p:origin x="2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2020-02-19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378720" y="188370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20-02-20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12926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dirty="0"/>
              <a:t>A</a:t>
            </a:r>
            <a:r>
              <a:rPr lang="ko-KR" altLang="en-US" sz="3000" dirty="0"/>
              <a:t> </a:t>
            </a:r>
            <a:r>
              <a:rPr lang="en-US" altLang="ko-KR" sz="3000" dirty="0"/>
              <a:t>Convolutional</a:t>
            </a:r>
            <a:r>
              <a:rPr lang="ko-KR" altLang="en-US" sz="3000" dirty="0"/>
              <a:t> </a:t>
            </a:r>
            <a:r>
              <a:rPr lang="en-US" altLang="ko-KR" sz="3000" dirty="0"/>
              <a:t>Encoder</a:t>
            </a:r>
            <a:r>
              <a:rPr lang="ko-KR" altLang="en-US" sz="3000" dirty="0"/>
              <a:t> </a:t>
            </a:r>
            <a:r>
              <a:rPr lang="en-US" altLang="ko-KR" sz="3000" dirty="0"/>
              <a:t>Model</a:t>
            </a:r>
            <a:r>
              <a:rPr lang="ko-KR" altLang="en-US" sz="3000" dirty="0"/>
              <a:t> </a:t>
            </a:r>
            <a:endParaRPr lang="en-US" altLang="ko-KR" sz="3000" dirty="0"/>
          </a:p>
          <a:p>
            <a:pPr algn="ctr"/>
            <a:r>
              <a:rPr lang="en-US" altLang="ko-KR" sz="3000" dirty="0"/>
              <a:t>for</a:t>
            </a:r>
            <a:r>
              <a:rPr lang="ko-KR" altLang="en-US" sz="3000" dirty="0"/>
              <a:t> </a:t>
            </a:r>
            <a:r>
              <a:rPr lang="en-US" altLang="ko-KR" sz="3000" dirty="0"/>
              <a:t>Neural</a:t>
            </a:r>
            <a:r>
              <a:rPr lang="ko-KR" altLang="en-US" sz="3000" dirty="0"/>
              <a:t> </a:t>
            </a:r>
            <a:r>
              <a:rPr lang="en-US" altLang="ko-KR" sz="3000" dirty="0"/>
              <a:t>Machine</a:t>
            </a:r>
            <a:r>
              <a:rPr lang="ko-KR" altLang="en-US" sz="3000" dirty="0"/>
              <a:t> </a:t>
            </a:r>
            <a:r>
              <a:rPr lang="en-US" altLang="ko-KR" sz="3000" dirty="0"/>
              <a:t>Translation</a:t>
            </a:r>
          </a:p>
          <a:p>
            <a:pPr algn="ctr"/>
            <a:r>
              <a:rPr lang="en-US" altLang="ko-KR" dirty="0"/>
              <a:t>Jonas Gehring, Michael </a:t>
            </a:r>
            <a:r>
              <a:rPr lang="en-US" altLang="ko-KR" dirty="0" err="1"/>
              <a:t>Auli</a:t>
            </a:r>
            <a:r>
              <a:rPr lang="en-US" altLang="ko-KR" dirty="0"/>
              <a:t>, David </a:t>
            </a:r>
            <a:r>
              <a:rPr lang="en-US" altLang="ko-KR" dirty="0" err="1"/>
              <a:t>Grangier</a:t>
            </a:r>
            <a:r>
              <a:rPr lang="en-US" altLang="ko-KR" dirty="0"/>
              <a:t>, Yann N. Dauphin Facebook AI Research 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Convolutional Encoder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611560" y="4653136"/>
            <a:ext cx="838857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indent="0"/>
            <a:r>
              <a:rPr lang="en-US" altLang="ko-KR" dirty="0"/>
              <a:t>Neural machine translation model with single-layer convolutional encoder networks. CNN-a is on the left and CNN-c is at the right. Embedding layers are not shown.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F63AC0-E774-4198-9AFF-B93DA1F1C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20" y="1844824"/>
            <a:ext cx="6692180" cy="270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9883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 Related work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395536" y="1268760"/>
            <a:ext cx="8388572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dirty="0"/>
              <a:t>Several past attempts to use convolutional encoders for neural machine translation, however, none of them were able to match the performance of Recurrent encoders.</a:t>
            </a:r>
          </a:p>
          <a:p>
            <a:pPr lvl="2" indent="0"/>
            <a:endParaRPr lang="en-US" altLang="ko-KR" dirty="0"/>
          </a:p>
          <a:p>
            <a:pPr marL="285750" lvl="2" indent="-285750">
              <a:buFontTx/>
              <a:buChar char="-"/>
            </a:pPr>
            <a:r>
              <a:rPr lang="en-US" altLang="ko-KR" dirty="0"/>
              <a:t>(</a:t>
            </a:r>
            <a:r>
              <a:rPr lang="en-US" altLang="ko-KR" dirty="0" err="1"/>
              <a:t>Kalch-brenner</a:t>
            </a:r>
            <a:r>
              <a:rPr lang="en-US" altLang="ko-KR" dirty="0"/>
              <a:t> and </a:t>
            </a:r>
            <a:r>
              <a:rPr lang="en-US" altLang="ko-KR" dirty="0" err="1"/>
              <a:t>Blunsom</a:t>
            </a:r>
            <a:r>
              <a:rPr lang="en-US" altLang="ko-KR" dirty="0"/>
              <a:t>, 2013)</a:t>
            </a:r>
          </a:p>
          <a:p>
            <a:pPr lvl="2" indent="0"/>
            <a:r>
              <a:rPr lang="en-US" altLang="ko-KR" dirty="0"/>
              <a:t>	a convolutional sentence encoder in which a multi-layer CNN generates a fixed sized embedding for a source sentence, or an n-gram representation followed by transposed convolutions for directly generating a per-token decoder input.</a:t>
            </a:r>
          </a:p>
          <a:p>
            <a:pPr lvl="2" indent="0"/>
            <a:endParaRPr lang="en-US" altLang="ko-KR" dirty="0"/>
          </a:p>
          <a:p>
            <a:pPr lvl="2" indent="0"/>
            <a:r>
              <a:rPr lang="en-US" altLang="ko-KR" dirty="0"/>
              <a:t>-   Latter requires the length of the translation prior to generation and both models were evaluated by rescoring the output of an existing translation system</a:t>
            </a:r>
          </a:p>
        </p:txBody>
      </p:sp>
    </p:spTree>
    <p:extLst>
      <p:ext uri="{BB962C8B-B14F-4D97-AF65-F5344CB8AC3E}">
        <p14:creationId xmlns:p14="http://schemas.microsoft.com/office/powerpoint/2010/main" val="6768969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 Related work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395536" y="1268760"/>
            <a:ext cx="8568952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dirty="0"/>
              <a:t>(</a:t>
            </a:r>
            <a:r>
              <a:rPr lang="en-US" altLang="ko-KR" dirty="0" err="1"/>
              <a:t>cho</a:t>
            </a:r>
            <a:r>
              <a:rPr lang="en-US" altLang="ko-KR" dirty="0"/>
              <a:t> et al., 2014a)</a:t>
            </a:r>
          </a:p>
          <a:p>
            <a:pPr marL="285750" lvl="1" indent="-285750">
              <a:buFontTx/>
              <a:buChar char="-"/>
            </a:pPr>
            <a:r>
              <a:rPr lang="en-US" altLang="ko-KR" dirty="0"/>
              <a:t>Propose a gated recursive CNN which is repeatedly applied until a fixed-size representation is obtained but the recurrent encoder achieves higher accuracy.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(</a:t>
            </a:r>
            <a:r>
              <a:rPr lang="en-US" altLang="ko-KR" dirty="0" err="1"/>
              <a:t>Bahdanau</a:t>
            </a:r>
            <a:r>
              <a:rPr lang="en-US" altLang="ko-KR" dirty="0"/>
              <a:t> et al.,2015)</a:t>
            </a:r>
          </a:p>
          <a:p>
            <a:pPr marL="285750" lvl="1" indent="-285750">
              <a:buFontTx/>
              <a:buChar char="-"/>
            </a:pPr>
            <a:r>
              <a:rPr lang="en-US" altLang="ko-KR" dirty="0"/>
              <a:t>Improved the model via a soft-attention mechanism but did not reconsider convolutional encoder models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(</a:t>
            </a:r>
            <a:r>
              <a:rPr lang="en-US" altLang="ko-KR" dirty="0" err="1"/>
              <a:t>Kalchbrenner</a:t>
            </a:r>
            <a:r>
              <a:rPr lang="en-US" altLang="ko-KR" dirty="0"/>
              <a:t> et al., 2016)</a:t>
            </a:r>
          </a:p>
          <a:p>
            <a:pPr marL="285750" lvl="1" indent="-285750">
              <a:buFontTx/>
              <a:buChar char="-"/>
            </a:pPr>
            <a:r>
              <a:rPr lang="en-US" altLang="ko-KR" dirty="0"/>
              <a:t>Introduced convolutional translation models without an explicit attention mechanism but their approach does not yet result in state-of-the-art accuracy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(Lamb and </a:t>
            </a:r>
            <a:r>
              <a:rPr lang="en-US" altLang="ko-KR" dirty="0" err="1"/>
              <a:t>Xie</a:t>
            </a:r>
            <a:r>
              <a:rPr lang="en-US" altLang="ko-KR" dirty="0"/>
              <a:t>, 2016)</a:t>
            </a:r>
          </a:p>
          <a:p>
            <a:pPr marL="285750" lvl="1" indent="-285750">
              <a:buFontTx/>
              <a:buChar char="-"/>
            </a:pPr>
            <a:r>
              <a:rPr lang="en-US" altLang="ko-KR" dirty="0"/>
              <a:t>Proposed a multi-layer CNN to generate a fixed-size encoder representation but their work lacks quantitative evaluation in terms of BLEU</a:t>
            </a:r>
          </a:p>
        </p:txBody>
      </p:sp>
    </p:spTree>
    <p:extLst>
      <p:ext uri="{BB962C8B-B14F-4D97-AF65-F5344CB8AC3E}">
        <p14:creationId xmlns:p14="http://schemas.microsoft.com/office/powerpoint/2010/main" val="188385825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 Related work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395536" y="1268760"/>
            <a:ext cx="8568952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dirty="0"/>
              <a:t>(Meng et al. 2015) and (Tu et al., 2015)</a:t>
            </a:r>
          </a:p>
          <a:p>
            <a:pPr marL="285750" lvl="1" indent="-285750">
              <a:buFontTx/>
              <a:buChar char="-"/>
            </a:pPr>
            <a:r>
              <a:rPr lang="en-US" altLang="ko-KR" dirty="0"/>
              <a:t>Applied convolutional models to score phrase-pairs of traditional phrase-based and dependency-based translation models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(</a:t>
            </a:r>
            <a:r>
              <a:rPr lang="en-US" altLang="ko-KR" dirty="0" err="1"/>
              <a:t>pham</a:t>
            </a:r>
            <a:r>
              <a:rPr lang="en-US" altLang="ko-KR" dirty="0"/>
              <a:t> et al., 2016)</a:t>
            </a:r>
          </a:p>
          <a:p>
            <a:pPr marL="285750" lvl="1" indent="-285750">
              <a:buFontTx/>
              <a:buChar char="-"/>
            </a:pPr>
            <a:r>
              <a:rPr lang="en-US" altLang="ko-KR" dirty="0"/>
              <a:t>Convolutional architectures have also been successful in language modeling but so far failed to outperform LSTMs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697231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 Experiment Setup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382470" y="1175936"/>
            <a:ext cx="8568952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indent="0"/>
            <a:r>
              <a:rPr lang="en-US" altLang="ko-KR" dirty="0"/>
              <a:t>1.  Datasets</a:t>
            </a:r>
          </a:p>
          <a:p>
            <a:pPr lvl="1" indent="0"/>
            <a:r>
              <a:rPr lang="en-US" altLang="ko-KR" dirty="0"/>
              <a:t>	1) WMT`16 English-Romanian</a:t>
            </a:r>
          </a:p>
          <a:p>
            <a:pPr lvl="1" indent="0"/>
            <a:r>
              <a:rPr lang="en-US" altLang="ko-KR" dirty="0"/>
              <a:t>	2) WMT`15 English-German</a:t>
            </a:r>
          </a:p>
          <a:p>
            <a:pPr lvl="1" indent="0"/>
            <a:r>
              <a:rPr lang="en-US" altLang="ko-KR" dirty="0"/>
              <a:t>	3) WMT`14 English-French</a:t>
            </a:r>
          </a:p>
          <a:p>
            <a:pPr lvl="1" indent="0"/>
            <a:endParaRPr lang="en-US" altLang="ko-KR" dirty="0"/>
          </a:p>
          <a:p>
            <a:pPr marL="342900" lvl="1" indent="-342900">
              <a:buAutoNum type="arabicPeriod" startAt="2"/>
            </a:pPr>
            <a:r>
              <a:rPr lang="en-US" altLang="ko-KR" dirty="0"/>
              <a:t>Model parameters</a:t>
            </a:r>
          </a:p>
          <a:p>
            <a:pPr lvl="1" indent="0"/>
            <a:r>
              <a:rPr lang="en-US" altLang="ko-KR" dirty="0"/>
              <a:t>	- 512 hidden units for both recurrent encoders and decoders.</a:t>
            </a:r>
          </a:p>
          <a:p>
            <a:pPr lvl="1" indent="0"/>
            <a:r>
              <a:rPr lang="en-US" altLang="ko-KR" dirty="0"/>
              <a:t>	- reset the decoder hidden states to zero between sentences.</a:t>
            </a:r>
          </a:p>
          <a:p>
            <a:pPr lvl="1" indent="0"/>
            <a:r>
              <a:rPr lang="en-US" altLang="ko-KR" dirty="0"/>
              <a:t>	- For the convolutional encoder,512 hidden units are used for each 	layer in CNN-a, while layers in CNN-c contain 256 units each.</a:t>
            </a:r>
          </a:p>
          <a:p>
            <a:pPr lvl="1" indent="0"/>
            <a:r>
              <a:rPr lang="en-US" altLang="ko-KR" dirty="0"/>
              <a:t>	</a:t>
            </a:r>
          </a:p>
          <a:p>
            <a:pPr lvl="1" indent="0"/>
            <a:r>
              <a:rPr lang="en-US" altLang="ko-KR" dirty="0"/>
              <a:t>	- All embeddings, including the output produced by the decoder 	before the final linear layer, are of 256 dimensions.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lvl="3" indent="0"/>
            <a:r>
              <a:rPr lang="en-US" altLang="ko-KR" dirty="0"/>
              <a:t>	- Find that can improve the performance of the bidirectional LSTM 	models by using 512 dimensional word embeddings.</a:t>
            </a:r>
          </a:p>
          <a:p>
            <a:pPr lvl="3" indent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360262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 Experiment Setup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444407" y="1146882"/>
            <a:ext cx="8712968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indent="0"/>
            <a:r>
              <a:rPr lang="en-US" altLang="ko-KR" dirty="0"/>
              <a:t>2. Model parameters</a:t>
            </a:r>
          </a:p>
          <a:p>
            <a:pPr lvl="1" indent="0"/>
            <a:r>
              <a:rPr lang="en-US" altLang="ko-KR" dirty="0"/>
              <a:t>	- Model weights are initialized from a uniform distribution within [-	0.05,0.05].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- Use a uniform distribution of [-</a:t>
            </a:r>
            <a:r>
              <a:rPr lang="en-US" altLang="ko-KR" dirty="0" err="1"/>
              <a:t>kd</a:t>
            </a:r>
            <a:r>
              <a:rPr lang="en-US" altLang="ko-KR" dirty="0"/>
              <a:t>^-0.5, </a:t>
            </a:r>
            <a:r>
              <a:rPr lang="en-US" altLang="ko-KR" dirty="0" err="1"/>
              <a:t>kd</a:t>
            </a:r>
            <a:r>
              <a:rPr lang="en-US" altLang="ko-KR" dirty="0"/>
              <a:t>^-0.5], where k is the kernel </a:t>
            </a:r>
          </a:p>
          <a:p>
            <a:pPr lvl="1" indent="0"/>
            <a:r>
              <a:rPr lang="en-US" altLang="ko-KR" dirty="0"/>
              <a:t>	width (3) and d is the input size for the first layer and the number of 	hidden units for subsequent layers.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-For CNN-c, transform the input and output with a linear layer each to </a:t>
            </a:r>
          </a:p>
          <a:p>
            <a:pPr lvl="1" indent="0"/>
            <a:r>
              <a:rPr lang="en-US" altLang="ko-KR" dirty="0"/>
              <a:t>	match  the smaller embedding size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641151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 Experiment Setup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673224" y="1174230"/>
            <a:ext cx="8470776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indent="0"/>
            <a:r>
              <a:rPr lang="en-US" altLang="ko-KR" dirty="0"/>
              <a:t>3. optimization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- Recurrent models are trained with Adam</a:t>
            </a:r>
          </a:p>
          <a:p>
            <a:pPr lvl="1" indent="0"/>
            <a:r>
              <a:rPr lang="en-US" altLang="ko-KR" dirty="0"/>
              <a:t>		benefit from aggressive optimization.</a:t>
            </a:r>
          </a:p>
          <a:p>
            <a:pPr lvl="1" indent="0"/>
            <a:r>
              <a:rPr lang="en-US" altLang="ko-KR" dirty="0"/>
              <a:t>	</a:t>
            </a:r>
          </a:p>
          <a:p>
            <a:pPr lvl="1" indent="0"/>
            <a:r>
              <a:rPr lang="en-US" altLang="ko-KR" dirty="0"/>
              <a:t>	- Step width of 3.125 * 10^-4 and early stopping based on validation</a:t>
            </a:r>
          </a:p>
          <a:p>
            <a:pPr lvl="1" indent="0"/>
            <a:r>
              <a:rPr lang="en-US" altLang="ko-KR" dirty="0"/>
              <a:t>	perplexity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-  Non-recurrent encoders,</a:t>
            </a:r>
          </a:p>
          <a:p>
            <a:pPr lvl="1" indent="0"/>
            <a:r>
              <a:rPr lang="en-US" altLang="ko-KR" dirty="0"/>
              <a:t>		1) obtain best result with stochastic gradient descent(SGD)</a:t>
            </a:r>
          </a:p>
          <a:p>
            <a:pPr lvl="1" indent="0"/>
            <a:r>
              <a:rPr lang="en-US" altLang="ko-KR" dirty="0"/>
              <a:t>		2) annealing : use a learning rate of 0.1 and once the 			validation perplexity stops improving, reduce the learning rate 		by an order of magnitude</a:t>
            </a:r>
          </a:p>
        </p:txBody>
      </p:sp>
    </p:spTree>
    <p:extLst>
      <p:ext uri="{BB962C8B-B14F-4D97-AF65-F5344CB8AC3E}">
        <p14:creationId xmlns:p14="http://schemas.microsoft.com/office/powerpoint/2010/main" val="15991299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 Experiment Setup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673224" y="1174230"/>
            <a:ext cx="8470776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indent="0"/>
            <a:r>
              <a:rPr lang="en-US" altLang="ko-KR" dirty="0"/>
              <a:t>3. optimization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- All modes</a:t>
            </a:r>
          </a:p>
          <a:p>
            <a:pPr lvl="1" indent="0"/>
            <a:r>
              <a:rPr lang="en-US" altLang="ko-KR" dirty="0"/>
              <a:t>		1) use mini-batches of 32 sentences</a:t>
            </a:r>
          </a:p>
          <a:p>
            <a:pPr lvl="1" indent="0"/>
            <a:r>
              <a:rPr lang="en-US" altLang="ko-KR" dirty="0"/>
              <a:t>		2) use truncated back-propagation through time to limit the 	</a:t>
            </a:r>
          </a:p>
          <a:p>
            <a:pPr lvl="1" indent="0"/>
            <a:r>
              <a:rPr lang="en-US" altLang="ko-KR" dirty="0"/>
              <a:t>		length of target sequences per mini-batch to 25 words.</a:t>
            </a:r>
          </a:p>
          <a:p>
            <a:pPr lvl="1" indent="0"/>
            <a:r>
              <a:rPr lang="en-US" altLang="ko-KR" dirty="0"/>
              <a:t>		3) Gradients are normalized by the mini-batch size.</a:t>
            </a:r>
          </a:p>
          <a:p>
            <a:pPr lvl="1" indent="0"/>
            <a:r>
              <a:rPr lang="en-US" altLang="ko-KR" dirty="0"/>
              <a:t>		4) re-normalize the gradients if their norm exceeds 25</a:t>
            </a:r>
          </a:p>
          <a:p>
            <a:pPr lvl="1" indent="0"/>
            <a:r>
              <a:rPr lang="en-US" altLang="ko-KR" dirty="0"/>
              <a:t>		5) Gradients of convolutional layers are scaled by </a:t>
            </a:r>
          </a:p>
          <a:p>
            <a:pPr lvl="1" indent="0"/>
            <a:r>
              <a:rPr lang="en-US" altLang="ko-KR" dirty="0"/>
              <a:t>		sqrt(dim(input))^-1.</a:t>
            </a:r>
          </a:p>
          <a:p>
            <a:pPr lvl="1" indent="0"/>
            <a:r>
              <a:rPr lang="en-US" altLang="ko-KR" dirty="0"/>
              <a:t>		6) use dropout on the embeddings and decoder outputs hi,</a:t>
            </a:r>
          </a:p>
          <a:p>
            <a:pPr lvl="1" indent="0"/>
            <a:r>
              <a:rPr lang="en-US" altLang="ko-KR" dirty="0"/>
              <a:t>		with a rate of 0.2 for IWSLT`14 and 0.1 for WMT</a:t>
            </a:r>
          </a:p>
          <a:p>
            <a:pPr lvl="1" indent="0"/>
            <a:r>
              <a:rPr lang="en-US" altLang="ko-KR" dirty="0"/>
              <a:t>		7)All models are implemented in Torch(</a:t>
            </a:r>
            <a:r>
              <a:rPr lang="en-US" altLang="ko-KR" dirty="0" err="1"/>
              <a:t>Collobert</a:t>
            </a:r>
            <a:r>
              <a:rPr lang="en-US" altLang="ko-KR" dirty="0"/>
              <a:t> et al,2011a)</a:t>
            </a:r>
          </a:p>
          <a:p>
            <a:pPr lvl="1" indent="0"/>
            <a:r>
              <a:rPr lang="en-US" altLang="ko-KR" dirty="0"/>
              <a:t>		and trained on a single GPU</a:t>
            </a:r>
          </a:p>
          <a:p>
            <a:pPr lvl="1" indent="0"/>
            <a:r>
              <a:rPr lang="en-US" altLang="ko-K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804217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 Experiment Setup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673224" y="1174230"/>
            <a:ext cx="8470776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indent="0"/>
            <a:r>
              <a:rPr lang="en-US" altLang="ko-KR" dirty="0"/>
              <a:t>4. Evaluation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- report accuracy of single systems by training several identical models</a:t>
            </a:r>
          </a:p>
          <a:p>
            <a:pPr lvl="1" indent="0"/>
            <a:r>
              <a:rPr lang="en-US" altLang="ko-KR" dirty="0"/>
              <a:t>	with different random seeds(5 for IWSLT`14, 3 for WMT) and pick the </a:t>
            </a:r>
          </a:p>
          <a:p>
            <a:pPr lvl="1" indent="0"/>
            <a:r>
              <a:rPr lang="en-US" altLang="ko-KR" dirty="0"/>
              <a:t>	one with the best validation perplexity for final BLEU evaluation.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- Translation are generated by a beam search and we normalize </a:t>
            </a:r>
          </a:p>
          <a:p>
            <a:pPr lvl="1" indent="0"/>
            <a:r>
              <a:rPr lang="en-US" altLang="ko-KR" dirty="0"/>
              <a:t>	log-likelihood scores by sentence length.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- IWSLT`14 beam width 10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- WMT models tune beam width and word penalty on a separate test 	set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- The word penalty adds a constant factor to log-likelihoods, except </a:t>
            </a:r>
          </a:p>
          <a:p>
            <a:pPr lvl="1" indent="0"/>
            <a:r>
              <a:rPr lang="en-US" altLang="ko-KR" dirty="0"/>
              <a:t>	for the end-of-sentence token.</a:t>
            </a:r>
          </a:p>
          <a:p>
            <a:pPr lvl="1" indent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931178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 Experiment Setup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673224" y="1174230"/>
            <a:ext cx="8470776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indent="0"/>
            <a:r>
              <a:rPr lang="en-US" altLang="ko-KR" dirty="0"/>
              <a:t>4. Evaluation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- prior to scoring the generated translations against the respective </a:t>
            </a:r>
          </a:p>
          <a:p>
            <a:pPr lvl="1" indent="0"/>
            <a:r>
              <a:rPr lang="en-US" altLang="ko-KR" dirty="0"/>
              <a:t>	references, perform unknown word replacement based on attention </a:t>
            </a:r>
          </a:p>
          <a:p>
            <a:pPr lvl="1" indent="0"/>
            <a:r>
              <a:rPr lang="en-US" altLang="ko-KR" dirty="0"/>
              <a:t>	scores.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- Unknown words are replaced by looking up the source word with </a:t>
            </a:r>
          </a:p>
          <a:p>
            <a:pPr lvl="1" indent="0"/>
            <a:r>
              <a:rPr lang="en-US" altLang="ko-KR" dirty="0"/>
              <a:t>	the maximum attention score in a pre-computed dictionary.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- If the dictionary contains no translation, then we simply copy the </a:t>
            </a:r>
          </a:p>
          <a:p>
            <a:pPr lvl="1" indent="0"/>
            <a:r>
              <a:rPr lang="en-US" altLang="ko-KR" dirty="0"/>
              <a:t>	source word.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- Dictionaries were extracted from the aligned training data that was</a:t>
            </a:r>
          </a:p>
          <a:p>
            <a:pPr lvl="1" indent="0"/>
            <a:r>
              <a:rPr lang="en-US" altLang="ko-KR" dirty="0"/>
              <a:t>	aligned with </a:t>
            </a:r>
            <a:r>
              <a:rPr lang="en-US" altLang="ko-KR" dirty="0" err="1"/>
              <a:t>fast_align</a:t>
            </a:r>
            <a:r>
              <a:rPr lang="en-US" altLang="ko-KR" dirty="0"/>
              <a:t>.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- Each source word is mapped to the target word it is most frequently</a:t>
            </a:r>
          </a:p>
          <a:p>
            <a:pPr lvl="1" indent="0"/>
            <a:r>
              <a:rPr lang="en-US" altLang="ko-KR" dirty="0"/>
              <a:t>	aligned to</a:t>
            </a:r>
          </a:p>
        </p:txBody>
      </p:sp>
    </p:spTree>
    <p:extLst>
      <p:ext uri="{BB962C8B-B14F-4D97-AF65-F5344CB8AC3E}">
        <p14:creationId xmlns:p14="http://schemas.microsoft.com/office/powerpoint/2010/main" val="94117867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395536" y="1268760"/>
            <a:ext cx="8388572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NMT is an end-to-end approach to machine translation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The most successful approach to date encodes the source sentence with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A bi-directional RNN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1) variable length representation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2) generates the translation left-to-right with another RNN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where both components interface via a soft-attention mechanism.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There are some attempts to use convolutional encoder</a:t>
            </a:r>
          </a:p>
          <a:p>
            <a:pPr lvl="1" indent="0"/>
            <a:r>
              <a:rPr lang="en-US" altLang="ko-KR" dirty="0"/>
              <a:t>	but only applied to rescoring n-best lists of classical systems</a:t>
            </a:r>
          </a:p>
          <a:p>
            <a:pPr lvl="1" indent="0"/>
            <a:r>
              <a:rPr lang="en-US" altLang="ko-KR" dirty="0"/>
              <a:t>	or were not competitive to recurrent alternatives</a:t>
            </a:r>
          </a:p>
          <a:p>
            <a:pPr lvl="1" indent="0"/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Convolutional networks operate over a fixed-size window of the input sequence which enables the simultaneous computation of all features for a source sentence.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70089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 Experiment Setup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539552" y="1174230"/>
            <a:ext cx="8604448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indent="0"/>
            <a:r>
              <a:rPr lang="en-US" altLang="ko-KR" dirty="0"/>
              <a:t>4. Evaluation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- Convolutional encoders with stacked CNN-c layers we noticed for </a:t>
            </a:r>
          </a:p>
          <a:p>
            <a:pPr lvl="1" indent="0"/>
            <a:r>
              <a:rPr lang="en-US" altLang="ko-KR" dirty="0"/>
              <a:t>	some models that the attention maxima were consistently shifted by </a:t>
            </a:r>
          </a:p>
          <a:p>
            <a:pPr lvl="1" indent="0"/>
            <a:r>
              <a:rPr lang="en-US" altLang="ko-KR" dirty="0"/>
              <a:t>	one word.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- determine this per-model offset on the abovementioned development 	sets and correct for it </a:t>
            </a:r>
          </a:p>
          <a:p>
            <a:pPr lvl="1" indent="0"/>
            <a:r>
              <a:rPr lang="en-US" altLang="ko-KR" dirty="0"/>
              <a:t>	</a:t>
            </a:r>
          </a:p>
          <a:p>
            <a:pPr lvl="1" indent="0"/>
            <a:r>
              <a:rPr lang="en-US" altLang="ko-KR" dirty="0"/>
              <a:t>	- Finally, compute case-sensitive tokenized BLEU</a:t>
            </a:r>
          </a:p>
        </p:txBody>
      </p:sp>
    </p:spTree>
    <p:extLst>
      <p:ext uri="{BB962C8B-B14F-4D97-AF65-F5344CB8AC3E}">
        <p14:creationId xmlns:p14="http://schemas.microsoft.com/office/powerpoint/2010/main" val="212174670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363A-D924-4E51-9DDD-541AE1D75F2C}"/>
              </a:ext>
            </a:extLst>
          </p:cNvPr>
          <p:cNvSpPr txBox="1"/>
          <p:nvPr/>
        </p:nvSpPr>
        <p:spPr>
          <a:xfrm>
            <a:off x="395536" y="1412776"/>
            <a:ext cx="7416824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/>
              <a:t>Recurrent  vs  Non-recurrent Encoders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lvl="1" indent="0"/>
            <a:r>
              <a:rPr lang="en-US" altLang="ko-KR" dirty="0"/>
              <a:t>	-  compare in terms of perplexity and BLEU on IWSLT`14 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with and without position embeddings.</a:t>
            </a:r>
          </a:p>
          <a:p>
            <a:pPr lvl="1" indent="0"/>
            <a:r>
              <a:rPr lang="en-US" altLang="ko-KR" dirty="0"/>
              <a:t>	and include a phrase-based system.</a:t>
            </a:r>
          </a:p>
          <a:p>
            <a:pPr lvl="1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lvl="1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00E799-65B8-43A7-B1CF-C8328117A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90" y="3160655"/>
            <a:ext cx="3408966" cy="164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9299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FC649-6A52-4C5C-B0E2-AF9E27172AB3}"/>
              </a:ext>
            </a:extLst>
          </p:cNvPr>
          <p:cNvSpPr txBox="1"/>
          <p:nvPr/>
        </p:nvSpPr>
        <p:spPr>
          <a:xfrm>
            <a:off x="539552" y="1268760"/>
            <a:ext cx="7931224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Varying the number of layers in CNN-a and CNN-c between 1 and 10 and obtained best validation set perplexity with 6 layers for CNN-a and three layers for CNN-c.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dirty="0"/>
              <a:t>굳이 </a:t>
            </a:r>
            <a:r>
              <a:rPr lang="ko-KR" altLang="en-US" dirty="0" err="1"/>
              <a:t>쓸필요</a:t>
            </a:r>
            <a:r>
              <a:rPr lang="ko-KR" altLang="en-US" dirty="0"/>
              <a:t> 없고 표로 </a:t>
            </a:r>
            <a:r>
              <a:rPr lang="ko-KR" altLang="en-US" dirty="0" err="1"/>
              <a:t>보면될듯</a:t>
            </a:r>
            <a:r>
              <a:rPr lang="en-US" altLang="ko-KR" dirty="0"/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9631827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23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FC649-6A52-4C5C-B0E2-AF9E27172AB3}"/>
              </a:ext>
            </a:extLst>
          </p:cNvPr>
          <p:cNvSpPr txBox="1"/>
          <p:nvPr/>
        </p:nvSpPr>
        <p:spPr>
          <a:xfrm>
            <a:off x="539552" y="1268760"/>
            <a:ext cx="793122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1E0F06-7AEF-4E7B-9D25-D71809251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74230"/>
            <a:ext cx="5257800" cy="3686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66E8E-A335-47F9-B37A-75A0F27046FA}"/>
              </a:ext>
            </a:extLst>
          </p:cNvPr>
          <p:cNvSpPr txBox="1"/>
          <p:nvPr/>
        </p:nvSpPr>
        <p:spPr>
          <a:xfrm>
            <a:off x="539552" y="5013176"/>
            <a:ext cx="60263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2930381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24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FC649-6A52-4C5C-B0E2-AF9E27172AB3}"/>
              </a:ext>
            </a:extLst>
          </p:cNvPr>
          <p:cNvSpPr txBox="1"/>
          <p:nvPr/>
        </p:nvSpPr>
        <p:spPr>
          <a:xfrm>
            <a:off x="539552" y="1268760"/>
            <a:ext cx="7931224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3. Convolutional</a:t>
            </a:r>
            <a:r>
              <a:rPr lang="ko-KR" altLang="en-US" dirty="0"/>
              <a:t> </a:t>
            </a:r>
            <a:r>
              <a:rPr lang="en-US" altLang="ko-KR" dirty="0"/>
              <a:t>Encoder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r>
              <a:rPr lang="ko-KR" altLang="en-US" dirty="0"/>
              <a:t> </a:t>
            </a:r>
            <a:r>
              <a:rPr lang="en-US" altLang="ko-KR" dirty="0"/>
              <a:t>Details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Use the smaller IWSLT`14 German-English setup without unknown word</a:t>
            </a:r>
          </a:p>
          <a:p>
            <a:pPr lvl="1" indent="0"/>
            <a:r>
              <a:rPr lang="en-US" altLang="ko-KR" dirty="0"/>
              <a:t>    replacement to enable fast experiment turn-around</a:t>
            </a: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66E8E-A335-47F9-B37A-75A0F27046FA}"/>
              </a:ext>
            </a:extLst>
          </p:cNvPr>
          <p:cNvSpPr txBox="1"/>
          <p:nvPr/>
        </p:nvSpPr>
        <p:spPr>
          <a:xfrm>
            <a:off x="539552" y="5013176"/>
            <a:ext cx="60263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235391-3076-42AA-94F6-A8E3D2E44BBA}"/>
              </a:ext>
            </a:extLst>
          </p:cNvPr>
          <p:cNvSpPr txBox="1"/>
          <p:nvPr/>
        </p:nvSpPr>
        <p:spPr>
          <a:xfrm>
            <a:off x="539552" y="5013176"/>
            <a:ext cx="815994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</a:t>
            </a:r>
            <a:r>
              <a:rPr lang="en-US" altLang="ko-KR" dirty="0"/>
              <a:t>Shows accuracy for a different number of layers of both CNNs with and without residual connections.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5C6CDC-335E-4EAC-9210-24E0B7E2F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420888"/>
            <a:ext cx="5444617" cy="24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9500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25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FC649-6A52-4C5C-B0E2-AF9E27172AB3}"/>
              </a:ext>
            </a:extLst>
          </p:cNvPr>
          <p:cNvSpPr txBox="1"/>
          <p:nvPr/>
        </p:nvSpPr>
        <p:spPr>
          <a:xfrm>
            <a:off x="539552" y="1268760"/>
            <a:ext cx="793122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3. Convolutional</a:t>
            </a:r>
            <a:r>
              <a:rPr lang="ko-KR" altLang="en-US" dirty="0"/>
              <a:t> </a:t>
            </a:r>
            <a:r>
              <a:rPr lang="en-US" altLang="ko-KR" dirty="0"/>
              <a:t>Encoder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r>
              <a:rPr lang="ko-KR" altLang="en-US" dirty="0"/>
              <a:t> </a:t>
            </a:r>
            <a:r>
              <a:rPr lang="en-US" altLang="ko-KR" dirty="0"/>
              <a:t>Details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66E8E-A335-47F9-B37A-75A0F27046FA}"/>
              </a:ext>
            </a:extLst>
          </p:cNvPr>
          <p:cNvSpPr txBox="1"/>
          <p:nvPr/>
        </p:nvSpPr>
        <p:spPr>
          <a:xfrm>
            <a:off x="539552" y="5013176"/>
            <a:ext cx="60263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235391-3076-42AA-94F6-A8E3D2E44BBA}"/>
              </a:ext>
            </a:extLst>
          </p:cNvPr>
          <p:cNvSpPr txBox="1"/>
          <p:nvPr/>
        </p:nvSpPr>
        <p:spPr>
          <a:xfrm>
            <a:off x="425190" y="1938444"/>
            <a:ext cx="8159948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Increasing the number of  CNN-c layers is beneficial up to three layers and beyond this we did not observe further improvements.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Increasing the number of layers in CNN-a beyond six does not increase</a:t>
            </a:r>
            <a:r>
              <a:rPr lang="ko-KR" altLang="en-US" dirty="0"/>
              <a:t> </a:t>
            </a:r>
            <a:r>
              <a:rPr lang="en-US" altLang="ko-KR" dirty="0"/>
              <a:t>accuracy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this</a:t>
            </a:r>
            <a:r>
              <a:rPr lang="ko-KR" altLang="en-US" dirty="0"/>
              <a:t> </a:t>
            </a:r>
            <a:r>
              <a:rPr lang="en-US" altLang="ko-KR" dirty="0"/>
              <a:t>relatively</a:t>
            </a:r>
            <a:r>
              <a:rPr lang="ko-KR" altLang="en-US" dirty="0"/>
              <a:t> </a:t>
            </a:r>
            <a:r>
              <a:rPr lang="en-US" altLang="ko-KR" dirty="0"/>
              <a:t>small</a:t>
            </a:r>
            <a:r>
              <a:rPr lang="ko-KR" altLang="en-US" dirty="0"/>
              <a:t> </a:t>
            </a:r>
            <a:r>
              <a:rPr lang="en-US" altLang="ko-KR" dirty="0"/>
              <a:t>dataset.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Without residual connections, the model fails to utilize the increase in modeling power from additional layers, and performance drops significantly for deeper encoders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CNN-a for attention score computation ai and CNN-c for the conditional input ci to be fed to the decoder.</a:t>
            </a:r>
          </a:p>
        </p:txBody>
      </p:sp>
    </p:spTree>
    <p:extLst>
      <p:ext uri="{BB962C8B-B14F-4D97-AF65-F5344CB8AC3E}">
        <p14:creationId xmlns:p14="http://schemas.microsoft.com/office/powerpoint/2010/main" val="284893785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26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66E8E-A335-47F9-B37A-75A0F27046FA}"/>
              </a:ext>
            </a:extLst>
          </p:cNvPr>
          <p:cNvSpPr txBox="1"/>
          <p:nvPr/>
        </p:nvSpPr>
        <p:spPr>
          <a:xfrm>
            <a:off x="539552" y="5013176"/>
            <a:ext cx="60263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235391-3076-42AA-94F6-A8E3D2E44BBA}"/>
              </a:ext>
            </a:extLst>
          </p:cNvPr>
          <p:cNvSpPr txBox="1"/>
          <p:nvPr/>
        </p:nvSpPr>
        <p:spPr>
          <a:xfrm>
            <a:off x="353182" y="1306307"/>
            <a:ext cx="8159948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4. Training and Generation Speed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316049-34A2-45DE-AFFD-978C327E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02" y="2445423"/>
            <a:ext cx="8591996" cy="218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1097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4F86B-45E6-44E5-BA9D-F6A20D50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8A4559D-9217-4557-8390-BE64E391A2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EB597-06F1-4A96-9B66-61D45BB6E4D9}"/>
              </a:ext>
            </a:extLst>
          </p:cNvPr>
          <p:cNvSpPr txBox="1"/>
          <p:nvPr/>
        </p:nvSpPr>
        <p:spPr>
          <a:xfrm>
            <a:off x="395536" y="1448780"/>
            <a:ext cx="8075240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Introduced a simple encoder model for neural machine translation based on convolutional networks.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More parallelizable than recurrent networks and provides a shorter path to capture long-range dependencies in the source.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We find it essential to use source position embeddings as well as different CNNs for attention score computation and conditional input aggregation.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Experiments show the convolutional encoders perform on par or better than baselines based on bi-directional LSTM encoders.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Deep convolutional encoder is competitive to the best published results to date which are obtained with significantly more complex models or stem from improvements that are orthogonal to our work.</a:t>
            </a:r>
          </a:p>
        </p:txBody>
      </p:sp>
    </p:spTree>
    <p:extLst>
      <p:ext uri="{BB962C8B-B14F-4D97-AF65-F5344CB8AC3E}">
        <p14:creationId xmlns:p14="http://schemas.microsoft.com/office/powerpoint/2010/main" val="94881229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4F86B-45E6-44E5-BA9D-F6A20D50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8A4559D-9217-4557-8390-BE64E391A2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EB597-06F1-4A96-9B66-61D45BB6E4D9}"/>
              </a:ext>
            </a:extLst>
          </p:cNvPr>
          <p:cNvSpPr txBox="1"/>
          <p:nvPr/>
        </p:nvSpPr>
        <p:spPr>
          <a:xfrm>
            <a:off x="395536" y="1448780"/>
            <a:ext cx="8496944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Leads to large generation speed improvements :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translation models with our convolutional encoder can translate 	twice as fast as strong baseline with bi-directional recurrent encoders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Future work includes better training to enable faster convergence with the convolutional encoder to better leverage the higher processing speed.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Architecture is interesting for character level encoders where the input is significantly longer than for words.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Plan to investigate the effectiveness of architecture on other sequence to sequence tasks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52899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395536" y="1268760"/>
            <a:ext cx="8388572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dirty="0"/>
              <a:t>A succession of convolutional layers provides a shorter path to capture relationships between elements of a sequence compared to RNNs 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In CNN, all words undergo the same number of transformations,</a:t>
            </a:r>
          </a:p>
          <a:p>
            <a:pPr lvl="1" indent="0"/>
            <a:r>
              <a:rPr lang="en-US" altLang="ko-KR" dirty="0"/>
              <a:t>Whereas, RNNs the first word is over-processed and the last word is only once</a:t>
            </a:r>
          </a:p>
          <a:p>
            <a:pPr lvl="1" indent="0"/>
            <a:endParaRPr lang="en-US" altLang="ko-KR" dirty="0"/>
          </a:p>
          <a:p>
            <a:pPr lvl="1" indent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77627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Recurrent Neural Machine Translation.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395536" y="1268760"/>
            <a:ext cx="8388572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dirty="0"/>
              <a:t>General architecture follows the encoder-decoder approach with attention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A source sentence x = (x1,…,</a:t>
            </a:r>
            <a:r>
              <a:rPr lang="en-US" altLang="ko-KR" dirty="0" err="1"/>
              <a:t>xm</a:t>
            </a:r>
            <a:r>
              <a:rPr lang="en-US" altLang="ko-KR" dirty="0"/>
              <a:t>) of m words is processed by an encoder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RNN network that computes a new hidden state Si+1 based on the previous state </a:t>
            </a:r>
            <a:r>
              <a:rPr lang="en-US" altLang="ko-KR" dirty="0" err="1"/>
              <a:t>si</a:t>
            </a:r>
            <a:r>
              <a:rPr lang="en-US" altLang="ko-KR" dirty="0"/>
              <a:t>, an embedding </a:t>
            </a:r>
            <a:r>
              <a:rPr lang="en-US" altLang="ko-KR" dirty="0" err="1"/>
              <a:t>gi</a:t>
            </a:r>
            <a:r>
              <a:rPr lang="en-US" altLang="ko-KR" dirty="0"/>
              <a:t> of the previous target language word</a:t>
            </a:r>
          </a:p>
        </p:txBody>
      </p:sp>
    </p:spTree>
    <p:extLst>
      <p:ext uri="{BB962C8B-B14F-4D97-AF65-F5344CB8AC3E}">
        <p14:creationId xmlns:p14="http://schemas.microsoft.com/office/powerpoint/2010/main" val="41882991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Non-recurrent Encoders.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395536" y="1268760"/>
            <a:ext cx="8388572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1" indent="-342900">
              <a:buAutoNum type="arabicPeriod"/>
            </a:pPr>
            <a:r>
              <a:rPr lang="en-US" altLang="ko-KR" dirty="0"/>
              <a:t>Pooling Encoder</a:t>
            </a:r>
          </a:p>
          <a:p>
            <a:pPr marL="342900" lvl="1" indent="-342900">
              <a:buAutoNum type="arabicPeriod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A simple baseline for non-recurrent encoders is the pooling model described in  (</a:t>
            </a:r>
            <a:r>
              <a:rPr lang="en-US" altLang="ko-KR" dirty="0" err="1"/>
              <a:t>Ranzato</a:t>
            </a:r>
            <a:r>
              <a:rPr lang="en-US" altLang="ko-KR" dirty="0"/>
              <a:t> et al) averages the embeddings of k consecutive words.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Averaging word embeddings does not convey positional information besides that the words in the input are somewhat close to each other.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As a remedy, add position embeddings to encode the absolute position of each source word within a sentence.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Each source embedding </a:t>
            </a:r>
            <a:r>
              <a:rPr lang="en-US" altLang="ko-KR" dirty="0" err="1"/>
              <a:t>ej</a:t>
            </a:r>
            <a:r>
              <a:rPr lang="en-US" altLang="ko-KR" dirty="0"/>
              <a:t> therefore contains a position embedding </a:t>
            </a:r>
            <a:r>
              <a:rPr lang="en-US" altLang="ko-KR" dirty="0" err="1"/>
              <a:t>lj</a:t>
            </a:r>
            <a:r>
              <a:rPr lang="en-US" altLang="ko-KR" dirty="0"/>
              <a:t> as well as the word embedding </a:t>
            </a:r>
            <a:r>
              <a:rPr lang="en-US" altLang="ko-KR" dirty="0" err="1"/>
              <a:t>wj</a:t>
            </a:r>
            <a:r>
              <a:rPr lang="en-US" altLang="ko-KR" dirty="0"/>
              <a:t>,.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Position</a:t>
            </a:r>
            <a:r>
              <a:rPr lang="ko-KR" altLang="en-US" dirty="0"/>
              <a:t> </a:t>
            </a:r>
            <a:r>
              <a:rPr lang="en-US" altLang="ko-KR" dirty="0"/>
              <a:t>embeddings</a:t>
            </a:r>
            <a:r>
              <a:rPr lang="ko-KR" altLang="en-US" dirty="0"/>
              <a:t> </a:t>
            </a:r>
            <a:r>
              <a:rPr lang="en-US" altLang="ko-KR" dirty="0"/>
              <a:t>have</a:t>
            </a:r>
            <a:r>
              <a:rPr lang="ko-KR" altLang="en-US" dirty="0"/>
              <a:t> </a:t>
            </a:r>
            <a:r>
              <a:rPr lang="en-US" altLang="ko-KR" dirty="0"/>
              <a:t>also</a:t>
            </a:r>
            <a:r>
              <a:rPr lang="ko-KR" altLang="en-US" dirty="0"/>
              <a:t> </a:t>
            </a:r>
            <a:r>
              <a:rPr lang="en-US" altLang="ko-KR" dirty="0"/>
              <a:t>been</a:t>
            </a:r>
            <a:r>
              <a:rPr lang="ko-KR" altLang="en-US" dirty="0"/>
              <a:t> </a:t>
            </a:r>
            <a:r>
              <a:rPr lang="en-US" altLang="ko-KR" dirty="0"/>
              <a:t>found</a:t>
            </a:r>
            <a:r>
              <a:rPr lang="ko-KR" altLang="en-US" dirty="0"/>
              <a:t> </a:t>
            </a:r>
            <a:r>
              <a:rPr lang="en-US" altLang="ko-KR" dirty="0"/>
              <a:t>helpful</a:t>
            </a:r>
            <a:r>
              <a:rPr lang="ko-KR" altLang="en-US" dirty="0"/>
              <a:t> </a:t>
            </a:r>
            <a:r>
              <a:rPr lang="en-US" altLang="ko-KR" dirty="0"/>
              <a:t>in memory networks for question-answering and language modeling.</a:t>
            </a:r>
          </a:p>
        </p:txBody>
      </p:sp>
    </p:spTree>
    <p:extLst>
      <p:ext uri="{BB962C8B-B14F-4D97-AF65-F5344CB8AC3E}">
        <p14:creationId xmlns:p14="http://schemas.microsoft.com/office/powerpoint/2010/main" val="30917285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Non-recurrent Encoders.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395536" y="1268760"/>
            <a:ext cx="8388572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dirty="0"/>
              <a:t>Similar to the recurrent encoder, the attention scores </a:t>
            </a:r>
            <a:r>
              <a:rPr lang="en-US" altLang="ko-KR" dirty="0" err="1"/>
              <a:t>aij</a:t>
            </a:r>
            <a:r>
              <a:rPr lang="en-US" altLang="ko-KR" dirty="0"/>
              <a:t> are computed from </a:t>
            </a:r>
          </a:p>
          <a:p>
            <a:pPr lvl="1" indent="0"/>
            <a:r>
              <a:rPr lang="en-US" altLang="ko-KR" dirty="0"/>
              <a:t>    pooled representations </a:t>
            </a:r>
            <a:r>
              <a:rPr lang="en-US" altLang="ko-KR" dirty="0" err="1"/>
              <a:t>zj</a:t>
            </a:r>
            <a:r>
              <a:rPr lang="en-US" altLang="ko-KR" dirty="0"/>
              <a:t>, however, the </a:t>
            </a:r>
            <a:r>
              <a:rPr lang="en-US" altLang="ko-KR" dirty="0" err="1"/>
              <a:t>condtional</a:t>
            </a:r>
            <a:r>
              <a:rPr lang="en-US" altLang="ko-KR" dirty="0"/>
              <a:t> input ci is a weighted          </a:t>
            </a:r>
          </a:p>
          <a:p>
            <a:pPr lvl="1" indent="0"/>
            <a:r>
              <a:rPr lang="en-US" altLang="ko-KR" dirty="0"/>
              <a:t>    sum of the embeddings </a:t>
            </a:r>
            <a:r>
              <a:rPr lang="en-US" altLang="ko-KR" dirty="0" err="1"/>
              <a:t>ej,not</a:t>
            </a:r>
            <a:r>
              <a:rPr lang="en-US" altLang="ko-KR" dirty="0"/>
              <a:t> </a:t>
            </a:r>
            <a:r>
              <a:rPr lang="en-US" altLang="ko-KR" dirty="0" err="1"/>
              <a:t>zj</a:t>
            </a:r>
            <a:r>
              <a:rPr lang="en-US" altLang="ko-KR" dirty="0"/>
              <a:t>, i.e.,</a:t>
            </a:r>
          </a:p>
          <a:p>
            <a:pPr lvl="1" indent="0"/>
            <a:endParaRPr lang="en-US" altLang="ko-KR" dirty="0"/>
          </a:p>
          <a:p>
            <a:pPr lvl="1" indent="0"/>
            <a:endParaRPr lang="en-US" altLang="ko-KR" dirty="0"/>
          </a:p>
          <a:p>
            <a:pPr lvl="1" indent="0"/>
            <a:endParaRPr lang="en-US" altLang="ko-KR" dirty="0"/>
          </a:p>
          <a:p>
            <a:pPr lvl="1" indent="0"/>
            <a:endParaRPr lang="en-US" altLang="ko-KR" dirty="0"/>
          </a:p>
          <a:p>
            <a:pPr lvl="1" indent="0"/>
            <a:endParaRPr lang="en-US" altLang="ko-KR" dirty="0"/>
          </a:p>
          <a:p>
            <a:pPr lvl="1" indent="0"/>
            <a:endParaRPr lang="en-US" altLang="ko-KR" dirty="0"/>
          </a:p>
          <a:p>
            <a:pPr lvl="1" indent="0"/>
            <a:endParaRPr lang="en-US" altLang="ko-KR" dirty="0"/>
          </a:p>
          <a:p>
            <a:pPr lvl="1" indent="0"/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Input sequence is padded prior to pooling such that the encoder output matches the input length |z| = |x|.</a:t>
            </a:r>
          </a:p>
          <a:p>
            <a:pPr lvl="1" indent="0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122C50-35B2-4C20-8CC9-F687FDC1C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549923"/>
            <a:ext cx="3195144" cy="138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2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Convolutional Encoder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395536" y="1268760"/>
            <a:ext cx="8388572" cy="50783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dirty="0"/>
              <a:t>A straightforward extension of pooling is to learn the kernel in a convolutional neural network(CNN)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The encoder output </a:t>
            </a:r>
            <a:r>
              <a:rPr lang="en-US" altLang="ko-KR" dirty="0" err="1"/>
              <a:t>zj</a:t>
            </a:r>
            <a:r>
              <a:rPr lang="en-US" altLang="ko-KR" dirty="0"/>
              <a:t> contains information about a fixed-sized context depending on the kernel width k but the desired context width may vary.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This can be addressed by stacking several layers of convolutions followed by non linearities : additional layers increase the total context size while non-linearities can modulate the effective size of the context as needed.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To ease learning for deep encoders, add residual connections from the input of each convolution to the output and then apply the non-linear activation function to the output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The non-linearities are therefore not ‘bypassed’.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Multi-layer CNNs are constructed by stacking several blocks on top of each other</a:t>
            </a:r>
          </a:p>
        </p:txBody>
      </p:sp>
    </p:spTree>
    <p:extLst>
      <p:ext uri="{BB962C8B-B14F-4D97-AF65-F5344CB8AC3E}">
        <p14:creationId xmlns:p14="http://schemas.microsoft.com/office/powerpoint/2010/main" val="106520604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Convolutional Encoder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395536" y="1268760"/>
            <a:ext cx="8388572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dirty="0"/>
              <a:t>Thee CNNs do not contain pooling layers which are commonly used for down-sampling.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The full source sequence length will be retained after the network has been applied. 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Similar to the pooling model, the convolutional encoder uses position embeddings.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The final encoder consists of two stacked convolutional networks</a:t>
            </a:r>
          </a:p>
          <a:p>
            <a:pPr lvl="1" indent="0"/>
            <a:r>
              <a:rPr lang="en-US" altLang="ko-KR" dirty="0"/>
              <a:t>	CNN-a produces the encoder output </a:t>
            </a:r>
            <a:r>
              <a:rPr lang="en-US" altLang="ko-KR" dirty="0" err="1"/>
              <a:t>zj</a:t>
            </a:r>
            <a:r>
              <a:rPr lang="en-US" altLang="ko-KR" dirty="0"/>
              <a:t> to compute the attention </a:t>
            </a:r>
          </a:p>
          <a:p>
            <a:pPr lvl="1" indent="0"/>
            <a:r>
              <a:rPr lang="en-US" altLang="ko-KR" dirty="0"/>
              <a:t>	scores ai, while the conditional input ci, to the decoder is computed</a:t>
            </a:r>
          </a:p>
          <a:p>
            <a:pPr lvl="1" indent="0"/>
            <a:r>
              <a:rPr lang="en-US" altLang="ko-KR" dirty="0"/>
              <a:t>	by summing the outputs of CNN-c,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3FD7C5-4AAB-4E97-9F20-4E065118F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5298747"/>
            <a:ext cx="27813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7335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0B4EB-1AAA-4510-A857-4348919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Convolutional Encoder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8A919B-3124-44D4-AC48-3CDF760E4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75B18-AC19-4F6E-B78C-EE035A00C77E}"/>
              </a:ext>
            </a:extLst>
          </p:cNvPr>
          <p:cNvSpPr txBox="1"/>
          <p:nvPr/>
        </p:nvSpPr>
        <p:spPr>
          <a:xfrm>
            <a:off x="395536" y="1268760"/>
            <a:ext cx="8388572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dirty="0"/>
              <a:t>Thee CNNs do not contain pooling layers which are commonly used for down-sampling.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The full source sequence length will be retained after the network has been applied. 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Similar to the pooling model, the convolutional encoder uses position embeddings.</a:t>
            </a:r>
          </a:p>
          <a:p>
            <a:pPr marL="285750" lvl="1" indent="-285750">
              <a:buFontTx/>
              <a:buChar char="-"/>
            </a:pPr>
            <a:endParaRPr lang="en-US" altLang="ko-KR" dirty="0"/>
          </a:p>
          <a:p>
            <a:pPr marL="285750" lvl="1" indent="-285750">
              <a:buFontTx/>
              <a:buChar char="-"/>
            </a:pPr>
            <a:r>
              <a:rPr lang="en-US" altLang="ko-KR" dirty="0"/>
              <a:t>The final encoder consists of two stacked convolutional networks</a:t>
            </a:r>
          </a:p>
          <a:p>
            <a:pPr lvl="1" indent="0"/>
            <a:r>
              <a:rPr lang="en-US" altLang="ko-KR" dirty="0"/>
              <a:t>	CNN-a produces the encoder output </a:t>
            </a:r>
            <a:r>
              <a:rPr lang="en-US" altLang="ko-KR" dirty="0" err="1"/>
              <a:t>zj</a:t>
            </a:r>
            <a:r>
              <a:rPr lang="en-US" altLang="ko-KR" dirty="0"/>
              <a:t> to compute the attention </a:t>
            </a:r>
          </a:p>
          <a:p>
            <a:pPr lvl="1" indent="0"/>
            <a:r>
              <a:rPr lang="en-US" altLang="ko-KR" dirty="0"/>
              <a:t>	scores ai, while the conditional input ci, to the decoder is computed</a:t>
            </a:r>
          </a:p>
          <a:p>
            <a:pPr lvl="1" indent="0"/>
            <a:r>
              <a:rPr lang="en-US" altLang="ko-KR" dirty="0"/>
              <a:t>	by summing the outputs of CNN-c,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3FD7C5-4AAB-4E97-9F20-4E065118F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5298747"/>
            <a:ext cx="27813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499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79767</TotalTime>
  <Words>2182</Words>
  <Application>Microsoft Office PowerPoint</Application>
  <PresentationFormat>화면 슬라이드 쇼(4:3)</PresentationFormat>
  <Paragraphs>297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Helvetica Neue</vt:lpstr>
      <vt:lpstr>나눔고딕</vt:lpstr>
      <vt:lpstr>맑은 고딕</vt:lpstr>
      <vt:lpstr>Arial</vt:lpstr>
      <vt:lpstr>Default</vt:lpstr>
      <vt:lpstr>PowerPoint 프레젠테이션</vt:lpstr>
      <vt:lpstr>-INTRODUCTION</vt:lpstr>
      <vt:lpstr>-INTRODUCTION</vt:lpstr>
      <vt:lpstr>- Recurrent Neural Machine Translation.</vt:lpstr>
      <vt:lpstr>- Non-recurrent Encoders.</vt:lpstr>
      <vt:lpstr>- Non-recurrent Encoders.</vt:lpstr>
      <vt:lpstr>- Convolutional Encoder</vt:lpstr>
      <vt:lpstr>- Convolutional Encoder</vt:lpstr>
      <vt:lpstr>- Convolutional Encoder</vt:lpstr>
      <vt:lpstr>- Convolutional Encoder</vt:lpstr>
      <vt:lpstr>-  Related work</vt:lpstr>
      <vt:lpstr>-  Related work</vt:lpstr>
      <vt:lpstr>-  Related work</vt:lpstr>
      <vt:lpstr>-  Experiment Setup</vt:lpstr>
      <vt:lpstr>-  Experiment Setup</vt:lpstr>
      <vt:lpstr>-  Experiment Setup</vt:lpstr>
      <vt:lpstr>-  Experiment Setup</vt:lpstr>
      <vt:lpstr>-  Experiment Setup</vt:lpstr>
      <vt:lpstr>-  Experiment Setup</vt:lpstr>
      <vt:lpstr>-  Experiment Setup</vt:lpstr>
      <vt:lpstr>-  Result</vt:lpstr>
      <vt:lpstr>-  Result</vt:lpstr>
      <vt:lpstr>-  Result</vt:lpstr>
      <vt:lpstr>-  Result</vt:lpstr>
      <vt:lpstr>-  Result</vt:lpstr>
      <vt:lpstr>-  Result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kjhkjh612@o365.skku.edu</cp:lastModifiedBy>
  <cp:revision>607</cp:revision>
  <cp:lastPrinted>2019-01-25T10:57:37Z</cp:lastPrinted>
  <dcterms:modified xsi:type="dcterms:W3CDTF">2020-02-19T17:16:18Z</dcterms:modified>
</cp:coreProperties>
</file>