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7" r:id="rId8"/>
    <p:sldId id="298" r:id="rId9"/>
    <p:sldId id="295" r:id="rId10"/>
    <p:sldId id="296" r:id="rId11"/>
    <p:sldId id="299" r:id="rId12"/>
    <p:sldId id="300" r:id="rId13"/>
    <p:sldId id="301" r:id="rId14"/>
    <p:sldId id="302" r:id="rId15"/>
    <p:sldId id="303" r:id="rId1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2020-03-11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7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5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87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20-03-12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/>
              <a:t>Convolutional</a:t>
            </a:r>
            <a:r>
              <a:rPr lang="ko-KR" altLang="en-US" sz="3000" dirty="0"/>
              <a:t> </a:t>
            </a:r>
            <a:r>
              <a:rPr lang="en-US" altLang="ko-KR" sz="3000" dirty="0"/>
              <a:t>Sequence</a:t>
            </a:r>
            <a:r>
              <a:rPr lang="ko-KR" altLang="en-US" sz="3000" dirty="0"/>
              <a:t> </a:t>
            </a:r>
            <a:r>
              <a:rPr lang="en-US" altLang="ko-KR" sz="3000" dirty="0"/>
              <a:t>to</a:t>
            </a:r>
            <a:r>
              <a:rPr lang="ko-KR" altLang="en-US" sz="3000" dirty="0"/>
              <a:t> </a:t>
            </a:r>
            <a:r>
              <a:rPr lang="en-US" altLang="ko-KR" sz="3000" dirty="0"/>
              <a:t>Sequence</a:t>
            </a:r>
            <a:r>
              <a:rPr lang="ko-KR" altLang="en-US" sz="3000" dirty="0"/>
              <a:t> </a:t>
            </a:r>
            <a:r>
              <a:rPr lang="en-US" altLang="ko-KR" sz="3000" dirty="0"/>
              <a:t>Learning</a:t>
            </a:r>
          </a:p>
          <a:p>
            <a:pPr algn="ctr"/>
            <a:r>
              <a:rPr lang="en-US" altLang="ko-KR" dirty="0"/>
              <a:t>Jonas Gehring, Michael </a:t>
            </a:r>
            <a:r>
              <a:rPr lang="en-US" altLang="ko-KR" dirty="0" err="1"/>
              <a:t>Auli</a:t>
            </a:r>
            <a:r>
              <a:rPr lang="en-US" altLang="ko-KR" dirty="0"/>
              <a:t>, David </a:t>
            </a:r>
            <a:r>
              <a:rPr lang="en-US" altLang="ko-KR" dirty="0" err="1"/>
              <a:t>Grangier</a:t>
            </a:r>
            <a:r>
              <a:rPr lang="en-US" altLang="ko-KR" dirty="0"/>
              <a:t>, Yann N. Dauphin Facebook AI Research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14D7-D716-460C-BED1-643C7626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Mechanism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8DEABA-16AB-4A4F-8D76-E177F0319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1028" name="Picture 4" descr="convs2s_archi1">
            <a:extLst>
              <a:ext uri="{FF2B5EF4-FFF2-40B4-BE49-F238E27FC236}">
                <a16:creationId xmlns:a16="http://schemas.microsoft.com/office/drawing/2014/main" id="{F1818447-D391-4F65-A9B4-5C1B139D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174230"/>
            <a:ext cx="4415532" cy="52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148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14D7-D716-460C-BED1-643C7626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Mechanism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8DEABA-16AB-4A4F-8D76-E177F0319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pic>
        <p:nvPicPr>
          <p:cNvPr id="1026" name="Picture 2" descr="encoder">
            <a:extLst>
              <a:ext uri="{FF2B5EF4-FFF2-40B4-BE49-F238E27FC236}">
                <a16:creationId xmlns:a16="http://schemas.microsoft.com/office/drawing/2014/main" id="{A29D2899-6560-4A8E-BA97-C25773227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41465"/>
            <a:ext cx="3733441" cy="403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ecoder">
            <a:extLst>
              <a:ext uri="{FF2B5EF4-FFF2-40B4-BE49-F238E27FC236}">
                <a16:creationId xmlns:a16="http://schemas.microsoft.com/office/drawing/2014/main" id="{230B4036-DD17-48B8-9FF9-D6EED58D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6001"/>
            <a:ext cx="3680871" cy="393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759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009FE-DAEF-4FF1-9D44-C5A95DA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92F75B-60ED-4528-A57B-BB98400D1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E8CF6-D461-4C4B-949A-AB16E6FC83F8}"/>
              </a:ext>
            </a:extLst>
          </p:cNvPr>
          <p:cNvSpPr txBox="1"/>
          <p:nvPr/>
        </p:nvSpPr>
        <p:spPr>
          <a:xfrm>
            <a:off x="683568" y="1512975"/>
            <a:ext cx="828092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BLEU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Measure how similar  </a:t>
            </a:r>
            <a:r>
              <a:rPr lang="en-US" altLang="ko-KR" dirty="0"/>
              <a:t>machine 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translation with human`s translation</a:t>
            </a:r>
          </a:p>
          <a:p>
            <a:pPr lvl="1" indent="0"/>
            <a:r>
              <a:rPr lang="en-US" altLang="ko-KR" dirty="0"/>
              <a:t>	2) No dependency of languages.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Higher score,</a:t>
            </a:r>
            <a:r>
              <a:rPr lang="en-US" altLang="ko-KR" dirty="0"/>
              <a:t> Better performance.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Tx/>
              <a:buChar char="-"/>
            </a:pPr>
            <a:r>
              <a:rPr lang="en-US" altLang="ko-KR" dirty="0"/>
              <a:t>PPL 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How many candidate in specific step.</a:t>
            </a:r>
          </a:p>
          <a:p>
            <a:pPr lvl="2" indent="0"/>
            <a:r>
              <a:rPr lang="en-US" altLang="ko-KR" dirty="0"/>
              <a:t>	2) Comparing more than two languages model, it could be useful.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3) Lower score, Better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E62A3-0EA8-489C-A578-AC3088E5E466}"/>
              </a:ext>
            </a:extLst>
          </p:cNvPr>
          <p:cNvSpPr txBox="1"/>
          <p:nvPr/>
        </p:nvSpPr>
        <p:spPr>
          <a:xfrm>
            <a:off x="683568" y="4365104"/>
            <a:ext cx="6336704" cy="2232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45976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5A7C-37C5-4AAB-9EE7-E2F73768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1B9200-A7B3-428B-9416-75B427C19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990E59-E05D-4F0E-943D-35B84E63E96C}"/>
              </a:ext>
            </a:extLst>
          </p:cNvPr>
          <p:cNvSpPr/>
          <p:nvPr/>
        </p:nvSpPr>
        <p:spPr>
          <a:xfrm>
            <a:off x="673224" y="1052736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0"/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BPE</a:t>
            </a:r>
          </a:p>
          <a:p>
            <a:pPr lvl="3" indent="0"/>
            <a:r>
              <a:rPr lang="en-US" altLang="ko-KR" dirty="0"/>
              <a:t>	1) Find most frequency of bigram.</a:t>
            </a:r>
          </a:p>
          <a:p>
            <a:pPr lvl="3" indent="0"/>
            <a:r>
              <a:rPr lang="en-US" altLang="ko-KR" dirty="0"/>
              <a:t>	2) Merge bigram to one unit.</a:t>
            </a:r>
          </a:p>
          <a:p>
            <a:pPr lvl="3" indent="0"/>
            <a:r>
              <a:rPr lang="en-US" altLang="ko-KR" dirty="0"/>
              <a:t>	3) repetition.</a:t>
            </a:r>
          </a:p>
          <a:p>
            <a:pPr lvl="3" indent="0"/>
            <a:endParaRPr lang="en-US" altLang="ko-KR" dirty="0"/>
          </a:p>
          <a:p>
            <a:pPr lvl="3" indent="0"/>
            <a:r>
              <a:rPr lang="en-US" altLang="ko-KR" dirty="0" err="1"/>
              <a:t>aaabdaaabac</a:t>
            </a:r>
            <a:endParaRPr lang="en-US" altLang="ko-KR" dirty="0"/>
          </a:p>
          <a:p>
            <a:pPr lvl="3" indent="0"/>
            <a:endParaRPr lang="en-US" altLang="ko-KR" dirty="0"/>
          </a:p>
          <a:p>
            <a:pPr lvl="3" indent="0"/>
            <a:r>
              <a:rPr lang="en-US" altLang="ko-KR" dirty="0"/>
              <a:t>-&gt;</a:t>
            </a:r>
            <a:r>
              <a:rPr lang="en-US" altLang="ko-KR" dirty="0" err="1"/>
              <a:t>ZabdZabac</a:t>
            </a:r>
            <a:r>
              <a:rPr lang="en-US" altLang="ko-KR" dirty="0"/>
              <a:t>                Z=aa</a:t>
            </a:r>
          </a:p>
          <a:p>
            <a:pPr lvl="3" indent="0"/>
            <a:endParaRPr lang="en-US" altLang="ko-KR" dirty="0"/>
          </a:p>
          <a:p>
            <a:pPr lvl="3" indent="0"/>
            <a:r>
              <a:rPr lang="en-US" altLang="ko-KR" dirty="0"/>
              <a:t>-&gt;</a:t>
            </a:r>
            <a:r>
              <a:rPr lang="pl-PL" altLang="ko-KR" dirty="0"/>
              <a:t>ZYdZYac</a:t>
            </a:r>
            <a:r>
              <a:rPr lang="en-US" altLang="ko-KR" dirty="0"/>
              <a:t>                  </a:t>
            </a:r>
            <a:r>
              <a:rPr lang="pl-PL" altLang="ko-KR" dirty="0"/>
              <a:t> Y=ab Z=aa</a:t>
            </a:r>
            <a:endParaRPr lang="en-US" altLang="ko-KR" dirty="0"/>
          </a:p>
          <a:p>
            <a:pPr lvl="3" indent="0"/>
            <a:endParaRPr lang="en-US" altLang="ko-KR" dirty="0"/>
          </a:p>
          <a:p>
            <a:pPr lvl="3" indent="0"/>
            <a:r>
              <a:rPr lang="en-US" altLang="ko-KR" dirty="0"/>
              <a:t>-&gt;</a:t>
            </a:r>
            <a:r>
              <a:rPr lang="pl-PL" altLang="ko-KR" dirty="0"/>
              <a:t>XdXac </a:t>
            </a:r>
            <a:r>
              <a:rPr lang="en-US" altLang="ko-KR" dirty="0"/>
              <a:t>                     </a:t>
            </a:r>
            <a:r>
              <a:rPr lang="pl-PL" altLang="ko-KR" dirty="0"/>
              <a:t>X=ZY Y=ab Z=aa</a:t>
            </a:r>
            <a:endParaRPr lang="en-US" altLang="ko-KR" dirty="0"/>
          </a:p>
          <a:p>
            <a:pPr lvl="3" indent="0"/>
            <a:endParaRPr lang="en-US" altLang="ko-KR" dirty="0"/>
          </a:p>
          <a:p>
            <a:pPr lvl="3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4198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C456-C780-4D50-BC22-130DF2BC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35FDB6-E895-4980-BBBF-AF9AD8944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pic>
        <p:nvPicPr>
          <p:cNvPr id="2050" name="Picture 2" descr="figure.4">
            <a:extLst>
              <a:ext uri="{FF2B5EF4-FFF2-40B4-BE49-F238E27FC236}">
                <a16:creationId xmlns:a16="http://schemas.microsoft.com/office/drawing/2014/main" id="{86C42863-AC1A-47F1-9A0D-E5CB6132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2" y="1179457"/>
            <a:ext cx="3749903" cy="462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3">
            <a:extLst>
              <a:ext uri="{FF2B5EF4-FFF2-40B4-BE49-F238E27FC236}">
                <a16:creationId xmlns:a16="http://schemas.microsoft.com/office/drawing/2014/main" id="{E0403A53-F79E-434B-818F-BB1E02BA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55" y="1174230"/>
            <a:ext cx="3457489" cy="28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667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92E9-0E60-450A-BC39-F9A112F2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C867FA-F6CF-41C9-95DA-95861F8CE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D016D-008B-46B7-A4D1-CBCC38642917}"/>
              </a:ext>
            </a:extLst>
          </p:cNvPr>
          <p:cNvSpPr txBox="1"/>
          <p:nvPr/>
        </p:nvSpPr>
        <p:spPr>
          <a:xfrm>
            <a:off x="467544" y="1700808"/>
            <a:ext cx="756084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Using </a:t>
            </a:r>
            <a:r>
              <a:rPr lang="en-US" altLang="ko-KR" dirty="0" err="1"/>
              <a:t>cnn</a:t>
            </a:r>
            <a:r>
              <a:rPr lang="en-US" altLang="ko-KR" dirty="0"/>
              <a:t> model to apply with </a:t>
            </a:r>
            <a:r>
              <a:rPr lang="en-US" altLang="ko-KR" dirty="0" err="1"/>
              <a:t>sequenceR</a:t>
            </a: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Research for ensemble model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37129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3C79F-4A0E-4436-9BA5-54BE3CA9DC04}"/>
              </a:ext>
            </a:extLst>
          </p:cNvPr>
          <p:cNvSpPr txBox="1"/>
          <p:nvPr/>
        </p:nvSpPr>
        <p:spPr>
          <a:xfrm>
            <a:off x="395536" y="1006252"/>
            <a:ext cx="856895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Sequence to sequence learning has been successful in many tasks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The dominant approach is the RNN  using soft-attention mechanism.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RNN   vs   CNN</a:t>
            </a:r>
          </a:p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E74E60A-5219-4185-B333-9D210AA8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86511"/>
              </p:ext>
            </p:extLst>
          </p:nvPr>
        </p:nvGraphicFramePr>
        <p:xfrm>
          <a:off x="179513" y="2765270"/>
          <a:ext cx="871296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322">
                  <a:extLst>
                    <a:ext uri="{9D8B030D-6E8A-4147-A177-3AD203B41FA5}">
                      <a16:colId xmlns:a16="http://schemas.microsoft.com/office/drawing/2014/main" val="4279886233"/>
                    </a:ext>
                  </a:extLst>
                </a:gridCol>
                <a:gridCol w="2904322">
                  <a:extLst>
                    <a:ext uri="{9D8B030D-6E8A-4147-A177-3AD203B41FA5}">
                      <a16:colId xmlns:a16="http://schemas.microsoft.com/office/drawing/2014/main" val="2584367610"/>
                    </a:ext>
                  </a:extLst>
                </a:gridCol>
                <a:gridCol w="2904322">
                  <a:extLst>
                    <a:ext uri="{9D8B030D-6E8A-4147-A177-3AD203B41FA5}">
                      <a16:colId xmlns:a16="http://schemas.microsoft.com/office/drawing/2014/main" val="3126229964"/>
                    </a:ext>
                  </a:extLst>
                </a:gridCol>
              </a:tblGrid>
              <a:tr h="34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Trend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Commonly used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Less common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43058"/>
                  </a:ext>
                </a:extLst>
              </a:tr>
              <a:tr h="61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representation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fixed size context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Fixed size context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55911"/>
                  </a:ext>
                </a:extLst>
              </a:tr>
              <a:tr h="873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Dependency time step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Depend on the computations of the previous time step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 not need depend on the computations of the previous time step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78260"/>
                  </a:ext>
                </a:extLst>
              </a:tr>
              <a:tr h="61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parallelization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Prevent parallel computation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Allow parallelization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70425"/>
                  </a:ext>
                </a:extLst>
              </a:tr>
              <a:tr h="61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Complexity(</a:t>
                      </a:r>
                      <a:r>
                        <a:rPr lang="en-US" altLang="ko-KR" sz="1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k:kernel</a:t>
                      </a:r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width)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O(n/k)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9686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harder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Easier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28A1-12D9-4700-AEBD-3B6D3DB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2A67CA-B8FD-47DC-82A6-1F662106A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21798-BB03-46D9-A17F-6374DCCB06BA}"/>
              </a:ext>
            </a:extLst>
          </p:cNvPr>
          <p:cNvSpPr txBox="1"/>
          <p:nvPr/>
        </p:nvSpPr>
        <p:spPr>
          <a:xfrm>
            <a:off x="420018" y="1772816"/>
            <a:ext cx="8303964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Sequence to sequence using CNN model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Gated linear units(GLU)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Residual connections.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Attention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Position Embeddings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Convolutional Block structure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Multi-step Attention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77625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8B7A2-F3A5-4756-A96C-10C6A462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Term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FA473E-E782-4580-92CF-BB5C28E3C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EC460-D370-4938-9DD3-BB0C5E0E3E62}"/>
              </a:ext>
            </a:extLst>
          </p:cNvPr>
          <p:cNvSpPr txBox="1"/>
          <p:nvPr/>
        </p:nvSpPr>
        <p:spPr>
          <a:xfrm>
            <a:off x="395536" y="1412776"/>
            <a:ext cx="792088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Gated linear units (Dauphin et al., 2016)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Residual connections(He </a:t>
            </a:r>
            <a:r>
              <a:rPr lang="en-US" altLang="ko-KR" dirty="0" err="1"/>
              <a:t>ea</a:t>
            </a:r>
            <a:r>
              <a:rPr lang="en-US" altLang="ko-KR" dirty="0"/>
              <a:t> al., 2015)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Attention.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20556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D56-4A18-4AB9-B7FC-822A0CD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 convolutional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22430E-8733-449B-AE0F-28A3196DE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A839F-8695-4505-A83A-9A111BC8FDD1}"/>
              </a:ext>
            </a:extLst>
          </p:cNvPr>
          <p:cNvSpPr txBox="1"/>
          <p:nvPr/>
        </p:nvSpPr>
        <p:spPr>
          <a:xfrm>
            <a:off x="251520" y="1412776"/>
            <a:ext cx="835292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Position Embeddings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Input X	 X =  (x1,….,</a:t>
            </a:r>
            <a:r>
              <a:rPr lang="en-US" altLang="ko-KR" dirty="0" err="1"/>
              <a:t>xm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-&gt; Embedding vector W = (w1,….,</a:t>
            </a:r>
            <a:r>
              <a:rPr lang="en-US" altLang="ko-KR" dirty="0" err="1"/>
              <a:t>wm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            </a:t>
            </a:r>
            <a:r>
              <a:rPr lang="en-US" altLang="ko-KR" dirty="0"/>
              <a:t> 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</a:t>
            </a:r>
            <a:r>
              <a:rPr lang="en-US" altLang="ko-KR" dirty="0"/>
              <a:t>bsolute position vector  P = (p1,….,pm)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    Representation vector E = (w1+p1,….,</a:t>
            </a:r>
            <a:r>
              <a:rPr lang="en-US" altLang="ko-KR" dirty="0" err="1"/>
              <a:t>wm+pm</a:t>
            </a:r>
            <a:r>
              <a:rPr lang="en-US" altLang="ko-KR" dirty="0"/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54164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D56-4A18-4AB9-B7FC-822A0CD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 convolutional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22430E-8733-449B-AE0F-28A3196DE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A839F-8695-4505-A83A-9A111BC8FDD1}"/>
                  </a:ext>
                </a:extLst>
              </p:cNvPr>
              <p:cNvSpPr txBox="1"/>
              <p:nvPr/>
            </p:nvSpPr>
            <p:spPr>
              <a:xfrm>
                <a:off x="251520" y="1412776"/>
                <a:ext cx="8352928" cy="3764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Convolutional Block Structure</a:t>
                </a:r>
              </a:p>
              <a:p>
                <a:pPr marL="285750" lvl="1" indent="-285750">
                  <a:buFontTx/>
                  <a:buChar char="-"/>
                </a:pPr>
                <a:endParaRPr lang="en-US" altLang="ko-KR" dirty="0"/>
              </a:p>
              <a:p>
                <a:pPr marL="285750" lvl="2" indent="-285750">
                  <a:buFontTx/>
                  <a:buChar char="-"/>
                </a:pPr>
                <a:r>
                  <a:rPr lang="en-US" altLang="ko-KR" dirty="0"/>
                  <a:t>Block compute fixed input elements</a:t>
                </a:r>
              </a:p>
              <a:p>
                <a:r>
                  <a:rPr lang="en-US" altLang="ko-KR" dirty="0"/>
                  <a:t>	l-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block decoder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,…,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)</a:t>
                </a:r>
              </a:p>
              <a:p>
                <a:r>
                  <a:rPr lang="en-US" altLang="ko-KR" dirty="0"/>
                  <a:t>		  encoder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ko-KR" dirty="0"/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  Block = 1d convolution + non-linearity</a:t>
                </a:r>
              </a:p>
              <a:p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lang="en-US" altLang="ko-KR" dirty="0"/>
                  <a:t>In case of kernel size : 5 and 6 blocks  ,have 25 word information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lang="en-US" altLang="ko-KR" dirty="0"/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lang="en-US" altLang="ko-KR" dirty="0"/>
              </a:p>
              <a:p>
                <a:pPr lvl="2" indent="0"/>
                <a:r>
                  <a:rPr lang="en-US" altLang="ko-KR" dirty="0"/>
                  <a:t>	</a:t>
                </a: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5A839F-8695-4505-A83A-9A111BC8F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8352928" cy="3764234"/>
              </a:xfrm>
              <a:prstGeom prst="rect">
                <a:avLst/>
              </a:prstGeom>
              <a:blipFill>
                <a:blip r:embed="rId2"/>
                <a:stretch>
                  <a:fillRect l="-1314" t="-16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FAE36C44-57A2-4A87-8A6D-1AC5A217CB68}"/>
              </a:ext>
            </a:extLst>
          </p:cNvPr>
          <p:cNvGrpSpPr/>
          <p:nvPr/>
        </p:nvGrpSpPr>
        <p:grpSpPr>
          <a:xfrm>
            <a:off x="1331640" y="4149080"/>
            <a:ext cx="2376264" cy="432048"/>
            <a:chOff x="683568" y="5301208"/>
            <a:chExt cx="3991436" cy="648072"/>
          </a:xfrm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33680B62-BF5C-49CA-BBEE-016D0B42FDDE}"/>
                </a:ext>
              </a:extLst>
            </p:cNvPr>
            <p:cNvSpPr/>
            <p:nvPr/>
          </p:nvSpPr>
          <p:spPr>
            <a:xfrm>
              <a:off x="683568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B113E672-30B1-4768-8BF1-8128B70FB307}"/>
                </a:ext>
              </a:extLst>
            </p:cNvPr>
            <p:cNvSpPr/>
            <p:nvPr/>
          </p:nvSpPr>
          <p:spPr>
            <a:xfrm>
              <a:off x="1475656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A27EE338-F6E2-4CE9-8E6C-9605037CDDC4}"/>
                </a:ext>
              </a:extLst>
            </p:cNvPr>
            <p:cNvSpPr/>
            <p:nvPr/>
          </p:nvSpPr>
          <p:spPr>
            <a:xfrm>
              <a:off x="2276382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53A9455D-C23E-4117-849C-6A14C5F20C6B}"/>
                </a:ext>
              </a:extLst>
            </p:cNvPr>
            <p:cNvSpPr/>
            <p:nvPr/>
          </p:nvSpPr>
          <p:spPr>
            <a:xfrm>
              <a:off x="3079649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AD25B42B-AE49-46F0-81A0-6C6F153B2BC6}"/>
                </a:ext>
              </a:extLst>
            </p:cNvPr>
            <p:cNvSpPr/>
            <p:nvPr/>
          </p:nvSpPr>
          <p:spPr>
            <a:xfrm>
              <a:off x="3882916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25C17B-F62C-43CE-8901-F86EED495333}"/>
              </a:ext>
            </a:extLst>
          </p:cNvPr>
          <p:cNvGrpSpPr/>
          <p:nvPr/>
        </p:nvGrpSpPr>
        <p:grpSpPr>
          <a:xfrm>
            <a:off x="1327556" y="5415556"/>
            <a:ext cx="2376264" cy="432048"/>
            <a:chOff x="683568" y="5301208"/>
            <a:chExt cx="3991436" cy="648072"/>
          </a:xfrm>
        </p:grpSpPr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CC4A2405-ACD6-49BB-BF10-26666413F48B}"/>
                </a:ext>
              </a:extLst>
            </p:cNvPr>
            <p:cNvSpPr/>
            <p:nvPr/>
          </p:nvSpPr>
          <p:spPr>
            <a:xfrm>
              <a:off x="683568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" name="순서도: 처리 12">
              <a:extLst>
                <a:ext uri="{FF2B5EF4-FFF2-40B4-BE49-F238E27FC236}">
                  <a16:creationId xmlns:a16="http://schemas.microsoft.com/office/drawing/2014/main" id="{BC8F0927-432A-4C6D-8541-811EC25B5951}"/>
                </a:ext>
              </a:extLst>
            </p:cNvPr>
            <p:cNvSpPr/>
            <p:nvPr/>
          </p:nvSpPr>
          <p:spPr>
            <a:xfrm>
              <a:off x="1475656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75FE9412-81A5-465C-B7E4-93276CAD1D73}"/>
                </a:ext>
              </a:extLst>
            </p:cNvPr>
            <p:cNvSpPr/>
            <p:nvPr/>
          </p:nvSpPr>
          <p:spPr>
            <a:xfrm>
              <a:off x="2262812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rgbClr val="C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4D35B04E-94FE-446F-8461-3E46F76A45A5}"/>
                </a:ext>
              </a:extLst>
            </p:cNvPr>
            <p:cNvSpPr/>
            <p:nvPr/>
          </p:nvSpPr>
          <p:spPr>
            <a:xfrm>
              <a:off x="3079648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" name="순서도: 처리 15">
              <a:extLst>
                <a:ext uri="{FF2B5EF4-FFF2-40B4-BE49-F238E27FC236}">
                  <a16:creationId xmlns:a16="http://schemas.microsoft.com/office/drawing/2014/main" id="{F13D3DB1-8105-46EB-A667-FC60C4B32892}"/>
                </a:ext>
              </a:extLst>
            </p:cNvPr>
            <p:cNvSpPr/>
            <p:nvPr/>
          </p:nvSpPr>
          <p:spPr>
            <a:xfrm>
              <a:off x="3882916" y="5301208"/>
              <a:ext cx="792088" cy="648072"/>
            </a:xfrm>
            <a:prstGeom prst="flowChartProcess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178467-908A-4989-B8F1-96CF9514E1F0}"/>
              </a:ext>
            </a:extLst>
          </p:cNvPr>
          <p:cNvCxnSpPr>
            <a:cxnSpLocks/>
          </p:cNvCxnSpPr>
          <p:nvPr/>
        </p:nvCxnSpPr>
        <p:spPr>
          <a:xfrm>
            <a:off x="1331640" y="4581128"/>
            <a:ext cx="1194258" cy="49913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7B14E67-C028-4B0E-AF80-D68265A1F689}"/>
              </a:ext>
            </a:extLst>
          </p:cNvPr>
          <p:cNvCxnSpPr/>
          <p:nvPr/>
        </p:nvCxnSpPr>
        <p:spPr>
          <a:xfrm flipV="1">
            <a:off x="2511604" y="4581128"/>
            <a:ext cx="1192216" cy="49913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8E8133-089F-46FC-996A-B2B666BF16B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503525" y="5080259"/>
            <a:ext cx="2" cy="33529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1C52A9-C001-4677-8B30-CED69C8BF044}"/>
              </a:ext>
            </a:extLst>
          </p:cNvPr>
          <p:cNvSpPr txBox="1"/>
          <p:nvPr/>
        </p:nvSpPr>
        <p:spPr>
          <a:xfrm>
            <a:off x="4283968" y="4941168"/>
            <a:ext cx="38164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Plus 4 words information more.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542366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D56-4A18-4AB9-B7FC-822A0CD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 convolutional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22430E-8733-449B-AE0F-28A3196DE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A839F-8695-4505-A83A-9A111BC8FDD1}"/>
              </a:ext>
            </a:extLst>
          </p:cNvPr>
          <p:cNvSpPr txBox="1"/>
          <p:nvPr/>
        </p:nvSpPr>
        <p:spPr>
          <a:xfrm>
            <a:off x="251520" y="1412776"/>
            <a:ext cx="835292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Convolutional Block Structure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AB7974-31F3-4FE8-915C-5BF2494A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1588"/>
            <a:ext cx="4795990" cy="277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AEFB00-D742-43CC-8E03-33CD38070B23}"/>
              </a:ext>
            </a:extLst>
          </p:cNvPr>
          <p:cNvSpPr txBox="1"/>
          <p:nvPr/>
        </p:nvSpPr>
        <p:spPr>
          <a:xfrm>
            <a:off x="755576" y="4816411"/>
            <a:ext cx="794392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Kernel Size : 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More stacking, More considering about Dependency of sentences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r>
              <a:rPr lang="en-US" altLang="ko-KR" dirty="0"/>
              <a:t>To protect loss of information about first and end words.</a:t>
            </a:r>
          </a:p>
          <a:p>
            <a:r>
              <a:rPr lang="en-US" altLang="ko-KR" dirty="0"/>
              <a:t>	-&gt; use padding to maintain length of sequences.</a:t>
            </a:r>
            <a:endParaRPr lang="ko-KR" alt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83320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D56-4A18-4AB9-B7FC-822A0CD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 convolutional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22430E-8733-449B-AE0F-28A3196DE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635385-D239-4509-8CCC-48D072F4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0" y="2195574"/>
            <a:ext cx="4752528" cy="351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9C066-D2F1-4DF1-B69B-FC6C6D217770}"/>
              </a:ext>
            </a:extLst>
          </p:cNvPr>
          <p:cNvSpPr txBox="1"/>
          <p:nvPr/>
        </p:nvSpPr>
        <p:spPr>
          <a:xfrm>
            <a:off x="529970" y="1500237"/>
            <a:ext cx="71287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Gate</a:t>
            </a:r>
            <a:r>
              <a:rPr lang="ko-KR" altLang="en-US" dirty="0"/>
              <a:t> </a:t>
            </a:r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Unit(GLU)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FBC6E-1848-4B6B-A016-78E0A949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83" y="2930656"/>
            <a:ext cx="2133600" cy="52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73FA4-1A2A-4D08-8127-561F0C67C1AA}"/>
              </a:ext>
            </a:extLst>
          </p:cNvPr>
          <p:cNvSpPr txBox="1"/>
          <p:nvPr/>
        </p:nvSpPr>
        <p:spPr>
          <a:xfrm>
            <a:off x="5496000" y="3508684"/>
            <a:ext cx="31683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Element-wise multiplication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B25BC-198A-4CA7-B081-1E13249926B6}"/>
              </a:ext>
            </a:extLst>
          </p:cNvPr>
          <p:cNvSpPr txBox="1"/>
          <p:nvPr/>
        </p:nvSpPr>
        <p:spPr>
          <a:xfrm>
            <a:off x="5443083" y="4434435"/>
            <a:ext cx="367240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Both sigmoid and tanh available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Author told that sigmoid was better performance.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58015-0F3B-4B3B-B736-6628A67D31E8}"/>
              </a:ext>
            </a:extLst>
          </p:cNvPr>
          <p:cNvSpPr txBox="1"/>
          <p:nvPr/>
        </p:nvSpPr>
        <p:spPr>
          <a:xfrm>
            <a:off x="5218998" y="2116219"/>
            <a:ext cx="41044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Control the information entrance.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72601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D56-4A18-4AB9-B7FC-822A0CDC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 convolutional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22430E-8733-449B-AE0F-28A3196DE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813BD-FF7E-48F7-B308-5C52387483ED}"/>
              </a:ext>
            </a:extLst>
          </p:cNvPr>
          <p:cNvSpPr txBox="1"/>
          <p:nvPr/>
        </p:nvSpPr>
        <p:spPr>
          <a:xfrm>
            <a:off x="251520" y="1340768"/>
            <a:ext cx="71287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Residual  Connection.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CD5D3-EBA6-42A9-A9AC-00FD0D11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98947"/>
            <a:ext cx="3614509" cy="24568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0509B7-B200-4A62-BEDF-42ACFBC4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07573"/>
            <a:ext cx="3448050" cy="234824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1095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105937</TotalTime>
  <Words>520</Words>
  <Application>Microsoft Office PowerPoint</Application>
  <PresentationFormat>화면 슬라이드 쇼(4:3)</PresentationFormat>
  <Paragraphs>140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Helvetica Neue</vt:lpstr>
      <vt:lpstr>나눔고딕</vt:lpstr>
      <vt:lpstr>맑은 고딕</vt:lpstr>
      <vt:lpstr>Arial</vt:lpstr>
      <vt:lpstr>Cambria Math</vt:lpstr>
      <vt:lpstr>Default</vt:lpstr>
      <vt:lpstr>PowerPoint 프레젠테이션</vt:lpstr>
      <vt:lpstr>-INTRODUCTION</vt:lpstr>
      <vt:lpstr>- Introduction</vt:lpstr>
      <vt:lpstr>- Term  </vt:lpstr>
      <vt:lpstr>- A convolutional Architecture</vt:lpstr>
      <vt:lpstr>- A convolutional Architecture</vt:lpstr>
      <vt:lpstr>- A convolutional Architecture</vt:lpstr>
      <vt:lpstr>- A convolutional Architecture</vt:lpstr>
      <vt:lpstr>- A convolutional Architecture</vt:lpstr>
      <vt:lpstr>-  Mechanism</vt:lpstr>
      <vt:lpstr>-  Mechanism</vt:lpstr>
      <vt:lpstr>Result</vt:lpstr>
      <vt:lpstr>Result</vt:lpstr>
      <vt:lpstr>Result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654</cp:revision>
  <cp:lastPrinted>2019-01-25T10:57:37Z</cp:lastPrinted>
  <dcterms:modified xsi:type="dcterms:W3CDTF">2020-03-12T04:53:24Z</dcterms:modified>
</cp:coreProperties>
</file>