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" r:id="rId2"/>
    <p:sldId id="291" r:id="rId3"/>
    <p:sldId id="295" r:id="rId4"/>
    <p:sldId id="293" r:id="rId5"/>
    <p:sldId id="292" r:id="rId6"/>
    <p:sldId id="294" r:id="rId7"/>
    <p:sldId id="300" r:id="rId8"/>
    <p:sldId id="296" r:id="rId9"/>
    <p:sldId id="297" r:id="rId10"/>
    <p:sldId id="299" r:id="rId11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61" d="100"/>
          <a:sy n="61" d="100"/>
        </p:scale>
        <p:origin x="7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2020-03-26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Witbrock%2C+M" TargetMode="External"/><Relationship Id="rId3" Type="http://schemas.openxmlformats.org/officeDocument/2006/relationships/hyperlink" Target="mailto:email@skku.edu" TargetMode="External"/><Relationship Id="rId7" Type="http://schemas.openxmlformats.org/officeDocument/2006/relationships/hyperlink" Target="https://arxiv.org/search/cs?searchtype=author&amp;query=Feng%2C+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s?searchtype=author&amp;query=Wang%2C+Z" TargetMode="External"/><Relationship Id="rId5" Type="http://schemas.openxmlformats.org/officeDocument/2006/relationships/hyperlink" Target="https://arxiv.org/search/cs?searchtype=author&amp;query=Wu%2C+L" TargetMode="External"/><Relationship Id="rId4" Type="http://schemas.openxmlformats.org/officeDocument/2006/relationships/hyperlink" Target="https://arxiv.org/search/cs?searchtype=author&amp;query=Xu%2C+K" TargetMode="External"/><Relationship Id="rId9" Type="http://schemas.openxmlformats.org/officeDocument/2006/relationships/hyperlink" Target="https://arxiv.org/search/cs?searchtype=author&amp;query=Sheinin%2C+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20-03-26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GRAPH2SEQ: GRAPH TO SEQUENCE LEARNING WITH ATTENTION-BASED NEURAL NETWORKS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dirty="0"/>
              <a:t>ICLR 2019 Conference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Kun</a:t>
            </a:r>
            <a:r>
              <a:rPr lang="en-US" altLang="ko-K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Xu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Lingfei</a:t>
            </a:r>
            <a:r>
              <a:rPr lang="en-US" altLang="ko-KR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Wu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Zhiguo</a:t>
            </a:r>
            <a:r>
              <a:rPr lang="en-US" altLang="ko-KR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Wang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Yansong</a:t>
            </a:r>
            <a:r>
              <a:rPr lang="en-US" altLang="ko-KR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Feng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</a:t>
            </a:r>
            <a:r>
              <a:rPr lang="en-US" altLang="ko-KR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Witbrock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en-US" altLang="ko-KR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Vadim </a:t>
            </a:r>
            <a:r>
              <a:rPr lang="en-US" altLang="ko-KR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Sheinin</a:t>
            </a:r>
            <a:br>
              <a:rPr lang="de-DE" altLang="ko-KR" dirty="0">
                <a:solidFill>
                  <a:schemeClr val="tx1"/>
                </a:solidFill>
              </a:rPr>
            </a:br>
            <a:endParaRPr lang="en-US" altLang="ko-KR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1783-6671-43AE-912B-9A3A4711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01DA11-C941-41F1-9768-4B3317B32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179D-D5E1-4163-8FF6-27B5180641B3}"/>
              </a:ext>
            </a:extLst>
          </p:cNvPr>
          <p:cNvSpPr txBox="1"/>
          <p:nvPr/>
        </p:nvSpPr>
        <p:spPr>
          <a:xfrm>
            <a:off x="539552" y="1412776"/>
            <a:ext cx="72008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What information to apply model?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Graph 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 process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dependency?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3609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Why graph to seq?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9" y="1498851"/>
            <a:ext cx="829126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Seq to seq  achieve many tasks such as neural machine translation, natural language generation, speech recognition.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Many enhancements 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attention mechanisms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bidirectional recurrent neural networks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bidirectional long short-term memory networks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as encoders have been proposed.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Significant limitation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inputs are</a:t>
            </a:r>
            <a:r>
              <a:rPr lang="en-US" altLang="ko-KR" dirty="0"/>
              <a:t> sequence, simplest structured data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problems are expressed with a more complex structure</a:t>
            </a:r>
          </a:p>
          <a:p>
            <a:pPr lvl="1" indent="0"/>
            <a:r>
              <a:rPr lang="en-US" altLang="ko-KR" dirty="0"/>
              <a:t>	3) more capacity to encode complicated pairwise relationships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195D4-8507-4FDB-B6FD-B98F4C00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Why graph to seq?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CB0991-BFF1-499D-AE2D-3CEAC047C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1A58E-3009-4E26-8A4C-11683B787EE8}"/>
              </a:ext>
            </a:extLst>
          </p:cNvPr>
          <p:cNvSpPr txBox="1"/>
          <p:nvPr/>
        </p:nvSpPr>
        <p:spPr>
          <a:xfrm>
            <a:off x="395536" y="1844824"/>
            <a:ext cx="874846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For limitations of Seq</a:t>
            </a:r>
            <a:r>
              <a:rPr lang="ko-KR" altLang="en-US" dirty="0"/>
              <a:t> </a:t>
            </a:r>
            <a:r>
              <a:rPr lang="en-US" altLang="ko-KR" dirty="0"/>
              <a:t>to seq when dealing with more complex data,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Leverage external information using specialized neural models </a:t>
            </a:r>
          </a:p>
          <a:p>
            <a:pPr lvl="2" indent="0"/>
            <a:r>
              <a:rPr lang="en-US" altLang="ko-KR" dirty="0"/>
              <a:t>	1) Tree to seq</a:t>
            </a:r>
          </a:p>
          <a:p>
            <a:pPr lvl="2" indent="0"/>
            <a:r>
              <a:rPr lang="en-US" altLang="ko-KR" dirty="0"/>
              <a:t>	2) Set to seq</a:t>
            </a:r>
          </a:p>
          <a:p>
            <a:pPr lvl="2" indent="0"/>
            <a:r>
              <a:rPr lang="en-US" altLang="ko-KR" dirty="0"/>
              <a:t>	3) Tree structure LSTM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lang="en-US" altLang="ko-KR" dirty="0"/>
              <a:t>A number of research has investigated to utilize various GNN</a:t>
            </a:r>
          </a:p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lang="en-US" altLang="ko-KR" dirty="0"/>
              <a:t>Contribution</a:t>
            </a:r>
          </a:p>
          <a:p>
            <a:pPr lvl="3" indent="0"/>
            <a:r>
              <a:rPr lang="en-US" altLang="ko-KR" dirty="0"/>
              <a:t>	1) First general-purpose encoder-decoder model for Graph to sequence</a:t>
            </a:r>
          </a:p>
          <a:p>
            <a:pPr lvl="3" indent="0"/>
            <a:r>
              <a:rPr lang="en-US" altLang="ko-KR" dirty="0"/>
              <a:t>	2) design their own graph embedding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6638012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4E01F-599A-4E8B-A54C-C810BB21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Overall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691939-F1BA-4A5D-B20F-46D533D59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95932-541B-4E7B-8CB4-818D9724628F}"/>
              </a:ext>
            </a:extLst>
          </p:cNvPr>
          <p:cNvSpPr txBox="1"/>
          <p:nvPr/>
        </p:nvSpPr>
        <p:spPr>
          <a:xfrm>
            <a:off x="323528" y="1772816"/>
            <a:ext cx="8064896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Conventional encoder-decoder with two main components</a:t>
            </a:r>
          </a:p>
          <a:p>
            <a:pPr lvl="1" indent="0"/>
            <a:r>
              <a:rPr lang="en-US" altLang="ko-KR" dirty="0"/>
              <a:t>	graph encoder and sequence decoder.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/>
              <a:t>Graph encoder aims</a:t>
            </a:r>
          </a:p>
          <a:p>
            <a:pPr lvl="1" indent="0"/>
            <a:r>
              <a:rPr lang="en-US" altLang="ko-KR" dirty="0"/>
              <a:t>	 to learn expressive node embeddings </a:t>
            </a:r>
          </a:p>
          <a:p>
            <a:pPr lvl="2" indent="0"/>
            <a:r>
              <a:rPr lang="en-US" altLang="ko-KR" dirty="0"/>
              <a:t>	 to reassemble them into the corresponding graph embeddings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Propose an inductive graph-based neural network.</a:t>
            </a:r>
          </a:p>
          <a:p>
            <a:pPr marL="285750" lvl="2" indent="-285750">
              <a:buFontTx/>
              <a:buChar char="-"/>
            </a:pPr>
            <a:endParaRPr lang="en-US" altLang="ko-KR" dirty="0"/>
          </a:p>
          <a:p>
            <a:pPr marL="285750" lvl="2" indent="-285750">
              <a:buFontTx/>
              <a:buChar char="-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2" indent="-285750">
              <a:buFontTx/>
              <a:buChar char="-"/>
            </a:pPr>
            <a:r>
              <a:rPr lang="en-US" altLang="ko-KR" dirty="0"/>
              <a:t>RNN-based decoder 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takes the graph embedding as its initial hidden state</a:t>
            </a:r>
          </a:p>
          <a:p>
            <a:pPr lvl="2" indent="0"/>
            <a:r>
              <a:rPr lang="en-US" altLang="ko-KR" dirty="0"/>
              <a:t>	outputs a target prediction by learning to align and translate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51910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DB2A4-0B05-4004-A57B-26DFFA26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Overall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FE64DC-F9CD-48C5-9557-B7A3654D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1026" name="Picture 2" descr="Framework of the Graph2Seq model">
            <a:extLst>
              <a:ext uri="{FF2B5EF4-FFF2-40B4-BE49-F238E27FC236}">
                <a16:creationId xmlns:a16="http://schemas.microsoft.com/office/drawing/2014/main" id="{526C4FB3-49C7-422F-8392-C062C947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412776"/>
            <a:ext cx="8699500" cy="328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062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2D24-65E1-4716-8298-8D0C51E1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to Sequence model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3E06AC-855E-4FE0-96AD-5E219B48A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913D6-7557-474D-9577-15F85F0EA73D}"/>
              </a:ext>
            </a:extLst>
          </p:cNvPr>
          <p:cNvSpPr txBox="1"/>
          <p:nvPr/>
        </p:nvSpPr>
        <p:spPr>
          <a:xfrm>
            <a:off x="395536" y="1628800"/>
            <a:ext cx="74168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embedding generation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bi-directional node by aggregating information from a 	node local forward and backward neighborhood 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B0C8C-CE55-456D-9A09-486A33F2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25515"/>
            <a:ext cx="4981575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9B8DA-1FBE-487C-ADB6-E2515785CFC9}"/>
              </a:ext>
            </a:extLst>
          </p:cNvPr>
          <p:cNvSpPr txBox="1"/>
          <p:nvPr/>
        </p:nvSpPr>
        <p:spPr>
          <a:xfrm>
            <a:off x="1187624" y="4221088"/>
            <a:ext cx="6408712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</a:t>
            </a:r>
            <a:r>
              <a:rPr lang="en-US" altLang="ko-KR" dirty="0"/>
              <a:t>: v`s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Feature vector :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</a:t>
            </a:r>
            <a:r>
              <a:rPr kumimoji="0" lang="en-US" altLang="ko-KR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aseline="0" dirty="0"/>
              <a:t>Embedding matrix </a:t>
            </a:r>
            <a:r>
              <a:rPr lang="en-US" altLang="ko-KR" dirty="0"/>
              <a:t>: </a:t>
            </a:r>
            <a:r>
              <a:rPr lang="en-US" altLang="ko-KR" baseline="0" dirty="0"/>
              <a:t>W</a:t>
            </a:r>
            <a:r>
              <a:rPr lang="en-US" altLang="ko-KR" sz="1200" baseline="0" dirty="0"/>
              <a:t>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      :  forward neighbors           returns the node that v directs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          :   backward neighbors       returns the node that direct to v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k : iteration index.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D6A38F-CF18-4DDE-A11C-E411CAFF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93" y="5095850"/>
            <a:ext cx="523875" cy="266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15A19-27E0-4269-A7EE-A25CA2BC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503077"/>
            <a:ext cx="4953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70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2D24-65E1-4716-8298-8D0C51E1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to Sequence model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3E06AC-855E-4FE0-96AD-5E219B48A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6BDB1-FEAD-4329-BA3D-0EBC9D90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" y="1403220"/>
            <a:ext cx="8695688" cy="4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29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2D24-65E1-4716-8298-8D0C51E1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to Sequence model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3E06AC-855E-4FE0-96AD-5E219B48A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913D6-7557-474D-9577-15F85F0EA73D}"/>
              </a:ext>
            </a:extLst>
          </p:cNvPr>
          <p:cNvSpPr txBox="1"/>
          <p:nvPr/>
        </p:nvSpPr>
        <p:spPr>
          <a:xfrm>
            <a:off x="395536" y="1628800"/>
            <a:ext cx="8748464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Graph Embedding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graph embeddings that convey the entire graph information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Two approaches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Pooling-based and Node-based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Pooling based Graph Embedding :  </a:t>
            </a:r>
            <a:r>
              <a:rPr lang="en-US" altLang="ko-KR" dirty="0"/>
              <a:t>fed the node embeddings to a fully-connected neural networks and applied each pooling element-wise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Max-pooling in this case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based Graph Embedding :  Add one super node Vs into the input graph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	and other nodes in the graph direct to Vs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45501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9B026-784C-46B1-8BF4-E2EC2525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7B6C2F-FEE0-485C-AC6E-1DDE62AE6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DC303-854A-431A-B864-2F548058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3073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647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106623</TotalTime>
  <Words>441</Words>
  <Application>Microsoft Office PowerPoint</Application>
  <PresentationFormat>화면 슬라이드 쇼(4:3)</PresentationFormat>
  <Paragraphs>96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 Why graph to seq?</vt:lpstr>
      <vt:lpstr>- Why graph to seq? </vt:lpstr>
      <vt:lpstr>- Overall architecture</vt:lpstr>
      <vt:lpstr>- Overall architecture</vt:lpstr>
      <vt:lpstr>Graph to Sequence model</vt:lpstr>
      <vt:lpstr>Graph to Sequence model</vt:lpstr>
      <vt:lpstr>Graph to Sequence model</vt:lpstr>
      <vt:lpstr>Experiment</vt:lpstr>
      <vt:lpstr>Future work.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866</cp:revision>
  <cp:lastPrinted>2019-01-25T10:57:37Z</cp:lastPrinted>
  <dcterms:modified xsi:type="dcterms:W3CDTF">2020-03-26T04:58:56Z</dcterms:modified>
</cp:coreProperties>
</file>