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9" r:id="rId2"/>
    <p:sldId id="291" r:id="rId3"/>
    <p:sldId id="292" r:id="rId4"/>
    <p:sldId id="301" r:id="rId5"/>
    <p:sldId id="294" r:id="rId6"/>
    <p:sldId id="302" r:id="rId7"/>
    <p:sldId id="293" r:id="rId8"/>
    <p:sldId id="295" r:id="rId9"/>
    <p:sldId id="296" r:id="rId10"/>
    <p:sldId id="297" r:id="rId11"/>
    <p:sldId id="298" r:id="rId12"/>
    <p:sldId id="299" r:id="rId13"/>
    <p:sldId id="300" r:id="rId14"/>
  </p:sldIdLst>
  <p:sldSz cx="9144000" cy="6858000" type="screen4x3"/>
  <p:notesSz cx="9923463" cy="67881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340" autoAdjust="0"/>
  </p:normalViewPr>
  <p:slideViewPr>
    <p:cSldViewPr showGuides="1">
      <p:cViewPr varScale="1">
        <p:scale>
          <a:sx n="72" d="100"/>
          <a:sy n="72" d="100"/>
        </p:scale>
        <p:origin x="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2020-05-20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ng"/>
          <p:cNvPicPr>
            <a:picLocks noChangeAspect="1"/>
          </p:cNvPicPr>
          <p:nvPr/>
        </p:nvPicPr>
        <p:blipFill>
          <a:blip r:embed="rId2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2.png"/>
          <p:cNvPicPr>
            <a:picLocks noChangeAspect="1"/>
          </p:cNvPicPr>
          <p:nvPr/>
        </p:nvPicPr>
        <p:blipFill>
          <a:blip r:embed="rId3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95537" y="2348878"/>
            <a:ext cx="8352929" cy="1584178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5220072" y="3933056"/>
            <a:ext cx="3600401" cy="292494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1pPr>
            <a:lvl2pPr marL="0" indent="4572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2pPr>
            <a:lvl3pPr marL="0" indent="9144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3pPr>
            <a:lvl4pPr marL="0" indent="13716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4pPr>
            <a:lvl5pPr marL="0" indent="18288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/>
        </p:nvSpPr>
        <p:spPr>
          <a:xfrm>
            <a:off x="-1" y="3068959"/>
            <a:ext cx="7956378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6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kk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csme2019.github.io/index.html" TargetMode="External"/><Relationship Id="rId2" Type="http://schemas.openxmlformats.org/officeDocument/2006/relationships/hyperlink" Target="https://conf.researchr.org/track/icse-2020/Demonstrations?track=ICSE%20Demonstrations#event-overvie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289898" y="191683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r>
              <a:rPr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20-05-20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 err="1"/>
              <a:t>JuHyoung</a:t>
            </a:r>
            <a:r>
              <a:rPr lang="en-US" dirty="0"/>
              <a:t> Kim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맑은 고딕" pitchFamily="50" charset="-127"/>
                <a:ea typeface="맑은 고딕" pitchFamily="50" charset="-127"/>
              </a:rPr>
              <a:t>kjhkjh75@naver.com</a:t>
            </a:r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0" y="864170"/>
            <a:ext cx="9036768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/>
              <a:t>NEURAL PROGRAM REPAIR BY JOINTLY LEARNING TO LOCALIZE AND REPAIR</a:t>
            </a:r>
          </a:p>
          <a:p>
            <a:pPr algn="ctr"/>
            <a:r>
              <a:rPr lang="en-US" altLang="ko-KR" sz="2000" dirty="0"/>
              <a:t>ICLR</a:t>
            </a:r>
            <a:r>
              <a:rPr lang="ko-KR" altLang="en-US" sz="2000" dirty="0"/>
              <a:t> </a:t>
            </a:r>
            <a:r>
              <a:rPr lang="en-US" altLang="ko-KR" sz="2000" dirty="0"/>
              <a:t>2019</a:t>
            </a:r>
          </a:p>
          <a:p>
            <a:pPr algn="ctr"/>
            <a:r>
              <a:rPr lang="en-US" altLang="ko-KR" sz="2000" dirty="0"/>
              <a:t>Marko </a:t>
            </a:r>
            <a:r>
              <a:rPr lang="en-US" altLang="ko-KR" sz="2000" dirty="0" err="1"/>
              <a:t>Vasic</a:t>
            </a:r>
            <a:r>
              <a:rPr lang="en-US" altLang="ko-KR" sz="2000" dirty="0"/>
              <a:t> , Aditya </a:t>
            </a:r>
            <a:r>
              <a:rPr lang="en-US" altLang="ko-KR" sz="2000" dirty="0" err="1"/>
              <a:t>Kanade</a:t>
            </a:r>
            <a:r>
              <a:rPr lang="en-US" altLang="ko-KR" sz="2000" dirty="0"/>
              <a:t> , Petros </a:t>
            </a:r>
            <a:r>
              <a:rPr lang="en-US" altLang="ko-KR" sz="2000" dirty="0" err="1"/>
              <a:t>Maniatis</a:t>
            </a:r>
            <a:r>
              <a:rPr lang="en-US" altLang="ko-KR" sz="2000" dirty="0"/>
              <a:t> , David Bieber ,</a:t>
            </a:r>
          </a:p>
          <a:p>
            <a:pPr algn="ctr"/>
            <a:r>
              <a:rPr lang="en-US" altLang="ko-KR" sz="2000" dirty="0"/>
              <a:t>Rishabh Singh</a:t>
            </a:r>
            <a:endParaRPr lang="en-US" altLang="ko-KR" sz="2000" cap="none" spc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E2F75A-9423-44A7-86DB-FEA3446E90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DF52B7-6B75-40F5-BEE8-23A16062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87404"/>
            <a:ext cx="7776864" cy="5130192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EEE5ACE9-7AD0-4F1B-89FE-4FFD4CD21D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5288" y="0"/>
            <a:ext cx="8075612" cy="1174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hangingPunct="1"/>
            <a:r>
              <a:rPr lang="en-US" altLang="ko-KR" dirty="0"/>
              <a:t>JOINT MODEL vs ENUMERATIVE APPROACH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752664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6912E4A-011D-450B-AD2B-F5B675A5B6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1577FDF-60EB-449E-85D4-18C1588E3F6E}"/>
              </a:ext>
            </a:extLst>
          </p:cNvPr>
          <p:cNvSpPr txBox="1">
            <a:spLocks/>
          </p:cNvSpPr>
          <p:nvPr/>
        </p:nvSpPr>
        <p:spPr>
          <a:xfrm>
            <a:off x="251520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hangingPunct="1"/>
            <a:r>
              <a:rPr lang="en-US" altLang="ko-KR" dirty="0"/>
              <a:t>JOINT MODEL vs ENUMERATIVE APPROACH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FF4CFD-579D-495F-8E20-BB6F8547D203}"/>
              </a:ext>
            </a:extLst>
          </p:cNvPr>
          <p:cNvSpPr txBox="1"/>
          <p:nvPr/>
        </p:nvSpPr>
        <p:spPr>
          <a:xfrm>
            <a:off x="251047" y="1412776"/>
            <a:ext cx="8784976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Joint model deviates three in primary ways from that Enumerative model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1)</a:t>
            </a:r>
            <a:r>
              <a:rPr lang="ko-KR" altLang="en-US" dirty="0"/>
              <a:t> </a:t>
            </a:r>
            <a:r>
              <a:rPr lang="en-US" altLang="ko-KR" dirty="0"/>
              <a:t>uses a pointer network on top of an RNN encoder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2) It does separate but joint bug localization and repair rather than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using repair-only </a:t>
            </a:r>
            <a:r>
              <a:rPr lang="en-US" altLang="ko-KR" dirty="0" err="1"/>
              <a:t>enumeratively</a:t>
            </a:r>
            <a:r>
              <a:rPr lang="en-US" altLang="ko-KR" dirty="0"/>
              <a:t> to solve the same task,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3) it applies to syntactic program information only rather than syntax and	semantics.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-  In order to evaluate the model on realistic scenarios,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0FC61E-D780-4B71-8F1F-6D031B846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85" y="3956331"/>
            <a:ext cx="84201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9124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A1DCD-DD9B-47B4-92FD-51D387DA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CONCLUSION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40C1D16-3A27-4EAA-9B88-D4A3C69C93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B80527-2E23-4E0F-B165-89BF44D1B880}"/>
              </a:ext>
            </a:extLst>
          </p:cNvPr>
          <p:cNvSpPr txBox="1"/>
          <p:nvPr/>
        </p:nvSpPr>
        <p:spPr>
          <a:xfrm>
            <a:off x="539552" y="1628800"/>
            <a:ext cx="8064896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Present an approach that jointly learns to localize and repair bugs.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Use a key insight of the VARMISUSE that both the bug and repair must exist in the original program to design a multi-headed pointer model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The joint model is shown to significantly outperform an enumerative approach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In the future, explore joint localization and repair using other models such as graph models possibly with using more semantic.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8523834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7DFC7-60A0-4EA4-9F68-505A8FAE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E6626A-3292-4EFA-8885-8AD1BCA89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13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A38CC1-A49C-402F-85DE-661631115631}"/>
              </a:ext>
            </a:extLst>
          </p:cNvPr>
          <p:cNvSpPr txBox="1"/>
          <p:nvPr/>
        </p:nvSpPr>
        <p:spPr>
          <a:xfrm>
            <a:off x="673224" y="1844824"/>
            <a:ext cx="6347048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DeepMutation</a:t>
            </a: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: A Neural Mutation Tool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sz="1800" i="1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Proceedings 42nd ACM/IEEE International Conference on Software Engineering (</a:t>
            </a:r>
            <a:r>
              <a:rPr lang="en-US" altLang="ko-KR" sz="1800" i="1" u="none" strike="noStrike" dirty="0">
                <a:solidFill>
                  <a:schemeClr val="tx1"/>
                </a:solidFill>
                <a:effectLst/>
                <a:latin typeface="inheri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ICSE 2020</a:t>
            </a:r>
            <a:r>
              <a:rPr lang="en-US" altLang="ko-KR" dirty="0">
                <a:solidFill>
                  <a:schemeClr val="tx1"/>
                </a:solidFill>
              </a:rPr>
              <a:t>))</a:t>
            </a:r>
            <a:endParaRPr kumimoji="0" lang="en-US" altLang="ko-KR" sz="18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i="1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Learning How to Mutate Source Code from Bug-Fixes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1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Source Sans Pro" panose="020B0503030403020204" pitchFamily="34" charset="0"/>
                <a:sym typeface="맑은 고딕"/>
              </a:rPr>
              <a:t>(</a:t>
            </a:r>
            <a:r>
              <a:rPr lang="en-US" altLang="ko-KR" sz="1800" i="1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Proceedings 35th IEEE International Conference on Software Maintenance and Evolution (</a:t>
            </a:r>
            <a:r>
              <a:rPr lang="en-US" altLang="ko-KR" sz="1800" i="1" u="none" strike="noStrike" dirty="0">
                <a:solidFill>
                  <a:schemeClr val="tx1"/>
                </a:solidFill>
                <a:effectLst/>
                <a:latin typeface="inheri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ICSME 2019</a:t>
            </a:r>
            <a:r>
              <a:rPr lang="en-US" altLang="ko-KR" sz="1800" i="1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)</a:t>
            </a:r>
            <a:r>
              <a:rPr lang="en-US" altLang="ko-KR" sz="1800" i="1" dirty="0">
                <a:solidFill>
                  <a:schemeClr val="tx1"/>
                </a:solidFill>
                <a:latin typeface="Source Sans Pro" panose="020B0503030403020204" pitchFamily="34" charset="0"/>
              </a:rPr>
              <a:t>)</a:t>
            </a:r>
            <a:endParaRPr kumimoji="0" lang="ko-KR" altLang="en-US" sz="1800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2726388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D03C-E42C-4CB1-92A6-EF121C963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Motivation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793CFA-4F3C-4A45-AEA0-0FE0A2580E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F97F5-7416-4873-98D5-94ED0F8F3782}"/>
              </a:ext>
            </a:extLst>
          </p:cNvPr>
          <p:cNvSpPr txBox="1"/>
          <p:nvPr/>
        </p:nvSpPr>
        <p:spPr>
          <a:xfrm>
            <a:off x="179512" y="1484784"/>
            <a:ext cx="8964488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Advances in machine learning and the availability of large corpora of 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err="1"/>
              <a:t>Allamanis</a:t>
            </a:r>
            <a:r>
              <a:rPr lang="en-US" altLang="ko-KR" dirty="0"/>
              <a:t> et al.(2018) proposed the problem of variable misuse(VARMISUSE)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Enumerative strategy has some key technical drawbacks.</a:t>
            </a:r>
          </a:p>
          <a:p>
            <a:r>
              <a:rPr lang="en-US" altLang="ko-KR" sz="1800" dirty="0"/>
              <a:t>	1) Enumerating over a number of independent prediction problems</a:t>
            </a:r>
          </a:p>
          <a:p>
            <a:r>
              <a:rPr lang="en-US" altLang="ko-KR" dirty="0"/>
              <a:t>		-&gt; important shared context is lost</a:t>
            </a:r>
          </a:p>
          <a:p>
            <a:r>
              <a:rPr lang="en-US" altLang="ko-KR" sz="1800" dirty="0"/>
              <a:t>	2) </a:t>
            </a:r>
            <a:r>
              <a:rPr lang="en-US" altLang="ko-KR" dirty="0"/>
              <a:t>in the training, the bug is always only at the position of the slot</a:t>
            </a:r>
          </a:p>
          <a:p>
            <a:r>
              <a:rPr lang="en-US" altLang="ko-KR" sz="1800" dirty="0"/>
              <a:t>		-&gt; </a:t>
            </a:r>
            <a:r>
              <a:rPr lang="en-US" altLang="ko-KR" dirty="0"/>
              <a:t>mismatch between training and test distributions hampers the 		prediction accuracy of the model</a:t>
            </a:r>
          </a:p>
          <a:p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To deal drawbacks, Present a model that jointly learns to perform</a:t>
            </a:r>
          </a:p>
          <a:p>
            <a:pPr lvl="1" indent="0"/>
            <a:r>
              <a:rPr lang="en-US" altLang="ko-KR" dirty="0"/>
              <a:t>	1)classification faulty or correct program(VARMISUSE bugs)</a:t>
            </a:r>
          </a:p>
          <a:p>
            <a:pPr lvl="1" indent="0"/>
            <a:r>
              <a:rPr lang="en-US" altLang="ko-KR" dirty="0"/>
              <a:t>	2)Localization of the bug</a:t>
            </a:r>
          </a:p>
          <a:p>
            <a:pPr lvl="1" indent="0"/>
            <a:r>
              <a:rPr lang="en-US" altLang="ko-KR" dirty="0"/>
              <a:t>	3)repair of the localized bug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B6766F-6131-46D8-97E7-8BEF450DB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46" y="1916832"/>
            <a:ext cx="8761907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048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D8AEF-BAA0-4F1D-A509-485ED716F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Related work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8188096-3DEB-463C-8375-9198AA57C2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F4527-EB31-46CE-954A-1D6CEFDBE2AB}"/>
              </a:ext>
            </a:extLst>
          </p:cNvPr>
          <p:cNvSpPr txBox="1"/>
          <p:nvPr/>
        </p:nvSpPr>
        <p:spPr>
          <a:xfrm>
            <a:off x="323528" y="980728"/>
            <a:ext cx="8496944" cy="56323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Allamanis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et al. (2018)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Proposed an enumerative approach for solving the VARMISUSE 	problem using a graph neural network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Devlin et al.(2017b)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Propose a neural model for semantic code repair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also suffers from a similar training/test data mismatch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 err="1"/>
              <a:t>DeepFix</a:t>
            </a:r>
            <a:r>
              <a:rPr lang="en-US" altLang="ko-KR" dirty="0"/>
              <a:t> and </a:t>
            </a:r>
            <a:r>
              <a:rPr lang="en-US" altLang="ko-KR" dirty="0" err="1"/>
              <a:t>SynFix</a:t>
            </a: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repair syntax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erros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in programs using neural program representation.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  <a:r>
              <a:rPr lang="en-US" altLang="ko-KR" dirty="0" err="1"/>
              <a:t>Deepfix</a:t>
            </a:r>
            <a:r>
              <a:rPr lang="en-US" altLang="ko-KR" dirty="0"/>
              <a:t> uses seq2seq model to first localize the syntax errors in C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Sy</a:t>
            </a:r>
            <a:r>
              <a:rPr lang="en-US" altLang="ko-KR" dirty="0" err="1"/>
              <a:t>nFix</a:t>
            </a:r>
            <a:r>
              <a:rPr lang="en-US" altLang="ko-KR" dirty="0"/>
              <a:t> uses a Python compiler to identify error location constraint-	based search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 err="1"/>
              <a:t>DeepBugs</a:t>
            </a:r>
            <a:endParaRPr lang="en-US" altLang="ko-KR" dirty="0"/>
          </a:p>
          <a:p>
            <a:pPr lvl="1" indent="0"/>
            <a:r>
              <a:rPr lang="en-US" altLang="ko-KR" dirty="0"/>
              <a:t>	- present a learning-based approach to identifying name-based bugs.</a:t>
            </a:r>
          </a:p>
          <a:p>
            <a:pPr lvl="1" indent="0"/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Sk_P</a:t>
            </a:r>
            <a:endParaRPr lang="en-US" altLang="ko-KR" dirty="0"/>
          </a:p>
          <a:p>
            <a:pPr lvl="2" indent="0"/>
            <a:r>
              <a:rPr lang="en-US" altLang="ko-KR" dirty="0"/>
              <a:t>	- Enumerative neural program repair approach to repair student 	programs</a:t>
            </a:r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6584775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13BD261-EF1C-4EFC-8158-7E3EA0907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F243912-0D6C-463C-BF57-C8F48DAC3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</p:spPr>
        <p:txBody>
          <a:bodyPr/>
          <a:lstStyle/>
          <a:p>
            <a:r>
              <a:rPr lang="en-US" altLang="ko-KR" dirty="0"/>
              <a:t>- POINTER MODELS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A14FA-2545-4B36-8470-B270C7CDC184}"/>
              </a:ext>
            </a:extLst>
          </p:cNvPr>
          <p:cNvSpPr txBox="1"/>
          <p:nvPr/>
        </p:nvSpPr>
        <p:spPr>
          <a:xfrm>
            <a:off x="395536" y="1412776"/>
            <a:ext cx="8568952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Use pointer-network models to perform joint prediction of both the location and repair for VARMISUSE bugs.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Encoder states are then used to train two pointers</a:t>
            </a:r>
          </a:p>
          <a:p>
            <a:pPr lvl="1" indent="0"/>
            <a:r>
              <a:rPr lang="en-US" altLang="ko-KR" dirty="0"/>
              <a:t>	1) first pointer corresponds to the location of the bug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2) second pointer corresponds to the location of the repair bug.</a:t>
            </a:r>
          </a:p>
          <a:p>
            <a:pPr lvl="1" indent="0"/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Buggy training example, capture th</a:t>
            </a:r>
            <a:r>
              <a:rPr lang="en-US" altLang="ko-KR" dirty="0"/>
              <a:t>e location of the bug and other locations where the original variable is used as the labels for the two pointers.</a:t>
            </a:r>
          </a:p>
          <a:p>
            <a:pPr marL="285750" lvl="1" indent="-285750">
              <a:buFontTx/>
              <a:buChar char="-"/>
            </a:pPr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lvl="1" indent="-285750">
              <a:buFontTx/>
              <a:buChar char="-"/>
            </a:pPr>
            <a:r>
              <a:rPr lang="en-US" altLang="ko-KR" dirty="0"/>
              <a:t>Bug-Free training example, the location pointer is trained to point to a special</a:t>
            </a:r>
            <a:endParaRPr kumimoji="0" lang="ko-KR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F5EDA7-7BEA-4290-9E2A-C852A5C5F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905" y="3311503"/>
            <a:ext cx="4295910" cy="313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246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5AC729B-5180-4B5D-BC97-4BD22C215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06" y="4334697"/>
            <a:ext cx="3362325" cy="9429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2FF334F-F415-4A91-A029-9797013B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POINTER MODELS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6F19D9C-6107-4894-BE52-D47D543ED0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FE1AD-A394-415D-AEB4-E244EFD9B869}"/>
              </a:ext>
            </a:extLst>
          </p:cNvPr>
          <p:cNvSpPr txBox="1"/>
          <p:nvPr/>
        </p:nvSpPr>
        <p:spPr>
          <a:xfrm>
            <a:off x="395536" y="1628800"/>
            <a:ext cx="8303964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VARMISUSEREPAIR problem is to either predict</a:t>
            </a:r>
            <a:r>
              <a:rPr lang="ko-KR" altLang="en-US" dirty="0"/>
              <a:t> </a:t>
            </a:r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program</a:t>
            </a:r>
            <a:r>
              <a:rPr lang="ko-KR" altLang="en-US" dirty="0"/>
              <a:t>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/>
              <a:t>already correct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1) the location token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2) a repair token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Variable token have binary vector with 1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Embedding matrix with LSTM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Attention matrix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8011F9-8344-4B13-88DB-17CCE1F7C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006" y="1210294"/>
            <a:ext cx="5042494" cy="391095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9C0F598-54F0-44CA-BFE9-1AF32C6E9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5524475"/>
            <a:ext cx="5200650" cy="4095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04514AD-452A-40E8-9036-1319121DE0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6037118"/>
            <a:ext cx="4581525" cy="3524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1EF1C76-490B-465B-B362-B4C7F649C8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76" y="5212635"/>
            <a:ext cx="17335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206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0D1AB9-748E-46A5-B962-DD4295F7EC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438E88-59EA-4C86-90EA-C65DE6595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24" y="1489387"/>
            <a:ext cx="6810375" cy="1114425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3BC3D6E3-56D7-4D9A-8B81-92CE74A2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0"/>
            <a:ext cx="8075612" cy="1174750"/>
          </a:xfrm>
        </p:spPr>
        <p:txBody>
          <a:bodyPr/>
          <a:lstStyle/>
          <a:p>
            <a:r>
              <a:rPr lang="en-US" altLang="ko-KR" dirty="0"/>
              <a:t>- POINTER MODELS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6203950-7A78-41C9-B487-00D5C19E7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13" y="3571210"/>
            <a:ext cx="7800975" cy="790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A441C9-9B1E-4359-9123-1BF6C5CA5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416" y="2456785"/>
            <a:ext cx="4929671" cy="37154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79755E-25D4-4EA9-8456-25E602C38303}"/>
              </a:ext>
            </a:extLst>
          </p:cNvPr>
          <p:cNvSpPr txBox="1"/>
          <p:nvPr/>
        </p:nvSpPr>
        <p:spPr>
          <a:xfrm>
            <a:off x="539552" y="2456785"/>
            <a:ext cx="4218654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Non buggy programs,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Loc[0] = 1, </a:t>
            </a:r>
            <a:r>
              <a:rPr lang="en-US" altLang="ko-KR" dirty="0"/>
              <a:t>value at all other indices is 0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72CAD2-278E-4A4B-B0F8-C30B2739BC05}"/>
              </a:ext>
            </a:extLst>
          </p:cNvPr>
          <p:cNvSpPr txBox="1"/>
          <p:nvPr/>
        </p:nvSpPr>
        <p:spPr>
          <a:xfrm>
            <a:off x="539552" y="4581128"/>
            <a:ext cx="674174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- Use the following loss functions for training the location and repair pointer distributions.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470795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CE20C-0BCF-4A8D-ABA7-EE5293A32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9B9C9FF-8048-44B6-B224-9151257A1D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FF70C-2EE3-48E7-A1A1-AF1E5B4E05E4}"/>
              </a:ext>
            </a:extLst>
          </p:cNvPr>
          <p:cNvSpPr txBox="1"/>
          <p:nvPr/>
        </p:nvSpPr>
        <p:spPr>
          <a:xfrm>
            <a:off x="395536" y="1556792"/>
            <a:ext cx="7560840" cy="3960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AA7F4-85B3-45D1-8C94-2E25F2850B17}"/>
              </a:ext>
            </a:extLst>
          </p:cNvPr>
          <p:cNvSpPr txBox="1"/>
          <p:nvPr/>
        </p:nvSpPr>
        <p:spPr>
          <a:xfrm>
            <a:off x="395536" y="1700808"/>
            <a:ext cx="8748464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ETH-Py150 dataset.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150K python source files(100k training 50k test)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Inputs to the enumerative model and the joint model are different</a:t>
            </a:r>
          </a:p>
          <a:p>
            <a:pPr lvl="1" indent="0"/>
            <a:r>
              <a:rPr lang="en-US" altLang="ko-KR" dirty="0"/>
              <a:t>	1) joint model accepts a complete program</a:t>
            </a:r>
          </a:p>
          <a:p>
            <a:pPr lvl="1" indent="0"/>
            <a:r>
              <a:rPr lang="en-US" altLang="ko-KR" dirty="0"/>
              <a:t>	2) enumerative model accepts a program with a hole that identifies a slot</a:t>
            </a:r>
          </a:p>
          <a:p>
            <a:pPr lvl="1" indent="0"/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en-US" altLang="ko-KR" dirty="0"/>
              <a:t>Second dataset MSR-</a:t>
            </a:r>
            <a:r>
              <a:rPr lang="en-US" altLang="ko-KR" dirty="0" err="1"/>
              <a:t>VarMisuse</a:t>
            </a:r>
            <a:r>
              <a:rPr lang="en-US" altLang="ko-KR" dirty="0"/>
              <a:t>, is the public dataset used by </a:t>
            </a:r>
            <a:r>
              <a:rPr lang="en-US" altLang="ko-KR" dirty="0" err="1"/>
              <a:t>Allamanis</a:t>
            </a:r>
            <a:r>
              <a:rPr lang="en-US" altLang="ko-KR" dirty="0"/>
              <a:t> et al</a:t>
            </a:r>
          </a:p>
          <a:p>
            <a:pPr marL="285750" lvl="1" indent="-285750">
              <a:buFontTx/>
              <a:buChar char="-"/>
            </a:pPr>
            <a:endParaRPr lang="en-US" altLang="ko-KR" dirty="0"/>
          </a:p>
          <a:p>
            <a:pPr lvl="1" indent="0"/>
            <a:endParaRPr lang="en-US" altLang="ko-KR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C6B4023-FEC1-4A5E-8F0C-0A2AE175D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621852"/>
              </p:ext>
            </p:extLst>
          </p:nvPr>
        </p:nvGraphicFramePr>
        <p:xfrm>
          <a:off x="1385156" y="4429760"/>
          <a:ext cx="6096000" cy="174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55712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87343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ETH-Py150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MSR-</a:t>
                      </a:r>
                      <a:r>
                        <a:rPr lang="en-US" altLang="ko-KR" sz="1800" b="1" dirty="0" err="1"/>
                        <a:t>VarMisuse</a:t>
                      </a:r>
                      <a:endParaRPr lang="ko-KR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943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Python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C#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628649"/>
                  </a:ext>
                </a:extLst>
              </a:tr>
              <a:tr h="200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Function-level scope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Entire files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585778"/>
                  </a:ext>
                </a:extLst>
              </a:tr>
              <a:tr h="125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Slots are variable load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Slots are variable load and store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100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 type information is used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Type compatible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343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9.26 average candidate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3.76 average  candidate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525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99655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782E6-ABAA-4F11-937D-DE316BF3F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JOINT MODEL vs ENUMERATIVE APPROACH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3AB10DD-9BBC-4D07-BB34-14284F05E5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63B175-6A5B-432A-B214-15C4307F0DA2}"/>
              </a:ext>
            </a:extLst>
          </p:cNvPr>
          <p:cNvSpPr txBox="1"/>
          <p:nvPr/>
        </p:nvSpPr>
        <p:spPr>
          <a:xfrm>
            <a:off x="395536" y="1340768"/>
            <a:ext cx="8075240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τ : a threshold value for probabilities to decide whether to return the predictions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k: the maximum number of predictions the enumerative approach is allowed to make.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Measure metri</a:t>
            </a:r>
            <a:r>
              <a:rPr lang="en-US" altLang="ko-KR" dirty="0"/>
              <a:t>cs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1) True Positive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2) Classification Accuracy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3) Localization Accuracy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4) </a:t>
            </a:r>
            <a:r>
              <a:rPr lang="en-US" altLang="ko-KR" dirty="0" err="1"/>
              <a:t>Localization+Repair</a:t>
            </a:r>
            <a:r>
              <a:rPr lang="en-US" altLang="ko-KR" dirty="0"/>
              <a:t> Accuracy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3D86E6-E03C-44B6-9C84-F0EC4FD9C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14" y="1408445"/>
            <a:ext cx="83248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0259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8E7CD4-F75F-42B7-8E40-A8248377DB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D1D747E-D86E-4F1C-A87D-FD126BBCA83A}"/>
              </a:ext>
            </a:extLst>
          </p:cNvPr>
          <p:cNvSpPr txBox="1">
            <a:spLocks/>
          </p:cNvSpPr>
          <p:nvPr/>
        </p:nvSpPr>
        <p:spPr>
          <a:xfrm>
            <a:off x="251520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hangingPunct="1"/>
            <a:r>
              <a:rPr lang="en-US" altLang="ko-KR" dirty="0"/>
              <a:t>JOINT MODEL vs ENUMERATIVE APPROACH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E77701-985D-4455-857F-8FEAF6CF84A2}"/>
              </a:ext>
            </a:extLst>
          </p:cNvPr>
          <p:cNvSpPr txBox="1"/>
          <p:nvPr/>
        </p:nvSpPr>
        <p:spPr>
          <a:xfrm>
            <a:off x="395536" y="1412776"/>
            <a:ext cx="8303964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Single repair prediction (localization and repair procedure out of it)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 err="1"/>
              <a:t>AddbugAny</a:t>
            </a:r>
            <a:r>
              <a:rPr lang="en-US" altLang="ko-KR" dirty="0"/>
              <a:t>, in which the injected VARMIUSE bug is at a random location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AddBugNear</a:t>
            </a:r>
            <a:r>
              <a:rPr lang="en-US" altLang="ko-KR" dirty="0" err="1"/>
              <a:t>,in</a:t>
            </a:r>
            <a:r>
              <a:rPr lang="en-US" altLang="ko-KR" dirty="0"/>
              <a:t> which the injection happens within two variable-use location from the slot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NoBug</a:t>
            </a:r>
            <a:r>
              <a:rPr lang="en-US" altLang="ko-KR" dirty="0" err="1"/>
              <a:t>Any</a:t>
            </a:r>
            <a:r>
              <a:rPr lang="en-US" altLang="ko-KR" dirty="0"/>
              <a:t> and </a:t>
            </a:r>
            <a:r>
              <a:rPr lang="en-US" altLang="ko-KR" dirty="0" err="1"/>
              <a:t>NoBugNear</a:t>
            </a: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C5760D-FC5C-4CE4-8949-07DEA90E4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58" y="3532008"/>
            <a:ext cx="85534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1528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108025</TotalTime>
  <Words>876</Words>
  <Application>Microsoft Office PowerPoint</Application>
  <PresentationFormat>화면 슬라이드 쇼(4:3)</PresentationFormat>
  <Paragraphs>138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Helvetica Neue</vt:lpstr>
      <vt:lpstr>inherit</vt:lpstr>
      <vt:lpstr>나눔고딕</vt:lpstr>
      <vt:lpstr>맑은 고딕</vt:lpstr>
      <vt:lpstr>Arial</vt:lpstr>
      <vt:lpstr>Helvetica</vt:lpstr>
      <vt:lpstr>Source Sans Pro</vt:lpstr>
      <vt:lpstr>Default</vt:lpstr>
      <vt:lpstr>PowerPoint 프레젠테이션</vt:lpstr>
      <vt:lpstr>- Motivation</vt:lpstr>
      <vt:lpstr>- Related work</vt:lpstr>
      <vt:lpstr>- POINTER MODELS</vt:lpstr>
      <vt:lpstr>- POINTER MODELS</vt:lpstr>
      <vt:lpstr>- POINTER MODELS</vt:lpstr>
      <vt:lpstr>- EVALUATION</vt:lpstr>
      <vt:lpstr>JOINT MODEL vs ENUMERATIVE APPROACH</vt:lpstr>
      <vt:lpstr>PowerPoint 프레젠테이션</vt:lpstr>
      <vt:lpstr>JOINT MODEL vs ENUMERATIVE APPROACH</vt:lpstr>
      <vt:lpstr>PowerPoint 프레젠테이션</vt:lpstr>
      <vt:lpstr>- CONCLUSION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kjhkjh612@o365.skku.edu</cp:lastModifiedBy>
  <cp:revision>895</cp:revision>
  <cp:lastPrinted>2019-01-25T10:57:37Z</cp:lastPrinted>
  <dcterms:modified xsi:type="dcterms:W3CDTF">2020-05-21T05:01:10Z</dcterms:modified>
</cp:coreProperties>
</file>