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1" r:id="rId3"/>
    <p:sldId id="292" r:id="rId4"/>
    <p:sldId id="293" r:id="rId5"/>
    <p:sldId id="30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298" r:id="rId14"/>
    <p:sldId id="302" r:id="rId15"/>
    <p:sldId id="304" r:id="rId1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73" d="100"/>
          <a:sy n="73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20-06-04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/>
              <a:t>Modification Point Aware Test Prioritization and Sampling to Improve Patch Validation in Automatic Program Repair</a:t>
            </a:r>
          </a:p>
          <a:p>
            <a:r>
              <a:rPr lang="de-DE" altLang="ko-KR" dirty="0"/>
              <a:t>	</a:t>
            </a:r>
            <a:r>
              <a:rPr lang="en-US" altLang="ko-KR" dirty="0" err="1"/>
              <a:t>Yazhini</a:t>
            </a:r>
            <a:r>
              <a:rPr lang="en-US" altLang="ko-KR" dirty="0"/>
              <a:t> Venugopal  , Phung Quang-Ngoc  and Lee </a:t>
            </a:r>
            <a:r>
              <a:rPr lang="en-US" altLang="ko-KR" dirty="0" err="1"/>
              <a:t>Eunseok</a:t>
            </a:r>
            <a:r>
              <a:rPr lang="en-US" altLang="ko-KR" dirty="0"/>
              <a:t> </a:t>
            </a:r>
            <a:endParaRPr lang="ko-KR" altLang="en-US" dirty="0"/>
          </a:p>
          <a:p>
            <a:br>
              <a:rPr lang="de-DE" altLang="ko-KR" dirty="0"/>
            </a:b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FEEA-86A6-4BA9-8BFD-A44BF06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4B334-51CD-4FAC-A696-1070EC7C8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C410E8-4A8C-404F-98BC-07ACE758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0086"/>
            <a:ext cx="5052816" cy="2266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3CFE7C-9641-4A7B-9597-49C083E31A74}"/>
              </a:ext>
            </a:extLst>
          </p:cNvPr>
          <p:cNvSpPr txBox="1"/>
          <p:nvPr/>
        </p:nvSpPr>
        <p:spPr>
          <a:xfrm>
            <a:off x="539552" y="1484784"/>
            <a:ext cx="84249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RQ1. Effectiveness of </a:t>
            </a:r>
            <a:r>
              <a:rPr lang="en-US" altLang="ko-KR" dirty="0" err="1"/>
              <a:t>MPPEngine</a:t>
            </a:r>
            <a:r>
              <a:rPr lang="en-US" altLang="ko-KR" dirty="0"/>
              <a:t> against </a:t>
            </a:r>
            <a:r>
              <a:rPr lang="en-US" altLang="ko-KR" dirty="0" err="1"/>
              <a:t>jGenProg</a:t>
            </a:r>
            <a:r>
              <a:rPr lang="en-US" altLang="ko-KR" dirty="0"/>
              <a:t> in terms of reducing test 	execution time and cost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1119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FEEA-86A6-4BA9-8BFD-A44BF063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4B334-51CD-4FAC-A696-1070EC7C8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CFE7C-9641-4A7B-9597-49C083E31A74}"/>
              </a:ext>
            </a:extLst>
          </p:cNvPr>
          <p:cNvSpPr txBox="1"/>
          <p:nvPr/>
        </p:nvSpPr>
        <p:spPr>
          <a:xfrm>
            <a:off x="539552" y="1484784"/>
            <a:ext cx="842493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RQ2. </a:t>
            </a:r>
            <a:r>
              <a:rPr lang="en-US" altLang="ko-KR" dirty="0" err="1"/>
              <a:t>MPPEngine</a:t>
            </a:r>
            <a:r>
              <a:rPr lang="en-US" altLang="ko-KR" dirty="0"/>
              <a:t> Produce More Patches for Bugs Compared to </a:t>
            </a:r>
            <a:r>
              <a:rPr lang="en-US" altLang="ko-KR" dirty="0" err="1"/>
              <a:t>jGenProg</a:t>
            </a:r>
            <a:r>
              <a:rPr lang="en-US" altLang="ko-KR" dirty="0"/>
              <a:t>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192431-D355-4278-B7A3-8FA7E33F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36296"/>
            <a:ext cx="4824536" cy="5821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CA5370-A5ED-4EDA-8452-E5864307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16" y="1882188"/>
            <a:ext cx="5112568" cy="2133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EFD91-2B28-45EF-BC46-7712E4A52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981450"/>
            <a:ext cx="4954872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54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60E1A-D8B4-4018-9ECA-4000398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D6F43F-CADD-4083-A5B9-6E7B06A11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E2672-FB2F-4843-AB10-7368D7C3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" y="1819137"/>
            <a:ext cx="6734175" cy="4381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293912-7645-4E0A-9359-FDE2CD57D25E}"/>
              </a:ext>
            </a:extLst>
          </p:cNvPr>
          <p:cNvSpPr/>
          <p:nvPr/>
        </p:nvSpPr>
        <p:spPr>
          <a:xfrm>
            <a:off x="406279" y="970410"/>
            <a:ext cx="7839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RQ3: Is There Any New Patch Generated for Bugs by </a:t>
            </a:r>
            <a:r>
              <a:rPr lang="en-US" altLang="ko-KR" dirty="0" err="1"/>
              <a:t>MPPEngine</a:t>
            </a:r>
            <a:r>
              <a:rPr lang="en-US" altLang="ko-KR" dirty="0"/>
              <a:t> for Which </a:t>
            </a:r>
            <a:r>
              <a:rPr lang="en-US" altLang="ko-KR" dirty="0" err="1"/>
              <a:t>jGenProg</a:t>
            </a:r>
            <a:r>
              <a:rPr lang="en-US" altLang="ko-KR" dirty="0"/>
              <a:t> Does Not Produce Any Solution?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8426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5EA9-0CF9-4486-8A4C-D49FDA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Limit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07AD56-FE86-447C-A514-38387BA2B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28361-6122-446C-BDF6-629560BE5E3B}"/>
              </a:ext>
            </a:extLst>
          </p:cNvPr>
          <p:cNvSpPr txBox="1"/>
          <p:nvPr/>
        </p:nvSpPr>
        <p:spPr>
          <a:xfrm>
            <a:off x="611560" y="1844824"/>
            <a:ext cx="784887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Ideal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 Before first time modification, Set the prioritization.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Reality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lvl="2" indent="0"/>
            <a:r>
              <a:rPr lang="en-US" altLang="ko-KR" dirty="0"/>
              <a:t>	-  Construct subset not only quantitative calculation, but also 	   qualitatively 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2" indent="0"/>
            <a:r>
              <a:rPr lang="en-US" altLang="ko-KR" dirty="0"/>
              <a:t>	- As I can, separate the test case not similar (how..)</a:t>
            </a:r>
          </a:p>
          <a:p>
            <a:pPr lvl="2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-&gt;it </a:t>
            </a:r>
            <a:r>
              <a:rPr lang="en-US" altLang="ko-KR" dirty="0"/>
              <a:t>mean one subset take large coverage 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4218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3A2D-07BE-4226-9FFC-7BD5230D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D94360-2C35-4161-9456-FF2947106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A958-2696-44E2-8C62-0D139580CDDD}"/>
              </a:ext>
            </a:extLst>
          </p:cNvPr>
          <p:cNvSpPr txBox="1"/>
          <p:nvPr/>
        </p:nvSpPr>
        <p:spPr>
          <a:xfrm>
            <a:off x="467544" y="1628800"/>
            <a:ext cx="712879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Separate subset maximize the coverage the codes.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Include the previous result feedback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8715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7B1C-44A0-4122-BA1E-37CDF3B2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C47A8F-BFA7-4AA8-A075-58D765F33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CA2A2D-2F27-4E3F-872E-650CB95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42890"/>
            <a:ext cx="3603280" cy="3240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7AB162-30EE-4EF7-9902-1A70FD5B35BC}"/>
              </a:ext>
            </a:extLst>
          </p:cNvPr>
          <p:cNvSpPr txBox="1"/>
          <p:nvPr/>
        </p:nvSpPr>
        <p:spPr>
          <a:xfrm>
            <a:off x="3783766" y="1700808"/>
            <a:ext cx="49656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Calculate the similarity  among patch candidate and before candidates.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Give prioritize score the test suite similar candidate`s fail case.sd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70388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5808-D139-4B34-8FD2-88E305EEF018}"/>
              </a:ext>
            </a:extLst>
          </p:cNvPr>
          <p:cNvSpPr txBox="1"/>
          <p:nvPr/>
        </p:nvSpPr>
        <p:spPr>
          <a:xfrm>
            <a:off x="673224" y="1556792"/>
            <a:ext cx="706712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Increasing in software complexity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time-consuming and tedious.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reduce manual efforts in testing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APR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Two approaches to APR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1. Generate and Validate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2. </a:t>
            </a:r>
            <a:r>
              <a:rPr lang="en-US" altLang="ko-KR" dirty="0"/>
              <a:t>Semantic-driven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Validation test consume a lot of time and cost.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 Ne</a:t>
            </a:r>
            <a:r>
              <a:rPr lang="en-US" altLang="ko-KR" dirty="0"/>
              <a:t>ed prioritization.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0586-547D-4FBF-995B-A1882DC1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65A4DB-0EB7-4354-8A3A-5444402F3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28650-29CC-4032-89F2-C7F0ED79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" y="1697075"/>
            <a:ext cx="6262713" cy="395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376D4-2176-49F4-BF47-113B53328621}"/>
              </a:ext>
            </a:extLst>
          </p:cNvPr>
          <p:cNvSpPr txBox="1"/>
          <p:nvPr/>
        </p:nvSpPr>
        <p:spPr>
          <a:xfrm>
            <a:off x="539552" y="1208645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APR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749385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76A0-0C56-4B4F-821B-E814F2F3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D9961A-518D-4252-9D02-992455DCA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FF833-D9A3-494B-AF9F-BB03F931C479}"/>
              </a:ext>
            </a:extLst>
          </p:cNvPr>
          <p:cNvSpPr txBox="1"/>
          <p:nvPr/>
        </p:nvSpPr>
        <p:spPr>
          <a:xfrm>
            <a:off x="241648" y="1300119"/>
            <a:ext cx="844798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Test Case Prioritization and Sampling.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-  In this paper, use fault-based prioritization.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  -  FPRT(Fault-Recorded Testing Prioritization) –Based work.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Does not require any previous execution of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-&gt; Ranks the test cases based on the failing test cases, which helps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in early incorrect patch detection.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546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CBB5-32D7-424D-98DF-5561C7E7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B63014-A491-4C1F-8D49-C1D566F19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E5030-D809-4A79-9691-F1588C37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" y="1174230"/>
            <a:ext cx="4690864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26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76A0-0C56-4B4F-821B-E814F2F3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Proposed 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D9961A-518D-4252-9D02-992455DCA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FF833-D9A3-494B-AF9F-BB03F931C479}"/>
              </a:ext>
            </a:extLst>
          </p:cNvPr>
          <p:cNvSpPr txBox="1"/>
          <p:nvPr/>
        </p:nvSpPr>
        <p:spPr>
          <a:xfrm>
            <a:off x="241648" y="1300119"/>
            <a:ext cx="844798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Proposed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lang="en-US" altLang="ko-KR" dirty="0"/>
              <a:t>	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6FE0E-2618-44A3-8F3D-ED0A123C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47327"/>
            <a:ext cx="5744219" cy="44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51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376A0-0C56-4B4F-821B-E814F2F3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Proposed 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D9961A-518D-4252-9D02-992455DCA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FF833-D9A3-494B-AF9F-BB03F931C479}"/>
              </a:ext>
            </a:extLst>
          </p:cNvPr>
          <p:cNvSpPr txBox="1"/>
          <p:nvPr/>
        </p:nvSpPr>
        <p:spPr>
          <a:xfrm>
            <a:off x="241648" y="1300119"/>
            <a:ext cx="844798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Proposed Method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1" indent="0"/>
            <a:r>
              <a:rPr lang="en-US" altLang="ko-KR" dirty="0"/>
              <a:t>	 - Split the test suite into multiple subsets.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 - Executed one by one until the last subset, if there are no failing test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 - If all the subsets pass, it is delivered as a Test suite Adequate patch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 - Otherwise, Test Runner will be stopped after completely executing</a:t>
            </a:r>
          </a:p>
          <a:p>
            <a:pPr lvl="1" indent="0"/>
            <a:r>
              <a:rPr lang="en-US" altLang="ko-KR" dirty="0"/>
              <a:t>		-&gt; Outcome is considered a Failed patch.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 - The fitness score is calculated for the patch and based on the score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 - Failed patch undergo modification once again.	</a:t>
            </a:r>
          </a:p>
        </p:txBody>
      </p:sp>
    </p:spTree>
    <p:extLst>
      <p:ext uri="{BB962C8B-B14F-4D97-AF65-F5344CB8AC3E}">
        <p14:creationId xmlns:p14="http://schemas.microsoft.com/office/powerpoint/2010/main" val="1924228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B1B1CB-69E6-43DF-BE4D-E7B90B038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1E75EB-2CF5-4A75-B9CF-291324AE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Proposed Method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3F31EF-41CB-4E43-B518-22F2F1504ACD}"/>
              </a:ext>
            </a:extLst>
          </p:cNvPr>
          <p:cNvSpPr/>
          <p:nvPr/>
        </p:nvSpPr>
        <p:spPr>
          <a:xfrm>
            <a:off x="395288" y="1412610"/>
            <a:ext cx="856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Proposed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  -  During validation, every program variant, modification point information,      	related test cases, and its failing count are mapped in a table</a:t>
            </a:r>
          </a:p>
          <a:p>
            <a:endParaRPr lang="en-US" altLang="ko-KR" dirty="0"/>
          </a:p>
          <a:p>
            <a:r>
              <a:rPr lang="en-US" altLang="ko-KR" dirty="0"/>
              <a:t>     - Record that information to calculate the patch killing count of a test case</a:t>
            </a:r>
          </a:p>
          <a:p>
            <a:endParaRPr lang="en-US" altLang="ko-KR" dirty="0"/>
          </a:p>
          <a:p>
            <a:r>
              <a:rPr lang="en-US" altLang="ko-KR" dirty="0"/>
              <a:t>     - Each subset have an equal number of test cases (20)</a:t>
            </a:r>
          </a:p>
          <a:p>
            <a:endParaRPr lang="en-US" altLang="ko-KR" dirty="0"/>
          </a:p>
          <a:p>
            <a:r>
              <a:rPr lang="en-US" altLang="ko-KR" dirty="0"/>
              <a:t>     - If all test cases in the subset passed against the program variant,</a:t>
            </a:r>
          </a:p>
          <a:p>
            <a:r>
              <a:rPr lang="en-US" altLang="ko-KR" dirty="0"/>
              <a:t>	-&gt; next set will be executed.</a:t>
            </a:r>
          </a:p>
          <a:p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1328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B1B1CB-69E6-43DF-BE4D-E7B90B038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1E75EB-2CF5-4A75-B9CF-291324AE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- Proposed Method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3F31EF-41CB-4E43-B518-22F2F1504ACD}"/>
              </a:ext>
            </a:extLst>
          </p:cNvPr>
          <p:cNvSpPr/>
          <p:nvPr/>
        </p:nvSpPr>
        <p:spPr>
          <a:xfrm>
            <a:off x="395288" y="1412610"/>
            <a:ext cx="856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New fitness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4AB12C-C782-41A9-99DA-EFD63D9F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3" y="2225509"/>
            <a:ext cx="8102476" cy="17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0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106529</TotalTime>
  <Words>529</Words>
  <Application>Microsoft Office PowerPoint</Application>
  <PresentationFormat>화면 슬라이드 쇼(4:3)</PresentationFormat>
  <Paragraphs>114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- Introduction</vt:lpstr>
      <vt:lpstr>- Background</vt:lpstr>
      <vt:lpstr>- Background</vt:lpstr>
      <vt:lpstr>- Background</vt:lpstr>
      <vt:lpstr>- Proposed Method</vt:lpstr>
      <vt:lpstr>- Proposed Method</vt:lpstr>
      <vt:lpstr>- Proposed Method</vt:lpstr>
      <vt:lpstr>- Proposed Method</vt:lpstr>
      <vt:lpstr>-  Result</vt:lpstr>
      <vt:lpstr>-  Result</vt:lpstr>
      <vt:lpstr>-  Result</vt:lpstr>
      <vt:lpstr>- Limit</vt:lpstr>
      <vt:lpstr>-  Future work</vt:lpstr>
      <vt:lpstr>- 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679</cp:revision>
  <cp:lastPrinted>2019-01-25T10:57:37Z</cp:lastPrinted>
  <dcterms:modified xsi:type="dcterms:W3CDTF">2020-06-04T04:59:05Z</dcterms:modified>
</cp:coreProperties>
</file>