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4" r:id="rId16"/>
    <p:sldId id="303" r:id="rId17"/>
    <p:sldId id="305" r:id="rId18"/>
    <p:sldId id="306" r:id="rId19"/>
    <p:sldId id="307" r:id="rId20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1" d="100"/>
          <a:sy n="71" d="100"/>
        </p:scale>
        <p:origin x="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2020-01-31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378720" y="188370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20-01-09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727278" y="864170"/>
            <a:ext cx="74318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/>
              <a:t>Automated Program Repair by Using Similar Code Containing Fix Ingredients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Reusability Metrics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179512" y="1484784"/>
            <a:ext cx="8964488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D. Results and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Fig. shows R values of candidates by using reusability metrics.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Use the NCC(Number of Checked Candidates) to evaluate the effectiveness of reusability metrics.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85671E-E862-49F8-B47F-FBFC2D48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3352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641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Reusability Metrics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179512" y="1484784"/>
            <a:ext cx="8964488" cy="5355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D. Results and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“Randomness” represents the mean value of NCC by randomly picking 	out from all similar fragments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“Similarity” represents the NCC by using rankings of similarity values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“Reusability Metrics” represents the NCC by using rankings of reusability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metrics values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2049B-9860-4FDB-8929-BC377CC7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96552"/>
            <a:ext cx="3267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71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Reusability Metrics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179512" y="1484784"/>
            <a:ext cx="8964488" cy="5355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D. Results and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“Randomness” represents the mean value of NCC by randomly picking 	out from all similar fragments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“Similarity” represents the NCC by using rankings of similarity values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“Reusability Metrics” represents the NCC by using rankings of reusability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metrics values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2049B-9860-4FDB-8929-BC377CC7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96552"/>
            <a:ext cx="3267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688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Reusability Metrics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179512" y="1484784"/>
            <a:ext cx="896448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D. Results and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0752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SCRepair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179512" y="1484784"/>
            <a:ext cx="8964488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r>
              <a:rPr lang="en-US" altLang="ko-KR" dirty="0"/>
              <a:t>Implementation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After setting each statement the probability value of containing errors,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lang="en-US" altLang="ko-KR" dirty="0" err="1"/>
              <a:t>SCRepair</a:t>
            </a:r>
            <a:r>
              <a:rPr lang="en-US" altLang="ko-KR" dirty="0"/>
              <a:t> uses the same mutation operators of </a:t>
            </a:r>
            <a:r>
              <a:rPr lang="en-US" altLang="ko-KR" dirty="0" err="1"/>
              <a:t>RSRepair</a:t>
            </a:r>
            <a:r>
              <a:rPr lang="en-US" altLang="ko-KR" dirty="0"/>
              <a:t> to modify the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faulty program.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In the process of generating candidate repairs of </a:t>
            </a:r>
            <a:r>
              <a:rPr lang="en-US" altLang="ko-KR" dirty="0" err="1"/>
              <a:t>SCRepair</a:t>
            </a:r>
            <a:r>
              <a:rPr lang="en-US" altLang="ko-KR" dirty="0"/>
              <a:t>, each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statements of the faulty program and all candidates owns the probability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value is, the more likely the statement will be chosen to insert into the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fault location.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</a:t>
            </a:r>
            <a:r>
              <a:rPr lang="en-US" altLang="ko-KR" dirty="0" err="1"/>
              <a:t>SCRepair</a:t>
            </a:r>
            <a:r>
              <a:rPr lang="en-US" altLang="ko-KR" dirty="0"/>
              <a:t> uses test cases to ensure that the bug has been eliminated.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-At present, </a:t>
            </a:r>
            <a:r>
              <a:rPr lang="en-US" altLang="ko-KR" dirty="0" err="1"/>
              <a:t>SCRepair</a:t>
            </a:r>
            <a:r>
              <a:rPr lang="en-US" altLang="ko-KR" dirty="0"/>
              <a:t> does not support the normalization of variables and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other syntactic elements.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6874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SCRepair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179512" y="1484784"/>
            <a:ext cx="896448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B. Strategies of Fix localization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Present two fix localization strategies based on the rankings of code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fragments by similarity values and reusability metrics results.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b="1" dirty="0" err="1"/>
              <a:t>SCRepair</a:t>
            </a:r>
            <a:r>
              <a:rPr lang="en-US" altLang="ko-KR" b="1" dirty="0"/>
              <a:t>-sim,</a:t>
            </a:r>
            <a:r>
              <a:rPr lang="en-US" altLang="ko-KR" dirty="0"/>
              <a:t> is a fix localization strategy, which is based on the insight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that similar code fragments may contain fix ingredients.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24217E-6780-43ED-AB91-E39E66E6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36975"/>
            <a:ext cx="1578061" cy="743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1892FD-EDC9-4CF1-BFFC-3B71A15A8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42" y="4721102"/>
            <a:ext cx="2639509" cy="652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09408-ABD1-4075-A06B-1C6D7A45AEF6}"/>
              </a:ext>
            </a:extLst>
          </p:cNvPr>
          <p:cNvSpPr txBox="1"/>
          <p:nvPr/>
        </p:nvSpPr>
        <p:spPr>
          <a:xfrm>
            <a:off x="3923928" y="4005064"/>
            <a:ext cx="504056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Prob0 = probability of reusing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n = number of all statements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Probsim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= similar code fragments the </a:t>
            </a:r>
            <a:endParaRPr lang="en-US" altLang="ko-KR" dirty="0"/>
          </a:p>
          <a:p>
            <a:pPr lvl="3" indent="0"/>
            <a:r>
              <a:rPr lang="en-US" altLang="ko-KR" dirty="0"/>
              <a:t>	       reusing probability</a:t>
            </a:r>
          </a:p>
          <a:p>
            <a:pPr marL="285750" lvl="3" indent="-285750">
              <a:buFontTx/>
              <a:buChar char="-"/>
            </a:pPr>
            <a:r>
              <a:rPr lang="en-US" altLang="ko-KR" dirty="0"/>
              <a:t>m = number of similar code </a:t>
            </a:r>
            <a:r>
              <a:rPr lang="en-US" altLang="ko-KR" dirty="0" err="1"/>
              <a:t>framents</a:t>
            </a:r>
            <a:endParaRPr lang="en-US" altLang="ko-KR" dirty="0"/>
          </a:p>
          <a:p>
            <a:pPr marL="285750" lvl="3" indent="-285750">
              <a:buFontTx/>
              <a:buChar char="-"/>
            </a:pPr>
            <a:r>
              <a:rPr lang="en-US" altLang="ko-KR" dirty="0"/>
              <a:t>li  = number of statements from the </a:t>
            </a:r>
            <a:r>
              <a:rPr lang="en-US" altLang="ko-KR" dirty="0" err="1"/>
              <a:t>i-th</a:t>
            </a:r>
            <a:endParaRPr lang="en-US" altLang="ko-KR" dirty="0"/>
          </a:p>
          <a:p>
            <a:pPr lvl="3" indent="0"/>
            <a:r>
              <a:rPr lang="en-US" altLang="ko-KR" dirty="0"/>
              <a:t>	similar code fragments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988171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SCRepair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179512" y="1484784"/>
            <a:ext cx="896448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B. Strategies of Fix localization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b="1" dirty="0" err="1"/>
              <a:t>SCRepair</a:t>
            </a:r>
            <a:r>
              <a:rPr lang="en-US" altLang="ko-KR" b="1" dirty="0"/>
              <a:t>-metric</a:t>
            </a:r>
            <a:r>
              <a:rPr lang="en-US" altLang="ko-KR" dirty="0"/>
              <a:t> is a fix localization strategy, which uses reusability 	metrics 	to guide </a:t>
            </a:r>
            <a:r>
              <a:rPr lang="en-US" altLang="ko-KR" dirty="0" err="1"/>
              <a:t>SCRepair</a:t>
            </a:r>
            <a:r>
              <a:rPr lang="en-US" altLang="ko-KR" dirty="0"/>
              <a:t> to repair faulty programs automatically.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b="1" dirty="0" err="1"/>
              <a:t>ScRepair</a:t>
            </a:r>
            <a:r>
              <a:rPr lang="en-US" altLang="ko-KR" b="1" dirty="0"/>
              <a:t>-metric</a:t>
            </a:r>
            <a:r>
              <a:rPr lang="en-US" altLang="ko-KR" dirty="0"/>
              <a:t> sets different probability values for the statements from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those similar code.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The similar code fragment can be divided into two parts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one similar part and one different part.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16AA12-FC62-487C-8C25-53D0C467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33" y="5083658"/>
            <a:ext cx="3537637" cy="579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4603FC-F0E3-47B3-A491-528B9C89BCD2}"/>
              </a:ext>
            </a:extLst>
          </p:cNvPr>
          <p:cNvSpPr txBox="1"/>
          <p:nvPr/>
        </p:nvSpPr>
        <p:spPr>
          <a:xfrm>
            <a:off x="4067944" y="4939012"/>
            <a:ext cx="453650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dk = number of statements from the different part of the similar code fragment whose NCC score is k.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875590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SCRepair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144016" y="1484784"/>
            <a:ext cx="8964488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C. Experimental Design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Use </a:t>
            </a:r>
            <a:r>
              <a:rPr lang="en-US" altLang="ko-KR" dirty="0" err="1"/>
              <a:t>Introclass</a:t>
            </a:r>
            <a:r>
              <a:rPr lang="en-US" altLang="ko-KR" dirty="0"/>
              <a:t> benchmark.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D. Results and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-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DBF9B0-E9FF-46A4-8C44-BCAC9931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8" y="3140968"/>
            <a:ext cx="2952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06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4E21-6844-480B-83EA-2EE16425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Threats to validity.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5D635F-E870-4B83-9AB1-54FB7D3711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B5A00-3D1F-410F-94BF-2CAC81458BB4}"/>
              </a:ext>
            </a:extLst>
          </p:cNvPr>
          <p:cNvSpPr txBox="1"/>
          <p:nvPr/>
        </p:nvSpPr>
        <p:spPr>
          <a:xfrm>
            <a:off x="395536" y="1628800"/>
            <a:ext cx="835292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Leverage NICAD to compute the similarity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adapt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probability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“ALL”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CTET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compute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diff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Although two parameters are crucial for metrics result.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Moreover, the size of these benchmark programs is small and the errors are simple.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46365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4E21-6844-480B-83EA-2EE16425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5D635F-E870-4B83-9AB1-54FB7D3711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B5A00-3D1F-410F-94BF-2CAC81458BB4}"/>
              </a:ext>
            </a:extLst>
          </p:cNvPr>
          <p:cNvSpPr txBox="1"/>
          <p:nvPr/>
        </p:nvSpPr>
        <p:spPr>
          <a:xfrm>
            <a:off x="346572" y="1628800"/>
            <a:ext cx="835292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Similar code detection techniques become playing an important role in the</a:t>
            </a:r>
            <a:endParaRPr lang="en-US" altLang="ko-KR" sz="1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field of program repair activities.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Presents the reusability metrics to rank the similar code fragments so that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developers or automated repair tools can efficiently find out the fragments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that contain fix ingredients.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 err="1"/>
              <a:t>SCRepair</a:t>
            </a:r>
            <a:r>
              <a:rPr lang="en-US" altLang="ko-KR" dirty="0"/>
              <a:t> Based on the rankings by similarity values and reusability metrics    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Values and reusability metrics values, this paper present two fix localization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strategies and carries out experiments to compare the repair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951525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503908" y="1484784"/>
            <a:ext cx="838857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Automated repair work consists of three major steps</a:t>
            </a:r>
          </a:p>
          <a:p>
            <a:pPr lvl="1" indent="0"/>
            <a:r>
              <a:rPr lang="en-US" altLang="ko-KR" dirty="0"/>
              <a:t>	1) fault localization</a:t>
            </a:r>
          </a:p>
          <a:p>
            <a:pPr lvl="1" indent="0"/>
            <a:r>
              <a:rPr lang="en-US" altLang="ko-KR" dirty="0"/>
              <a:t>	2) generation of candidate patches</a:t>
            </a:r>
          </a:p>
          <a:p>
            <a:pPr lvl="1" indent="0"/>
            <a:r>
              <a:rPr lang="en-US" altLang="ko-KR" dirty="0"/>
              <a:t>	3) validation of candidate patches.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In the area of search-based repair, much attention has been paid on reusing</a:t>
            </a:r>
          </a:p>
          <a:p>
            <a:pPr lvl="2" indent="0"/>
            <a:r>
              <a:rPr lang="en-US" altLang="ko-KR" dirty="0"/>
              <a:t>   existing code and reusing fix operations.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Tx/>
              <a:buChar char="-"/>
            </a:pPr>
            <a:r>
              <a:rPr lang="en-US" altLang="ko-KR" dirty="0"/>
              <a:t>Due to habit of copy-and-paste in programming, similar code fragments may contain the same bug which may be neglected to fix during software maintenance.</a:t>
            </a:r>
          </a:p>
          <a:p>
            <a:pPr marL="285750" lvl="2" indent="-285750">
              <a:buFontTx/>
              <a:buChar char="-"/>
            </a:pPr>
            <a:endParaRPr lang="en-US" altLang="ko-KR" dirty="0"/>
          </a:p>
          <a:p>
            <a:pPr marL="285750" lvl="2" indent="-285750">
              <a:buFontTx/>
              <a:buChar char="-"/>
            </a:pPr>
            <a:r>
              <a:rPr lang="en-US" altLang="ko-KR" dirty="0"/>
              <a:t>Reusing existing code can fix the bug with no need of fix operation from historical versions of software.</a:t>
            </a:r>
          </a:p>
        </p:txBody>
      </p:sp>
    </p:spTree>
    <p:extLst>
      <p:ext uri="{BB962C8B-B14F-4D97-AF65-F5344CB8AC3E}">
        <p14:creationId xmlns:p14="http://schemas.microsoft.com/office/powerpoint/2010/main" val="967008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503908" y="1484784"/>
            <a:ext cx="838857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Contribution.</a:t>
            </a:r>
          </a:p>
          <a:p>
            <a:pPr marL="285750" lvl="2" indent="-285750">
              <a:buFontTx/>
              <a:buChar char="-"/>
            </a:pPr>
            <a:endParaRPr lang="en-US" altLang="ko-KR" dirty="0"/>
          </a:p>
          <a:p>
            <a:pPr lvl="3" indent="0"/>
            <a:r>
              <a:rPr lang="en-US" altLang="ko-KR" dirty="0"/>
              <a:t>	1) This paper is the first to propose reusability metrics of similar code	</a:t>
            </a:r>
          </a:p>
          <a:p>
            <a:pPr lvl="3" indent="0"/>
            <a:r>
              <a:rPr lang="en-US" altLang="ko-KR" dirty="0"/>
              <a:t>	fragments for program repair.</a:t>
            </a:r>
          </a:p>
          <a:p>
            <a:pPr lvl="3" indent="0"/>
            <a:endParaRPr lang="en-US" altLang="ko-KR" dirty="0"/>
          </a:p>
          <a:p>
            <a:pPr lvl="3" indent="0"/>
            <a:r>
              <a:rPr lang="en-US" altLang="ko-KR" dirty="0"/>
              <a:t>	2) Implement a repair tool called </a:t>
            </a:r>
            <a:r>
              <a:rPr lang="en-US" altLang="ko-KR" dirty="0" err="1"/>
              <a:t>SCRepair</a:t>
            </a:r>
            <a:r>
              <a:rPr lang="en-US" altLang="ko-KR" dirty="0"/>
              <a:t>(Similar-Code-based Repair)</a:t>
            </a:r>
          </a:p>
          <a:p>
            <a:pPr lvl="3" indent="0"/>
            <a:r>
              <a:rPr lang="en-US" altLang="ko-KR" dirty="0"/>
              <a:t>	which can leverage different techniques of fix localization.</a:t>
            </a:r>
          </a:p>
        </p:txBody>
      </p:sp>
    </p:spTree>
    <p:extLst>
      <p:ext uri="{BB962C8B-B14F-4D97-AF65-F5344CB8AC3E}">
        <p14:creationId xmlns:p14="http://schemas.microsoft.com/office/powerpoint/2010/main" val="1834238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Background and Related work.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503908" y="1484784"/>
            <a:ext cx="838857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r>
              <a:rPr lang="en-US" altLang="ko-KR" dirty="0"/>
              <a:t>Program Repair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b="1" dirty="0"/>
              <a:t>Semantic-based repair </a:t>
            </a:r>
            <a:r>
              <a:rPr lang="en-US" altLang="ko-KR" dirty="0"/>
              <a:t>can fix simple bugs by synthesizing correct 	code that meets the specifications.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These </a:t>
            </a:r>
            <a:r>
              <a:rPr lang="en-US" altLang="ko-KR" b="1" dirty="0"/>
              <a:t>semantic-based repair </a:t>
            </a:r>
            <a:r>
              <a:rPr lang="en-US" altLang="ko-KR" dirty="0"/>
              <a:t>tools fail to scale well to large-scale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programs due to the limitations of static analysis methods.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b="1" dirty="0"/>
              <a:t>Search-based repair </a:t>
            </a:r>
            <a:r>
              <a:rPr lang="en-US" altLang="ko-KR" dirty="0"/>
              <a:t>transforms the problem of program repair into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the problem of searching the correct repair.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B. Similar Code Detection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29714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Background and Related work.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503908" y="1484784"/>
            <a:ext cx="864009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C. Similar Code Detection used in Program Repair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dirty="0" err="1"/>
              <a:t>SecureSync</a:t>
            </a:r>
            <a:r>
              <a:rPr lang="en-US" altLang="ko-KR" dirty="0"/>
              <a:t> measure the similarity between the reported vulnerable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code and the given code.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dirty="0" err="1"/>
              <a:t>CodePhage</a:t>
            </a:r>
            <a:r>
              <a:rPr lang="en-US" altLang="ko-KR" dirty="0"/>
              <a:t> uses two instrumented executions of the donor to identify 	the correct code to transfer into the recipient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(one positive testcase and one negative testcase enable </a:t>
            </a:r>
            <a:r>
              <a:rPr lang="en-US" altLang="ko-KR" dirty="0" err="1"/>
              <a:t>CodePhage</a:t>
            </a:r>
            <a:r>
              <a:rPr lang="en-US" altLang="ko-KR" dirty="0"/>
              <a:t> to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isolate a single check that is presented in the donor but absented in the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recipient)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0414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Reusability Metrics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503908" y="1484784"/>
            <a:ext cx="864009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r>
              <a:rPr lang="en-US" altLang="ko-KR" dirty="0"/>
              <a:t>Motivating Example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16E20-ACCA-49B9-A12E-93EA37CD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844824"/>
            <a:ext cx="5848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890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Reusability Metrics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503908" y="1484784"/>
            <a:ext cx="864009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r>
              <a:rPr lang="en-US" altLang="ko-KR" dirty="0"/>
              <a:t>Motivating Example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3676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Reusability Metrics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503908" y="1484784"/>
            <a:ext cx="864009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B. Metric Formula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85528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Reusability Metrics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179512" y="1484784"/>
            <a:ext cx="8964488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C. NICAD to compute Sim and the change action model CTET to compute Dif.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“Buggy Code Fragment” shows the buggy method of a particular version.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“Candidates” shows the method that may contain fix ingredients,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“Sim&gt;=0.3” shows the number of candidates whose similarity values are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greater than 0.3.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2BBA7-7AE2-45C8-990B-A5209A70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5772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31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78149</TotalTime>
  <Words>1070</Words>
  <Application>Microsoft Office PowerPoint</Application>
  <PresentationFormat>화면 슬라이드 쇼(4:3)</PresentationFormat>
  <Paragraphs>251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-INTRODUCTION</vt:lpstr>
      <vt:lpstr>-INTRODUCTION</vt:lpstr>
      <vt:lpstr>- Background and Related work.</vt:lpstr>
      <vt:lpstr>- Background and Related work.</vt:lpstr>
      <vt:lpstr>- Reusability Metrics</vt:lpstr>
      <vt:lpstr>- Reusability Metrics</vt:lpstr>
      <vt:lpstr>- Reusability Metrics</vt:lpstr>
      <vt:lpstr>- Reusability Metrics</vt:lpstr>
      <vt:lpstr>- Reusability Metrics</vt:lpstr>
      <vt:lpstr>- Reusability Metrics</vt:lpstr>
      <vt:lpstr>- Reusability Metrics</vt:lpstr>
      <vt:lpstr>- Reusability Metrics</vt:lpstr>
      <vt:lpstr>- SCRepair</vt:lpstr>
      <vt:lpstr>- SCRepair</vt:lpstr>
      <vt:lpstr>- SCRepair</vt:lpstr>
      <vt:lpstr>- SCRepair</vt:lpstr>
      <vt:lpstr>Threats to validity.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578</cp:revision>
  <cp:lastPrinted>2019-01-25T10:57:37Z</cp:lastPrinted>
  <dcterms:modified xsi:type="dcterms:W3CDTF">2020-02-07T13:32:15Z</dcterms:modified>
</cp:coreProperties>
</file>