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9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99" d="100"/>
          <a:sy n="99" d="100"/>
        </p:scale>
        <p:origin x="19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2020-07-09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66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32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20-07-09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Test Case prioritization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9A5C-2DAC-42E8-9D33-BF580106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G-clef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94998D-63F9-467B-AA14-922A95C92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EC7C-AEFD-4568-B79B-70246594D4A0}"/>
              </a:ext>
            </a:extLst>
          </p:cNvPr>
          <p:cNvSpPr txBox="1"/>
          <p:nvPr/>
        </p:nvSpPr>
        <p:spPr>
          <a:xfrm>
            <a:off x="467544" y="1639559"/>
            <a:ext cx="7200800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</a:pPr>
            <a:r>
              <a:rPr lang="en-US" altLang="ko-KR" dirty="0"/>
              <a:t>Secondary objective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Four secondary objectives to prioritize test case.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1) greedy(or total statement) : orders test cases 		by the total number of statements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2) additional greedy(or additional statement)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selecting the test that covers the most previously 		uncovered lines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3) random : random ordering for test case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4) constraint solver : representing the lines of 		code as constraints that must be covered by one 		or more test cases</a:t>
            </a:r>
          </a:p>
        </p:txBody>
      </p:sp>
    </p:spTree>
    <p:extLst>
      <p:ext uri="{BB962C8B-B14F-4D97-AF65-F5344CB8AC3E}">
        <p14:creationId xmlns:p14="http://schemas.microsoft.com/office/powerpoint/2010/main" val="37765730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9A5C-2DAC-42E8-9D33-BF580106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G-clef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A94998D-63F9-467B-AA14-922A95C92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EC7C-AEFD-4568-B79B-70246594D4A0}"/>
              </a:ext>
            </a:extLst>
          </p:cNvPr>
          <p:cNvSpPr txBox="1"/>
          <p:nvPr/>
        </p:nvSpPr>
        <p:spPr>
          <a:xfrm>
            <a:off x="467544" y="1639559"/>
            <a:ext cx="8231956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 startAt="2"/>
              <a:tabLst/>
            </a:pPr>
            <a:r>
              <a:rPr lang="en-US" altLang="ko-KR" dirty="0"/>
              <a:t>Grouping Classes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UcPeriod" startAt="2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If a bug prediction report incorrectly assigns a high </a:t>
            </a:r>
            <a:r>
              <a:rPr lang="en-US" altLang="ko-KR" dirty="0" err="1"/>
              <a:t>defectc</a:t>
            </a:r>
            <a:r>
              <a:rPr lang="en-US" altLang="ko-KR" dirty="0"/>
              <a:t> score 	to a class with many test cases,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To avoid bias for or against subject programs that contain more 	classes than others, use a percentage of the classes in the chosen 	project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 For example bug report that incorrectly assign Class C </a:t>
            </a:r>
            <a:r>
              <a:rPr lang="en-US" altLang="ko-KR" dirty="0" err="1"/>
              <a:t>defectc</a:t>
            </a:r>
            <a:r>
              <a:rPr lang="en-US" altLang="ko-KR" dirty="0"/>
              <a:t> score 0.9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 To address this problem grouping Class A and C and using percentage of the grouped classes.</a:t>
            </a:r>
          </a:p>
        </p:txBody>
      </p:sp>
    </p:spTree>
    <p:extLst>
      <p:ext uri="{BB962C8B-B14F-4D97-AF65-F5344CB8AC3E}">
        <p14:creationId xmlns:p14="http://schemas.microsoft.com/office/powerpoint/2010/main" val="1352174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2DB-388D-4180-B04C-64162D1C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Empirical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A563C7-5996-4042-A324-D7F0A0278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8FF17-B474-468B-8C5F-0BDF03FDA212}"/>
              </a:ext>
            </a:extLst>
          </p:cNvPr>
          <p:cNvSpPr txBox="1"/>
          <p:nvPr/>
        </p:nvSpPr>
        <p:spPr>
          <a:xfrm>
            <a:off x="382731" y="1412776"/>
            <a:ext cx="7920880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Experimental setup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subject programs : DEFECTS4J project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2) Coverage Analysis : used </a:t>
            </a:r>
            <a:r>
              <a:rPr lang="en-US" altLang="ko-KR" dirty="0" err="1"/>
              <a:t>Gzoltar</a:t>
            </a:r>
            <a:r>
              <a:rPr lang="en-US" altLang="ko-KR" dirty="0"/>
              <a:t>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3) Test History : number of execution, failure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4) Schwa : set the weights of revisions, authors and fixes. And 		  other TR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5) Test Case Prioritization : used KANONIZO (implementation four			coverage-based strategies)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extend the tool with history-based strategies.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73627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2A2DB-388D-4180-B04C-64162D1C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Empirical Evaluation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A563C7-5996-4042-A324-D7F0A0278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8FF17-B474-468B-8C5F-0BDF03FDA212}"/>
              </a:ext>
            </a:extLst>
          </p:cNvPr>
          <p:cNvSpPr txBox="1"/>
          <p:nvPr/>
        </p:nvSpPr>
        <p:spPr>
          <a:xfrm>
            <a:off x="382731" y="1412776"/>
            <a:ext cx="792088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Experimental setup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6) Evaluation Measurement : In this paper consider 395 program 	versions, each containing single fault.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</a:t>
            </a:r>
            <a:r>
              <a:rPr lang="en-US" altLang="ko-KR" dirty="0"/>
              <a:t>-&gt; reduces the APFD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7) Analysis Procedure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8) Threats to validity : This paper`s results may not generalize to 	other programs with either different characteristics or types of 	test suites or faults.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989964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C62A-A518-4B4F-9709-0A6302BA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Comparison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145255-EBE1-4BF4-96A8-96893DF032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FFA933-BF46-4FBE-A8A2-3FE7856E413A}"/>
                  </a:ext>
                </a:extLst>
              </p:cNvPr>
              <p:cNvSpPr txBox="1"/>
              <p:nvPr/>
            </p:nvSpPr>
            <p:spPr>
              <a:xfrm>
                <a:off x="616732" y="3910238"/>
                <a:ext cx="7632848" cy="25947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/>
                  <a:t>#t : total number of test cases that have to be executed to trigger the faulty.       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R : ranking position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ko-KR" dirty="0"/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# : the number of better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</a:t>
                </a: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: effect size of X vs G-clef( value lower than 0.5 means X performed worse than G-clef)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/>
                  <a:t>P : p-value.</a:t>
                </a: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FFA933-BF46-4FBE-A8A2-3FE7856E4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32" y="3910238"/>
                <a:ext cx="7632848" cy="2594747"/>
              </a:xfrm>
              <a:prstGeom prst="rect">
                <a:avLst/>
              </a:prstGeom>
              <a:blipFill>
                <a:blip r:embed="rId2"/>
                <a:stretch>
                  <a:fillRect l="-1278" b="-258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6F2B2A5F-5C64-42B6-9FA8-B5E071131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7" y="1036297"/>
            <a:ext cx="7632848" cy="31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200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64F5F-36DC-4542-B4F7-EF76F8D8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Comparison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D74A37-A2BA-4EC3-8FCA-DDF6AC16A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89B060-808B-41A9-9E85-D0406413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8291265" cy="29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652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4711A-3260-4031-B3C1-2A54E2E2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Conclusion And Future 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8878B7-A2E1-44EF-ACD6-ADECA3FA6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2FB43-FFBF-43B1-A45A-0D00CA139634}"/>
              </a:ext>
            </a:extLst>
          </p:cNvPr>
          <p:cNvSpPr txBox="1"/>
          <p:nvPr/>
        </p:nvSpPr>
        <p:spPr>
          <a:xfrm>
            <a:off x="445676" y="1419672"/>
            <a:ext cx="7272808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Demonstrate promise of G-clef, intend to improve the presented approach and conduct additional experiments with new subjects.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Investigate how defect prediction is able to capture characteristics of test suites in comparison with other strategies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Investigate whether defect prediction techniques based on software features.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Investigate how the choice of a programming language infl</a:t>
            </a:r>
            <a:r>
              <a:rPr lang="en-US" altLang="ko-KR" dirty="0"/>
              <a:t>uences the effectiveness of G-clef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97405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- Plan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F97F5-7416-4873-98D5-94ED0F8F3782}"/>
              </a:ext>
            </a:extLst>
          </p:cNvPr>
          <p:cNvSpPr txBox="1"/>
          <p:nvPr/>
        </p:nvSpPr>
        <p:spPr>
          <a:xfrm>
            <a:off x="176868" y="1498851"/>
            <a:ext cx="8967131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800" dirty="0"/>
              <a:t>Read and organize each techniques   (7/3</a:t>
            </a:r>
            <a:r>
              <a:rPr lang="en-US" altLang="ko-KR" sz="1800" baseline="30000" dirty="0"/>
              <a:t>rd</a:t>
            </a:r>
            <a:r>
              <a:rPr lang="en-US" altLang="ko-KR" sz="1800" dirty="0"/>
              <a:t>)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Using above information and make up the point  (7/3</a:t>
            </a:r>
            <a:r>
              <a:rPr lang="en-US" altLang="ko-KR" baseline="30000" dirty="0"/>
              <a:t>rd</a:t>
            </a:r>
            <a:r>
              <a:rPr lang="en-US" altLang="ko-KR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Organize the promotion (7/4</a:t>
            </a:r>
            <a:r>
              <a:rPr lang="en-US" altLang="ko-KR" baseline="30000" dirty="0"/>
              <a:t>th</a:t>
            </a:r>
            <a:r>
              <a:rPr lang="en-US" altLang="ko-KR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dirty="0"/>
              <a:t>Progress experiment(7~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6FCE0C-766E-480D-A43A-E797FEE12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BCC288-6AC3-4096-89B6-0E6B4A2673D3}"/>
              </a:ext>
            </a:extLst>
          </p:cNvPr>
          <p:cNvSpPr txBox="1">
            <a:spLocks/>
          </p:cNvSpPr>
          <p:nvPr/>
        </p:nvSpPr>
        <p:spPr>
          <a:xfrm>
            <a:off x="467544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 dirty="0"/>
              <a:t>- Paper 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89001-9B52-4ED2-96FA-6742B4A46401}"/>
              </a:ext>
            </a:extLst>
          </p:cNvPr>
          <p:cNvSpPr txBox="1"/>
          <p:nvPr/>
        </p:nvSpPr>
        <p:spPr>
          <a:xfrm>
            <a:off x="444500" y="1174230"/>
            <a:ext cx="8565828" cy="5632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Recent work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Trends in prioritization of test cases: 2017-2019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(</a:t>
            </a:r>
            <a:r>
              <a:rPr lang="en-US" altLang="ko-KR" dirty="0"/>
              <a:t>SAC 2020)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An Empirical Study on the Use of Defect Prediction for Test Case Prioritization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(ICST 2019)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The Application of Machine learning In Test Case prioritization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(EJECE 2020)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Learning to Prioritize Test Programs for Compiler Testing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(ICSE 2017)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FAST Approaches to Scalable Similarity-based Test Case Prioritization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(ICSE 2018)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Future work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Scalable Approaches for Test Suite Reduction</a:t>
            </a:r>
          </a:p>
          <a:p>
            <a:pPr lvl="1" indent="0"/>
            <a:r>
              <a:rPr lang="en-US" altLang="ko-KR" dirty="0"/>
              <a:t>	(ICSE 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Optimizing Test Prioritization via Test Distribution Analysis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	(FSE 2018)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76997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6FCE0C-766E-480D-A43A-E797FEE12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BCC288-6AC3-4096-89B6-0E6B4A2673D3}"/>
              </a:ext>
            </a:extLst>
          </p:cNvPr>
          <p:cNvSpPr txBox="1">
            <a:spLocks/>
          </p:cNvSpPr>
          <p:nvPr/>
        </p:nvSpPr>
        <p:spPr>
          <a:xfrm>
            <a:off x="467544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 dirty="0"/>
              <a:t>- Introduction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C02FD-A039-4437-84F0-9F278F33AEF4}"/>
              </a:ext>
            </a:extLst>
          </p:cNvPr>
          <p:cNvSpPr txBox="1"/>
          <p:nvPr/>
        </p:nvSpPr>
        <p:spPr>
          <a:xfrm>
            <a:off x="179512" y="1340768"/>
            <a:ext cx="820891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A4E82-6A0D-4B98-9886-0E3B1F99194C}"/>
              </a:ext>
            </a:extLst>
          </p:cNvPr>
          <p:cNvSpPr txBox="1"/>
          <p:nvPr/>
        </p:nvSpPr>
        <p:spPr>
          <a:xfrm>
            <a:off x="467544" y="1340768"/>
            <a:ext cx="820891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Aiming to reduce the time taken to detect regressions, researchers have created a variety of regression techniques.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Recent studies reveal that previously evaluated strategies may be less effective at prioritizing test cases to defect real faults when compared to other fault types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(</a:t>
            </a:r>
            <a:r>
              <a:rPr lang="en-US" altLang="ko-KR" dirty="0"/>
              <a:t>relative complexity of real faults and the use of naïve coverage-	based approaches)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G-clef(paper`s test case prioritization technique) uses bug prediction data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to reorder a test suite so that If first focuses on those classes that 	are most likely to contain faults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67489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D222-21D5-4572-AB7B-E9C80B77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47B7F0-99CA-4B5A-A09B-E129D87E6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547BC-FA47-4AF8-BFC2-C896FA0D2A10}"/>
              </a:ext>
            </a:extLst>
          </p:cNvPr>
          <p:cNvSpPr txBox="1"/>
          <p:nvPr/>
        </p:nvSpPr>
        <p:spPr>
          <a:xfrm>
            <a:off x="35496" y="1484784"/>
            <a:ext cx="9001000" cy="5078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Bug Prediction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1) Schwa 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Extracts information from commit, such as its message, author, 	timestamp, list of all modified files, and changes performed(i.e., the diff)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It performs a bug prediction computation based on three metrics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1. revisions ( how often a Java class has been changed)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2. fixes (how often a Java class has been fixed)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3. authors (how often a Java class has been modified by more than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		one developer)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Robust, not language specific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-  Uses a ranked-based techniques, Time-Weighted Risk(TWR)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to estimate how reliable a Java class is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DCE71F-4AA2-4092-AF6A-078FBA94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5927568"/>
            <a:ext cx="22098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631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E70FF-8E5C-477A-B5DA-A2F8BDC9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A35CD6-5378-412B-8079-2CB231354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34F58E-EC58-454D-B3F4-0481CEFCE33A}"/>
                  </a:ext>
                </a:extLst>
              </p:cNvPr>
              <p:cNvSpPr txBox="1"/>
              <p:nvPr/>
            </p:nvSpPr>
            <p:spPr>
              <a:xfrm>
                <a:off x="338322" y="1189165"/>
                <a:ext cx="8075240" cy="45243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8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Ddddddddddddddd</a:t>
                </a: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  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= normalized timestamp</a:t>
                </a:r>
                <a:r>
                  <a:rPr kumimoji="0" lang="en-US" altLang="ko-KR" sz="18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of a bug-fixing commit range 0.0&lt;=</a:t>
                </a:r>
                <a:r>
                  <a:rPr lang="ko-KR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&lt;=</a:t>
                </a:r>
                <a:r>
                  <a:rPr kumimoji="0" lang="en-US" altLang="ko-KR" sz="18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1.0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aseline="0" dirty="0"/>
              </a:p>
              <a:p>
                <a:pPr marL="285750" indent="-285750">
                  <a:buFontTx/>
                  <a:buChar char="-"/>
                </a:pPr>
                <a:r>
                  <a:rPr kumimoji="0" lang="en-US" altLang="ko-KR" sz="18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0.0 = first bug fix commit`s timestamp, 1.0 = last bug fix commit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baseline="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i="1" baseline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is weight  the importance of newer bug fix commits as opposed to older commits.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pl-PL" altLang="ko-KR" dirty="0"/>
                  <a:t>Schwa uses </a:t>
                </a:r>
                <a14:m>
                  <m:oMath xmlns:m="http://schemas.openxmlformats.org/officeDocument/2006/math">
                    <m:r>
                      <a:rPr lang="ko-KR" altLang="en-US" i="1" baseline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pl-PL" altLang="ko-KR" dirty="0"/>
                  <a:t> = 2 + ((1 − TR) × 10)</a:t>
                </a:r>
                <a:r>
                  <a:rPr lang="en-US" altLang="ko-KR" dirty="0"/>
                  <a:t>  </a:t>
                </a:r>
              </a:p>
              <a:p>
                <a:pPr marL="285750" indent="-285750">
                  <a:buFontTx/>
                  <a:buChar char="-"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TR is time-range of bug fix commits.</a:t>
                </a:r>
              </a:p>
              <a:p>
                <a:pPr marL="285750" indent="-285750">
                  <a:buFontTx/>
                  <a:buChar char="-"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TR values close to 0.0 indicate that newer commits are more important than older commits, close to 1.0 indicate the inverse.</a:t>
                </a:r>
              </a:p>
              <a:p>
                <a:pPr marL="285750" indent="-285750">
                  <a:buFontTx/>
                  <a:buChar char="-"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34F58E-EC58-454D-B3F4-0481CEFCE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2" y="1189165"/>
                <a:ext cx="8075240" cy="4524313"/>
              </a:xfrm>
              <a:prstGeom prst="rect">
                <a:avLst/>
              </a:prstGeom>
              <a:blipFill>
                <a:blip r:embed="rId2"/>
                <a:stretch>
                  <a:fillRect l="-1358" t="-674" r="-90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B18E808-1A06-427B-9347-9EDFC8561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49" y="1174230"/>
            <a:ext cx="22098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814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89F30-6AAC-4CAE-9639-562C5EE8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en-US" altLang="ko-KR" dirty="0" err="1"/>
              <a:t>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164A21-1737-4A4E-991D-3DFEFD9AD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FB546A-BFE3-4137-8C1E-B50B031A4377}"/>
                  </a:ext>
                </a:extLst>
              </p:cNvPr>
              <p:cNvSpPr txBox="1"/>
              <p:nvPr/>
            </p:nvSpPr>
            <p:spPr>
              <a:xfrm>
                <a:off x="395536" y="1340768"/>
                <a:ext cx="8748464" cy="39832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Schwa estimate the likelihood that a Java class c contains a bug using equation.</a:t>
                </a: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endParaRPr lang="en-US" altLang="ko-KR" dirty="0"/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endParaRPr lang="en-US" altLang="ko-KR" dirty="0"/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endParaRPr lang="en-US" altLang="ko-KR" dirty="0"/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endParaRPr kumimoji="0" lang="en-US" altLang="ko-K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/>
                  <a:ea typeface="맑은 고딕"/>
                  <a:cs typeface="맑은 고딕"/>
                  <a:sym typeface="맑은 고딕"/>
                </a:endParaRPr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endParaRPr lang="en-US" altLang="ko-KR" dirty="0"/>
              </a:p>
              <a:p>
                <a:pPr marL="285750" marR="0" indent="-28575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</a:pP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The value </a:t>
                </a:r>
                <a:r>
                  <a:rPr kumimoji="0" lang="en-US" altLang="ko-KR" sz="18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Bc</a:t>
                </a:r>
                <a:r>
                  <a:rPr kumimoji="0" lang="en-US" altLang="ko-K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맑은 고딕"/>
                    <a:ea typeface="맑은 고딕"/>
                    <a:cs typeface="맑은 고딕"/>
                    <a:sym typeface="맑은 고딕"/>
                  </a:rPr>
                  <a:t> is normalized to [0,1] and estimates the defect probability of c,</a:t>
                </a:r>
              </a:p>
              <a:p>
                <a:r>
                  <a:rPr lang="en-US" altLang="ko-KR" dirty="0" err="1"/>
                  <a:t>Defectc</a:t>
                </a:r>
                <a:r>
                  <a:rPr lang="en-US" altLang="ko-KR" dirty="0"/>
                  <a:t> = 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Java class c with a higher </a:t>
                </a:r>
                <a:r>
                  <a:rPr lang="en-US" altLang="ko-KR" dirty="0" err="1"/>
                  <a:t>defectc</a:t>
                </a:r>
                <a:r>
                  <a:rPr lang="en-US" altLang="ko-KR" dirty="0"/>
                  <a:t>, value is less reliable(likely to contain bug)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FB546A-BFE3-4137-8C1E-B50B031A4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0768"/>
                <a:ext cx="8748464" cy="3983268"/>
              </a:xfrm>
              <a:prstGeom prst="rect">
                <a:avLst/>
              </a:prstGeom>
              <a:blipFill>
                <a:blip r:embed="rId2"/>
                <a:stretch>
                  <a:fillRect l="-1254" t="-15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42643E3-FDE5-4B0E-A344-10E4E220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89876"/>
            <a:ext cx="3800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18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1B873-7048-41A7-A3D5-CCFFA484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G-CLEF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2A3210-F6B6-4B2E-A33A-56B46A2FE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E7CBB-B394-4FA5-AECF-DB9AA9CC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71251"/>
            <a:ext cx="4095125" cy="2746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0F381-BA8B-42D5-8F3D-31097C6DDE19}"/>
              </a:ext>
            </a:extLst>
          </p:cNvPr>
          <p:cNvSpPr txBox="1"/>
          <p:nvPr/>
        </p:nvSpPr>
        <p:spPr>
          <a:xfrm>
            <a:off x="4572000" y="1412776"/>
            <a:ext cx="3960440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Orders the classes in a program by the bug prediction score produced by Schwa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For each of the classes c, G-clef then identifies the tuple of test cases, G-clef applies a secondary objective g.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G-clef places the ordered test cases into the prioritized suite.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703450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3D13-55F9-4BA9-A525-539A00DC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 G-clef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137DED-4496-4C22-823A-B0A2D8EFA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C7ED3-7037-4834-AA91-A75A77E02BE4}"/>
              </a:ext>
            </a:extLst>
          </p:cNvPr>
          <p:cNvSpPr txBox="1"/>
          <p:nvPr/>
        </p:nvSpPr>
        <p:spPr>
          <a:xfrm>
            <a:off x="395536" y="1443842"/>
            <a:ext cx="7488832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Example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- 3 Classes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1) </a:t>
            </a:r>
            <a:r>
              <a:rPr lang="en-US" altLang="ko-KR" dirty="0" err="1"/>
              <a:t>ClassA</a:t>
            </a:r>
            <a:r>
              <a:rPr lang="en-US" altLang="ko-KR" dirty="0"/>
              <a:t> : 100 test cases and </a:t>
            </a:r>
            <a:r>
              <a:rPr lang="en-US" altLang="ko-KR" dirty="0" err="1"/>
              <a:t>defectc</a:t>
            </a:r>
            <a:r>
              <a:rPr lang="en-US" altLang="ko-KR" dirty="0"/>
              <a:t> score 0.8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		2)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ClassB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:  30 test cases and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defectc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score 0.35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	3) </a:t>
            </a:r>
            <a:r>
              <a:rPr lang="en-US" altLang="ko-KR" dirty="0" err="1"/>
              <a:t>ClassC</a:t>
            </a:r>
            <a:r>
              <a:rPr lang="en-US" altLang="ko-KR" dirty="0"/>
              <a:t> : 1000 test cases and </a:t>
            </a:r>
            <a:r>
              <a:rPr lang="en-US" altLang="ko-KR" dirty="0" err="1"/>
              <a:t>defectc</a:t>
            </a:r>
            <a:r>
              <a:rPr lang="en-US" altLang="ko-KR" dirty="0"/>
              <a:t> score 0.1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G-clef starts by selecting all the test cases for </a:t>
            </a:r>
            <a:r>
              <a:rPr lang="en-US" altLang="ko-KR" dirty="0" err="1"/>
              <a:t>ClassA</a:t>
            </a:r>
            <a:r>
              <a:rPr lang="en-US" altLang="ko-KR" dirty="0"/>
              <a:t>, this is most likely to contain a bug.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The secondary objective decides how the 100 test for </a:t>
            </a:r>
            <a:r>
              <a:rPr lang="en-US" altLang="ko-KR" dirty="0" err="1"/>
              <a:t>ClassA</a:t>
            </a:r>
            <a:r>
              <a:rPr lang="en-US" altLang="ko-KR" dirty="0"/>
              <a:t> should be ordered</a:t>
            </a:r>
          </a:p>
        </p:txBody>
      </p:sp>
    </p:spTree>
    <p:extLst>
      <p:ext uri="{BB962C8B-B14F-4D97-AF65-F5344CB8AC3E}">
        <p14:creationId xmlns:p14="http://schemas.microsoft.com/office/powerpoint/2010/main" val="9044960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108858</TotalTime>
  <Words>1140</Words>
  <Application>Microsoft Office PowerPoint</Application>
  <PresentationFormat>화면 슬라이드 쇼(4:3)</PresentationFormat>
  <Paragraphs>179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Helvetica Neue</vt:lpstr>
      <vt:lpstr>나눔고딕</vt:lpstr>
      <vt:lpstr>맑은 고딕</vt:lpstr>
      <vt:lpstr>Arial</vt:lpstr>
      <vt:lpstr>Cambria Math</vt:lpstr>
      <vt:lpstr>Default</vt:lpstr>
      <vt:lpstr>PowerPoint 프레젠테이션</vt:lpstr>
      <vt:lpstr>- Plan</vt:lpstr>
      <vt:lpstr>PowerPoint 프레젠테이션</vt:lpstr>
      <vt:lpstr>PowerPoint 프레젠테이션</vt:lpstr>
      <vt:lpstr>- Background</vt:lpstr>
      <vt:lpstr>- Background</vt:lpstr>
      <vt:lpstr>- BackGround</vt:lpstr>
      <vt:lpstr>- G-CLEF</vt:lpstr>
      <vt:lpstr>- G-clef</vt:lpstr>
      <vt:lpstr>- G-clef</vt:lpstr>
      <vt:lpstr>- G-clef</vt:lpstr>
      <vt:lpstr>- Empirical Evaluation</vt:lpstr>
      <vt:lpstr>- Empirical Evaluation</vt:lpstr>
      <vt:lpstr>- Comparison</vt:lpstr>
      <vt:lpstr>- Comparison</vt:lpstr>
      <vt:lpstr>- 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914</cp:revision>
  <cp:lastPrinted>2019-01-25T10:57:37Z</cp:lastPrinted>
  <dcterms:modified xsi:type="dcterms:W3CDTF">2020-07-09T04:58:35Z</dcterms:modified>
</cp:coreProperties>
</file>