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9" r:id="rId2"/>
    <p:sldId id="291" r:id="rId3"/>
    <p:sldId id="292" r:id="rId4"/>
    <p:sldId id="293" r:id="rId5"/>
    <p:sldId id="294" r:id="rId6"/>
    <p:sldId id="306" r:id="rId7"/>
    <p:sldId id="310" r:id="rId8"/>
    <p:sldId id="311" r:id="rId9"/>
    <p:sldId id="312" r:id="rId10"/>
    <p:sldId id="313" r:id="rId11"/>
    <p:sldId id="314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08" r:id="rId31"/>
    <p:sldId id="315" r:id="rId32"/>
    <p:sldId id="309" r:id="rId33"/>
    <p:sldId id="316" r:id="rId34"/>
    <p:sldId id="317" r:id="rId35"/>
    <p:sldId id="323" r:id="rId3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2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2020-07-29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66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20-07-16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Test Case prioritization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Scalable Approaches for Test Suite Reduction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</a:t>
            </a:r>
          </a:p>
          <a:p>
            <a:pPr lvl="1" indent="0"/>
            <a:r>
              <a:rPr lang="en-US" altLang="ko-KR" dirty="0"/>
              <a:t>	1) mapping each test case into a vector according to the vector-	space model	</a:t>
            </a:r>
          </a:p>
          <a:p>
            <a:pPr lvl="1" indent="0"/>
            <a:r>
              <a:rPr lang="en-US" altLang="ko-KR" dirty="0"/>
              <a:t>	2) lowering its dimensionality  via random projection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Pick the first point uniformly at random</a:t>
            </a:r>
          </a:p>
          <a:p>
            <a:pPr lvl="1" indent="0"/>
            <a:r>
              <a:rPr lang="en-US" altLang="ko-KR" dirty="0"/>
              <a:t>	4) until B points have not been selected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5)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88205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APFD assumes that all the tests have the same execution time and treats them equivalently,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-&gt; It`s </a:t>
            </a:r>
            <a:r>
              <a:rPr lang="en-US" altLang="ko-KR" dirty="0"/>
              <a:t>usually not true in practice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</a:t>
            </a:r>
            <a:r>
              <a:rPr lang="en-US" altLang="ko-KR" dirty="0" err="1"/>
              <a:t>APFDc</a:t>
            </a:r>
            <a:r>
              <a:rPr lang="en-US" altLang="ko-KR" dirty="0"/>
              <a:t>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355BF-C790-411E-8129-DE8D61D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89040"/>
            <a:ext cx="280035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8FDF5-D22D-4829-9E9B-714EB73BCB07}"/>
              </a:ext>
            </a:extLst>
          </p:cNvPr>
          <p:cNvSpPr txBox="1"/>
          <p:nvPr/>
        </p:nvSpPr>
        <p:spPr>
          <a:xfrm>
            <a:off x="5004048" y="3645024"/>
            <a:ext cx="36954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ti</a:t>
            </a:r>
            <a:r>
              <a:rPr lang="en-US" altLang="ko-KR" dirty="0"/>
              <a:t> is the cost associated with the test case.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Tfi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the faults detected by the test cas</a:t>
            </a:r>
            <a:r>
              <a:rPr lang="en-US" altLang="ko-KR" dirty="0"/>
              <a:t>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and fi is the severities of </a:t>
            </a:r>
            <a:r>
              <a:rPr lang="en-US" altLang="ko-KR" dirty="0"/>
              <a:t>detected faults.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954D8A-28A9-4619-8524-D489FFA5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10" y="2907035"/>
            <a:ext cx="2362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04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Cost-aware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Cost-only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9886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539552" y="2598004"/>
            <a:ext cx="842493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Prioritization without balancing testing time and other factors (test coverage)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Total technique prioritizes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tests based on the descending order of the number of program 	elements(statements) covered by the tests.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Additional technique prioritizes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tests based on the number of program elements that are uncovered 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69906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Cost-unaware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624260" y="2492896"/>
            <a:ext cx="807524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Search-based prioritization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first randomly generates a set of permutations, and 	then forms the 	next generation through crossover and mutation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Adaptive Random prioritization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use the test set distance that is defined to select a test that has 	the largest minimum distance with the already selected tests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Tot,Add,Sea,ARP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83556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Cost-aware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30270" y="2596679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Balances testing time and other factors in test prioritization.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	cost-cognizant additional prioritization.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proposed to leverage testing time and fault severities in test 	prioritization.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APFDc</a:t>
            </a:r>
            <a:r>
              <a:rPr lang="en-US" altLang="ko-KR" dirty="0"/>
              <a:t> evaluation metrics.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19752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Cost-only Test prioritization.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559388"/>
            <a:ext cx="80752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Schedules the execution order of tests based on testing time alone, ignoring other factors(including test coverage)</a:t>
            </a:r>
          </a:p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2609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Quantitative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D68C7E-6FA1-4811-B22A-D9A7DD7C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" y="2665474"/>
            <a:ext cx="3910459" cy="1992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D22F47-1809-4E02-8F40-BCD695F1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820" y="2625134"/>
            <a:ext cx="3881000" cy="1992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A4554-CFFF-47A4-BAA4-F01EE3844D7E}"/>
              </a:ext>
            </a:extLst>
          </p:cNvPr>
          <p:cNvSpPr txBox="1"/>
          <p:nvPr/>
        </p:nvSpPr>
        <p:spPr>
          <a:xfrm>
            <a:off x="467544" y="4869160"/>
            <a:ext cx="391045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dirty="0"/>
              <a:t>Unaware(add) performs better than cost-aware and cost only in most cases in terms of APFD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DBF1E-7B00-40F8-80EA-7E1ABC41D736}"/>
              </a:ext>
            </a:extLst>
          </p:cNvPr>
          <p:cNvSpPr txBox="1"/>
          <p:nvPr/>
        </p:nvSpPr>
        <p:spPr>
          <a:xfrm>
            <a:off x="4610670" y="4849288"/>
            <a:ext cx="391045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 dirty="0"/>
              <a:t>Unaware(add) performs better than cost-aware and cost only in most cases in terms of APFD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60956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Qualitative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61C2B-6F3D-47AC-9D02-8688FDCED6D9}"/>
              </a:ext>
            </a:extLst>
          </p:cNvPr>
          <p:cNvSpPr txBox="1"/>
          <p:nvPr/>
        </p:nvSpPr>
        <p:spPr>
          <a:xfrm>
            <a:off x="1043608" y="2690337"/>
            <a:ext cx="633670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Three criteria may impact prioritization effectiveness.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coverage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Testing time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Coverage per unit time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65093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7F639-45D8-4851-9D2A-D9F5E27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8925"/>
            <a:ext cx="5176915" cy="2335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673224" y="5157192"/>
            <a:ext cx="76535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Projects with similar distribution of test coverage, testing time, and coverage per unit time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tend to have the same optimal prioritization technique.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1908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8" y="1498851"/>
            <a:ext cx="8967131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Read and organize each techniques   (7/3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Using above information and make up the point  (7/3</a:t>
            </a:r>
            <a:r>
              <a:rPr lang="en-US" altLang="ko-KR" baseline="30000" dirty="0"/>
              <a:t>rd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Organize the promotion (7/4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Progress experiment(7~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83638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641982" y="2561753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Feature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4B1666-7C2D-4477-BA3A-30568F8D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9" y="4182773"/>
            <a:ext cx="5124561" cy="1476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97A44-AB32-4EFD-B8F5-8C4DBB7A1EE6}"/>
              </a:ext>
            </a:extLst>
          </p:cNvPr>
          <p:cNvSpPr txBox="1"/>
          <p:nvPr/>
        </p:nvSpPr>
        <p:spPr>
          <a:xfrm>
            <a:off x="1115616" y="3095264"/>
            <a:ext cx="795212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number of program elements covered by each test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Testing time of each test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number of program elements covered by each test per unit time.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079F-7142-453D-BE4A-3BC055626A63}"/>
              </a:ext>
            </a:extLst>
          </p:cNvPr>
          <p:cNvSpPr txBox="1"/>
          <p:nvPr/>
        </p:nvSpPr>
        <p:spPr>
          <a:xfrm>
            <a:off x="835677" y="5696055"/>
            <a:ext cx="76535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Different projects tend to have different number of tests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-&gt; zero padding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81431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24EA-180B-411C-A724-01753AAC47CD}"/>
              </a:ext>
            </a:extLst>
          </p:cNvPr>
          <p:cNvSpPr txBox="1"/>
          <p:nvPr/>
        </p:nvSpPr>
        <p:spPr>
          <a:xfrm rot="10800000" flipH="1" flipV="1">
            <a:off x="817240" y="2974885"/>
            <a:ext cx="807524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Instance Labeling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21316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APpproach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76535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Predictive Model Training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3A74A-729C-402C-B157-53DF12174C4B}"/>
              </a:ext>
            </a:extLst>
          </p:cNvPr>
          <p:cNvSpPr txBox="1"/>
          <p:nvPr/>
        </p:nvSpPr>
        <p:spPr>
          <a:xfrm>
            <a:off x="1043608" y="3140968"/>
            <a:ext cx="810039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PTP normalizes the three types of feature values for each training instance into the range [0,1]  using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min-max normalization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PTP uses the </a:t>
            </a:r>
            <a:r>
              <a:rPr lang="en-US" altLang="ko-KR" b="1" dirty="0"/>
              <a:t>oversampling strategy</a:t>
            </a:r>
            <a:r>
              <a:rPr lang="en-US" altLang="ko-KR" dirty="0"/>
              <a:t>(resampling the minority class)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to deal with the imbalanced data problem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Coverage,time,C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/T of each test are regarded as features, but such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basic features are hard to predict the optimal prioritization technique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</a:t>
            </a:r>
            <a:r>
              <a:rPr lang="en-US" altLang="ko-KR" b="1" dirty="0"/>
              <a:t>proposed </a:t>
            </a:r>
            <a:r>
              <a:rPr lang="en-US" altLang="ko-KR" b="1" dirty="0" err="1"/>
              <a:t>XGBoost</a:t>
            </a:r>
            <a:r>
              <a:rPr lang="en-US" altLang="ko-KR" b="1" dirty="0"/>
              <a:t> algorithm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78540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Subjects</a:t>
            </a:r>
          </a:p>
          <a:p>
            <a:pPr lvl="1" indent="0"/>
            <a:r>
              <a:rPr lang="en-US" altLang="ko-KR" dirty="0"/>
              <a:t>	- Scale up subjects to 50 open-source projects</a:t>
            </a:r>
          </a:p>
          <a:p>
            <a:pPr lvl="1" indent="0"/>
            <a:r>
              <a:rPr lang="en-US" altLang="ko-KR" dirty="0"/>
              <a:t>	- 50 is small in machine learning</a:t>
            </a:r>
          </a:p>
          <a:p>
            <a:pPr lvl="1" indent="0"/>
            <a:r>
              <a:rPr lang="en-US" altLang="ko-KR" dirty="0"/>
              <a:t>		-&gt; constructed 50 test suites for each subject by randomly 			selecting a subset of tests from its original test suite.</a:t>
            </a:r>
          </a:p>
          <a:p>
            <a:pPr lvl="1" indent="0"/>
            <a:r>
              <a:rPr lang="en-US" altLang="ko-KR" dirty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8926087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Measurements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Tend to care different metrics based on different requirements.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Used other three practical time-based measurements(in </a:t>
            </a:r>
            <a:r>
              <a:rPr lang="en-US" altLang="ko-KR" dirty="0" err="1"/>
              <a:t>milliSec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FT, the time spent on detecting the first regression fault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LT, the time spent on detecting the last regression fault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AT, the average time spent on detecting all regression faults</a:t>
            </a:r>
          </a:p>
        </p:txBody>
      </p:sp>
    </p:spTree>
    <p:extLst>
      <p:ext uri="{BB962C8B-B14F-4D97-AF65-F5344CB8AC3E}">
        <p14:creationId xmlns:p14="http://schemas.microsoft.com/office/powerpoint/2010/main" val="23422972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PTP Evaluation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Implementation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</a:t>
            </a:r>
            <a:r>
              <a:rPr lang="en-US" altLang="ko-KR" dirty="0" err="1"/>
              <a:t>XGBoost</a:t>
            </a:r>
            <a:r>
              <a:rPr lang="en-US" altLang="ko-KR" dirty="0"/>
              <a:t> approach implemented by the </a:t>
            </a:r>
            <a:r>
              <a:rPr lang="en-US" altLang="ko-KR" dirty="0" err="1"/>
              <a:t>XGBoost</a:t>
            </a:r>
            <a:r>
              <a:rPr lang="en-US" altLang="ko-KR" dirty="0"/>
              <a:t> python package</a:t>
            </a:r>
            <a:endParaRPr lang="en-US" altLang="ko-KR" b="1" dirty="0"/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/>
              <a:t>	-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used statement coverage</a:t>
            </a:r>
          </a:p>
        </p:txBody>
      </p:sp>
    </p:spTree>
    <p:extLst>
      <p:ext uri="{BB962C8B-B14F-4D97-AF65-F5344CB8AC3E}">
        <p14:creationId xmlns:p14="http://schemas.microsoft.com/office/powerpoint/2010/main" val="10486051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A08437-142E-4E8D-9F8D-BFCD9D34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111"/>
            <a:ext cx="7879556" cy="67785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Predictive Test Prioritization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08C59-C446-474F-B5F7-71403807E975}"/>
              </a:ext>
            </a:extLst>
          </p:cNvPr>
          <p:cNvSpPr txBox="1"/>
          <p:nvPr/>
        </p:nvSpPr>
        <p:spPr>
          <a:xfrm>
            <a:off x="745232" y="2467056"/>
            <a:ext cx="83987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Result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3382-ACD8-4135-B18C-18CF55215146}"/>
              </a:ext>
            </a:extLst>
          </p:cNvPr>
          <p:cNvSpPr txBox="1"/>
          <p:nvPr/>
        </p:nvSpPr>
        <p:spPr>
          <a:xfrm>
            <a:off x="1110444" y="2982437"/>
            <a:ext cx="6923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Overall Effectiveness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35B90-1872-433D-A5E0-82454ED80159}"/>
              </a:ext>
            </a:extLst>
          </p:cNvPr>
          <p:cNvSpPr txBox="1"/>
          <p:nvPr/>
        </p:nvSpPr>
        <p:spPr>
          <a:xfrm>
            <a:off x="1043608" y="3645024"/>
            <a:ext cx="728315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PTP correctly predicts the optimal technique for 46 of 50 subjects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4431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Threats to validity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544452"/>
            <a:ext cx="9140908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External validity in the subjects and faults</a:t>
            </a:r>
          </a:p>
          <a:p>
            <a:pPr lvl="1" indent="0"/>
            <a:r>
              <a:rPr lang="en-US" altLang="ko-KR" dirty="0"/>
              <a:t>	- threat from mutations.</a:t>
            </a:r>
          </a:p>
          <a:p>
            <a:pPr lvl="1" indent="0"/>
            <a:r>
              <a:rPr lang="en-US" altLang="ko-KR" dirty="0"/>
              <a:t>	- to reduce this threat, report the industrial subjects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Construct validity in the regression scenario, instance collection, and measurement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519216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62032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197456"/>
            <a:ext cx="914090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Practical Implications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Cost-only technique performs surprisingly well on some subjects.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New Perspective from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Aims at generating the optimal prioritization results for each project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Practical Usage of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Future Extensions of PTP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can be transformed to a pattern recognition problem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other factors may also influence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401866805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62032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Optimizing Test prioritization via Test Distribution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A3AD-3CBA-48AD-8FFD-A64AB65965C1}"/>
              </a:ext>
            </a:extLst>
          </p:cNvPr>
          <p:cNvSpPr txBox="1"/>
          <p:nvPr/>
        </p:nvSpPr>
        <p:spPr>
          <a:xfrm>
            <a:off x="107504" y="2197456"/>
            <a:ext cx="914090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optimal test prioritization technique in practice still remains unknown.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Existing technique can always perform the best.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Distribution of test coverage, testing time and coverage per unit time can serve as the guidelines for selecting the optimal prioritization technique for different cases.</a:t>
            </a:r>
          </a:p>
        </p:txBody>
      </p:sp>
    </p:spTree>
    <p:extLst>
      <p:ext uri="{BB962C8B-B14F-4D97-AF65-F5344CB8AC3E}">
        <p14:creationId xmlns:p14="http://schemas.microsoft.com/office/powerpoint/2010/main" val="3480564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001-9B52-4ED2-96FA-6742B4A46401}"/>
              </a:ext>
            </a:extLst>
          </p:cNvPr>
          <p:cNvSpPr txBox="1"/>
          <p:nvPr/>
        </p:nvSpPr>
        <p:spPr>
          <a:xfrm>
            <a:off x="444500" y="1174230"/>
            <a:ext cx="8565828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Recent work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Trends in prioritization of test cases: 2017-2019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</a:t>
            </a:r>
            <a:r>
              <a:rPr lang="en-US" altLang="ko-KR" dirty="0"/>
              <a:t>SAC 2020)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An Empirical Study on the Use of Defect Prediction for Test Case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(ICST 2019)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Learning to Prioritize Test Programs for Compiler Testing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(ICSE 2017)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FAST Approaches to Scalable Similarity-based Test Case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(ICSE 2018)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Future work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Scalable Approaches for Test Suite Reduction</a:t>
            </a:r>
          </a:p>
          <a:p>
            <a:pPr lvl="1" indent="0"/>
            <a:r>
              <a:rPr lang="en-US" altLang="ko-KR" dirty="0"/>
              <a:t>	(ICSE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Optimizing Test Prioritization via Test Distribution Analysis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	(FSE 2018)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6997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554E-6CD5-4A5F-946D-66334FD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8BC6B7-C814-4ABF-8690-8AC20642D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EAE32-8E4B-486B-ADB6-6CDB2170164A}"/>
              </a:ext>
            </a:extLst>
          </p:cNvPr>
          <p:cNvSpPr txBox="1"/>
          <p:nvPr/>
        </p:nvSpPr>
        <p:spPr>
          <a:xfrm>
            <a:off x="107504" y="1412776"/>
            <a:ext cx="74888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Shingles</a:t>
            </a:r>
          </a:p>
        </p:txBody>
      </p:sp>
    </p:spTree>
    <p:extLst>
      <p:ext uri="{BB962C8B-B14F-4D97-AF65-F5344CB8AC3E}">
        <p14:creationId xmlns:p14="http://schemas.microsoft.com/office/powerpoint/2010/main" val="166177830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554E-6CD5-4A5F-946D-66334FD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8BC6B7-C814-4ABF-8690-8AC20642D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EAE32-8E4B-486B-ADB6-6CDB2170164A}"/>
              </a:ext>
            </a:extLst>
          </p:cNvPr>
          <p:cNvSpPr txBox="1"/>
          <p:nvPr/>
        </p:nvSpPr>
        <p:spPr>
          <a:xfrm>
            <a:off x="107504" y="1412776"/>
            <a:ext cx="74888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Minhashing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0489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554E-6CD5-4A5F-946D-66334FD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8BC6B7-C814-4ABF-8690-8AC20642D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EAE32-8E4B-486B-ADB6-6CDB2170164A}"/>
              </a:ext>
            </a:extLst>
          </p:cNvPr>
          <p:cNvSpPr txBox="1"/>
          <p:nvPr/>
        </p:nvSpPr>
        <p:spPr>
          <a:xfrm>
            <a:off x="107504" y="1412776"/>
            <a:ext cx="74888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Locality-Sensitive Hashing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93865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554E-6CD5-4A5F-946D-66334FD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8BC6B7-C814-4ABF-8690-8AC20642D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EAE32-8E4B-486B-ADB6-6CDB2170164A}"/>
              </a:ext>
            </a:extLst>
          </p:cNvPr>
          <p:cNvSpPr txBox="1"/>
          <p:nvPr/>
        </p:nvSpPr>
        <p:spPr>
          <a:xfrm>
            <a:off x="395536" y="1412776"/>
            <a:ext cx="74888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means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dirty="0"/>
              <a:t>vs K means++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438263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4514-945F-42D8-8788-330F73F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6F0813-1B88-46E2-8282-6EB25691F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A87B4-2324-4133-99BE-A11698EC5DB2}"/>
              </a:ext>
            </a:extLst>
          </p:cNvPr>
          <p:cNvSpPr txBox="1"/>
          <p:nvPr/>
        </p:nvSpPr>
        <p:spPr>
          <a:xfrm>
            <a:off x="395536" y="1152072"/>
            <a:ext cx="691276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Random projection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Dimensionality reduction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60749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5FB8-0BDB-4AA7-BC92-69A7620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D078A6-DBF8-4B31-990B-9D56DB8D3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DA1BF-0BC4-4BED-A613-323C81DE6671}"/>
              </a:ext>
            </a:extLst>
          </p:cNvPr>
          <p:cNvSpPr txBox="1"/>
          <p:nvPr/>
        </p:nvSpPr>
        <p:spPr>
          <a:xfrm>
            <a:off x="395536" y="1268760"/>
            <a:ext cx="928903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XGBoost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Support both regression, classification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Ensemble algorithm with combination of Decision trees.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Boosting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kumimoji="0" lang="pl-PL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y = W1m1(x)+W2m2(x)+W3m3(x)+error3(x)</a:t>
            </a:r>
            <a:br>
              <a:rPr lang="en-US" altLang="ko-KR" dirty="0"/>
            </a:br>
            <a:br>
              <a:rPr lang="en-US" altLang="ko-KR" dirty="0"/>
            </a:b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FE4B2-B0D0-44B7-90A9-6F466499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7" y="3564070"/>
            <a:ext cx="2304256" cy="26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D381E-60A2-488D-9D33-1C667A1741A3}"/>
              </a:ext>
            </a:extLst>
          </p:cNvPr>
          <p:cNvSpPr txBox="1"/>
          <p:nvPr/>
        </p:nvSpPr>
        <p:spPr>
          <a:xfrm>
            <a:off x="3923928" y="4131080"/>
            <a:ext cx="43924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Parallel learning this process.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936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C02FD-A039-4437-84F0-9F278F33AEF4}"/>
              </a:ext>
            </a:extLst>
          </p:cNvPr>
          <p:cNvSpPr txBox="1"/>
          <p:nvPr/>
        </p:nvSpPr>
        <p:spPr>
          <a:xfrm>
            <a:off x="179512" y="1340768"/>
            <a:ext cx="82089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A4E82-6A0D-4B98-9886-0E3B1F99194C}"/>
              </a:ext>
            </a:extLst>
          </p:cNvPr>
          <p:cNvSpPr txBox="1"/>
          <p:nvPr/>
        </p:nvSpPr>
        <p:spPr>
          <a:xfrm>
            <a:off x="467544" y="1340768"/>
            <a:ext cx="820891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Reordering the test cases</a:t>
            </a:r>
          </a:p>
          <a:p>
            <a:pPr lvl="2" indent="0"/>
            <a:r>
              <a:rPr lang="en-US" altLang="ko-KR" dirty="0"/>
              <a:t>	more likely to fail are executed first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		-&gt; Test case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Select a subset</a:t>
            </a:r>
          </a:p>
          <a:p>
            <a:pPr lvl="3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Should ideally include the failing test case</a:t>
            </a:r>
          </a:p>
          <a:p>
            <a:pPr lvl="3" indent="0"/>
            <a:endParaRPr lang="en-US" altLang="ko-KR" dirty="0"/>
          </a:p>
          <a:p>
            <a:pPr lvl="3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-&gt; Test case selection, or test suite reduction	</a:t>
            </a:r>
          </a:p>
        </p:txBody>
      </p:sp>
    </p:spTree>
    <p:extLst>
      <p:ext uri="{BB962C8B-B14F-4D97-AF65-F5344CB8AC3E}">
        <p14:creationId xmlns:p14="http://schemas.microsoft.com/office/powerpoint/2010/main" val="266748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40768"/>
            <a:ext cx="871296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FAST Approaches to Scalable Similarity-based Test Case Prioritization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Cause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r>
              <a:rPr lang="ko-KR" altLang="en-US" dirty="0"/>
              <a:t> </a:t>
            </a:r>
            <a:r>
              <a:rPr lang="en-US" altLang="ko-KR" dirty="0"/>
              <a:t>sizes</a:t>
            </a:r>
            <a:r>
              <a:rPr lang="ko-KR" altLang="en-US" dirty="0"/>
              <a:t> </a:t>
            </a:r>
            <a:r>
              <a:rPr lang="en-US" altLang="ko-KR" dirty="0"/>
              <a:t>grow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need techniques to address big test sets.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similar based techniques is very efficient algorithms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lang="en-US" altLang="ko-KR" dirty="0" err="1"/>
              <a:t>Minhashing</a:t>
            </a:r>
            <a:r>
              <a:rPr lang="en-US" altLang="ko-KR" dirty="0"/>
              <a:t>, Locality-sensitive hashing algorithms.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Want to select the test cases that are dissimilar from the so-far-prioritized ones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7863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40768"/>
            <a:ext cx="807524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FAST Approaches to Scalable Similarity-based Test Case Prioritization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Process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	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altLang="ko-KR" dirty="0"/>
              <a:t>Encoding of test-related information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altLang="ko-KR" dirty="0"/>
              <a:t>Evaluating similarity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altLang="ko-KR" dirty="0"/>
              <a:t>Picking out the next test cases</a:t>
            </a:r>
          </a:p>
          <a:p>
            <a:pPr lvl="4" indent="0"/>
            <a:r>
              <a:rPr lang="en-US" altLang="ko-KR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3394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40768"/>
            <a:ext cx="8075240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Scalable Approaches for Test Suite Reduction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-Use test source code or command line input as 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-Should consider the computational effort and of the resources.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Adopt additional approaches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K-means++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a recent importance sampling to construct coresets.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Enhance the scalability</a:t>
            </a:r>
          </a:p>
          <a:p>
            <a:pPr lvl="1" indent="0"/>
            <a:r>
              <a:rPr lang="en-US" altLang="ko-KR" dirty="0"/>
              <a:t>	1) random projection technique</a:t>
            </a:r>
          </a:p>
          <a:p>
            <a:pPr lvl="1" indent="0"/>
            <a:r>
              <a:rPr lang="en-US" altLang="ko-KR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96454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6186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Scalable Approaches for Test Suite Reduction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Preparation phase</a:t>
            </a:r>
          </a:p>
          <a:p>
            <a:pPr lvl="1" indent="0"/>
            <a:r>
              <a:rPr lang="en-US" altLang="ko-KR" dirty="0"/>
              <a:t>	1) transform test cases into points in the Euclidean space via the v	vector-space model the textual representation of each test case</a:t>
            </a:r>
          </a:p>
          <a:p>
            <a:pPr lvl="1" indent="0"/>
            <a:r>
              <a:rPr lang="en-US" altLang="ko-KR" dirty="0"/>
              <a:t>	(test source code or command line input)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2) The components are weighted according to term-frequency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n = total number of terms used in the whole test suite.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3) The computation of the Euclidean distance between any two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n-dimensional points can be expensive when n is large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-&gt; random projection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(high dimensional space is projected into a much lower)</a:t>
            </a:r>
          </a:p>
          <a:p>
            <a:pPr lvl="1" indent="0"/>
            <a:r>
              <a:rPr lang="en-US" altLang="ko-KR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7383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544F-D28F-4DD6-A4E5-9D6C44535E15}"/>
              </a:ext>
            </a:extLst>
          </p:cNvPr>
          <p:cNvSpPr txBox="1"/>
          <p:nvPr/>
        </p:nvSpPr>
        <p:spPr>
          <a:xfrm>
            <a:off x="251520" y="1397677"/>
            <a:ext cx="807524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Scalable Approaches for Test Suite Reduction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Preparation phase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clustering problem as a k-means problem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P = {p1,…,pk} of the points that minimizes the sum of the squared 	Euclidean distances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6046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128964</TotalTime>
  <Words>1558</Words>
  <Application>Microsoft Office PowerPoint</Application>
  <PresentationFormat>화면 슬라이드 쇼(4:3)</PresentationFormat>
  <Paragraphs>362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Plan</vt:lpstr>
      <vt:lpstr>PowerPoint 프레젠테이션</vt:lpstr>
      <vt:lpstr>PowerPoint 프레젠테이션</vt:lpstr>
      <vt:lpstr>- Introduction</vt:lpstr>
      <vt:lpstr>- Introduction</vt:lpstr>
      <vt:lpstr>- Introduction</vt:lpstr>
      <vt:lpstr>- Introduction</vt:lpstr>
      <vt:lpstr>- Introduction</vt:lpstr>
      <vt:lpstr>- Process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Approach</vt:lpstr>
      <vt:lpstr>- Approach</vt:lpstr>
      <vt:lpstr>- APpproach</vt:lpstr>
      <vt:lpstr>- Evaluation</vt:lpstr>
      <vt:lpstr>- Evaluation</vt:lpstr>
      <vt:lpstr>- Introduction</vt:lpstr>
      <vt:lpstr>- Introduction</vt:lpstr>
      <vt:lpstr>- Introduction</vt:lpstr>
      <vt:lpstr>- Discussion</vt:lpstr>
      <vt:lpstr>- Conclusion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928</cp:revision>
  <cp:lastPrinted>2019-01-25T10:57:37Z</cp:lastPrinted>
  <dcterms:modified xsi:type="dcterms:W3CDTF">2020-07-29T00:46:15Z</dcterms:modified>
</cp:coreProperties>
</file>