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9" r:id="rId2"/>
    <p:sldId id="291" r:id="rId3"/>
    <p:sldId id="314" r:id="rId4"/>
    <p:sldId id="318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23" r:id="rId2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주형" initials="김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9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6:00:34.4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2020-07-30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20-07-30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Test Case prioritization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Qualitative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61C2B-6F3D-47AC-9D02-8688FDCED6D9}"/>
              </a:ext>
            </a:extLst>
          </p:cNvPr>
          <p:cNvSpPr txBox="1"/>
          <p:nvPr/>
        </p:nvSpPr>
        <p:spPr>
          <a:xfrm>
            <a:off x="1043608" y="2690337"/>
            <a:ext cx="633670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Three criteria may impact prioritization effectiveness.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coverage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Testing time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Coverage per unit time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65093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7F639-45D8-4851-9D2A-D9F5E27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8925"/>
            <a:ext cx="5176915" cy="2335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673224" y="5157192"/>
            <a:ext cx="76535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Projects with similar distribution of test coverage, testing time, and coverage per unit time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-&gt; tend to have the same optimal prioritization technique.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1908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641982" y="2561753"/>
            <a:ext cx="7653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Feature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4B1666-7C2D-4477-BA3A-30568F8D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9" y="4182773"/>
            <a:ext cx="5124561" cy="1476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97A44-AB32-4EFD-B8F5-8C4DBB7A1EE6}"/>
              </a:ext>
            </a:extLst>
          </p:cNvPr>
          <p:cNvSpPr txBox="1"/>
          <p:nvPr/>
        </p:nvSpPr>
        <p:spPr>
          <a:xfrm>
            <a:off x="1115616" y="3095264"/>
            <a:ext cx="795212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number of program elements covered by each test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Testing time of each test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number of program elements covered by each test per unit time.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7079F-7142-453D-BE4A-3BC055626A63}"/>
              </a:ext>
            </a:extLst>
          </p:cNvPr>
          <p:cNvSpPr txBox="1"/>
          <p:nvPr/>
        </p:nvSpPr>
        <p:spPr>
          <a:xfrm>
            <a:off x="835677" y="5696055"/>
            <a:ext cx="76535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Different projects tend to have different number of tests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-&gt; zero padding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8143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974885"/>
            <a:ext cx="807524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7653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Instance Labeling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21316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APpproach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7653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Predictive Model Training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3A74A-729C-402C-B157-53DF12174C4B}"/>
              </a:ext>
            </a:extLst>
          </p:cNvPr>
          <p:cNvSpPr txBox="1"/>
          <p:nvPr/>
        </p:nvSpPr>
        <p:spPr>
          <a:xfrm>
            <a:off x="1043608" y="3140968"/>
            <a:ext cx="810039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PTP normalizes the three types of feature values for each training instance into the range [0,1]  using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min-max normalization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PTP uses the </a:t>
            </a:r>
            <a:r>
              <a:rPr lang="en-US" altLang="ko-KR" b="1" dirty="0"/>
              <a:t>oversampling strategy</a:t>
            </a:r>
            <a:r>
              <a:rPr lang="en-US" altLang="ko-KR" dirty="0"/>
              <a:t>(resampling the minority class)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to deal with the imbalanced data problem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Coverage,time,C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/T of each test are regarded as features, but such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basic features are hard to predict the optimal prioritization technique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</a:t>
            </a:r>
            <a:r>
              <a:rPr lang="en-US" altLang="ko-KR" b="1" dirty="0"/>
              <a:t>proposed </a:t>
            </a:r>
            <a:r>
              <a:rPr lang="en-US" altLang="ko-KR" b="1" dirty="0" err="1"/>
              <a:t>XGBoost</a:t>
            </a:r>
            <a:r>
              <a:rPr lang="en-US" altLang="ko-KR" b="1" dirty="0"/>
              <a:t> algorithm</a:t>
            </a:r>
            <a:endParaRPr kumimoji="0" lang="en-US" altLang="ko-K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78540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PTP Evaluation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Subjects</a:t>
            </a:r>
          </a:p>
          <a:p>
            <a:pPr lvl="1" indent="0"/>
            <a:r>
              <a:rPr lang="en-US" altLang="ko-KR" dirty="0"/>
              <a:t>	- Scale up subjects to 50 open-source projects</a:t>
            </a:r>
          </a:p>
          <a:p>
            <a:pPr lvl="1" indent="0"/>
            <a:r>
              <a:rPr lang="en-US" altLang="ko-KR" dirty="0"/>
              <a:t>	- 50 is small in machine learning</a:t>
            </a:r>
          </a:p>
          <a:p>
            <a:pPr lvl="1" indent="0"/>
            <a:r>
              <a:rPr lang="en-US" altLang="ko-KR" dirty="0"/>
              <a:t>		-&gt; constructed 50 test suites for each subject by randomly 			selecting a subset of tests from its original test suite.</a:t>
            </a:r>
          </a:p>
          <a:p>
            <a:pPr lvl="1" indent="0"/>
            <a:r>
              <a:rPr lang="en-US" altLang="ko-KR" dirty="0"/>
              <a:t>	- </a:t>
            </a:r>
          </a:p>
        </p:txBody>
      </p:sp>
    </p:spTree>
    <p:extLst>
      <p:ext uri="{BB962C8B-B14F-4D97-AF65-F5344CB8AC3E}">
        <p14:creationId xmlns:p14="http://schemas.microsoft.com/office/powerpoint/2010/main" val="8926087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PTP Evaluation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Measurements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Tend to care different metrics based on different requirements.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Used other three practical time-based measurements(in </a:t>
            </a:r>
            <a:r>
              <a:rPr lang="en-US" altLang="ko-KR" dirty="0" err="1"/>
              <a:t>milliSec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FT, the time spent on detecting the first regression fault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LT, the time spent on detecting the last regression fault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AT, the average time spent on detecting all regression faults</a:t>
            </a:r>
          </a:p>
        </p:txBody>
      </p:sp>
    </p:spTree>
    <p:extLst>
      <p:ext uri="{BB962C8B-B14F-4D97-AF65-F5344CB8AC3E}">
        <p14:creationId xmlns:p14="http://schemas.microsoft.com/office/powerpoint/2010/main" val="23422972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PTP Evaluation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Implementation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dirty="0" err="1"/>
              <a:t>XGBoost</a:t>
            </a:r>
            <a:r>
              <a:rPr lang="en-US" altLang="ko-KR" dirty="0"/>
              <a:t> approach implemented by the </a:t>
            </a:r>
            <a:r>
              <a:rPr lang="en-US" altLang="ko-KR" dirty="0" err="1"/>
              <a:t>XGBoost</a:t>
            </a:r>
            <a:r>
              <a:rPr lang="en-US" altLang="ko-KR" dirty="0"/>
              <a:t> python package</a:t>
            </a:r>
            <a:endParaRPr lang="en-US" altLang="ko-KR" b="1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1" dirty="0"/>
              <a:t>	-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used statement coverage</a:t>
            </a:r>
          </a:p>
        </p:txBody>
      </p:sp>
    </p:spTree>
    <p:extLst>
      <p:ext uri="{BB962C8B-B14F-4D97-AF65-F5344CB8AC3E}">
        <p14:creationId xmlns:p14="http://schemas.microsoft.com/office/powerpoint/2010/main" val="10486051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Result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3382-ACD8-4135-B18C-18CF55215146}"/>
              </a:ext>
            </a:extLst>
          </p:cNvPr>
          <p:cNvSpPr txBox="1"/>
          <p:nvPr/>
        </p:nvSpPr>
        <p:spPr>
          <a:xfrm>
            <a:off x="1110444" y="2982437"/>
            <a:ext cx="6923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Overall Effectiveness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35B90-1872-433D-A5E0-82454ED80159}"/>
              </a:ext>
            </a:extLst>
          </p:cNvPr>
          <p:cNvSpPr txBox="1"/>
          <p:nvPr/>
        </p:nvSpPr>
        <p:spPr>
          <a:xfrm>
            <a:off x="1043608" y="3645024"/>
            <a:ext cx="728315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PTP correctly predicts the optimal technique for 46 of 50 subjects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A08437-142E-4E8D-9F8D-BFCD9D34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111"/>
            <a:ext cx="7879556" cy="67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1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Threats to validity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A3AD-3CBA-48AD-8FFD-A64AB65965C1}"/>
              </a:ext>
            </a:extLst>
          </p:cNvPr>
          <p:cNvSpPr txBox="1"/>
          <p:nvPr/>
        </p:nvSpPr>
        <p:spPr>
          <a:xfrm>
            <a:off x="107504" y="2544452"/>
            <a:ext cx="914090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External validity in the subjects and faults</a:t>
            </a:r>
          </a:p>
          <a:p>
            <a:pPr lvl="1" indent="0"/>
            <a:r>
              <a:rPr lang="en-US" altLang="ko-KR" dirty="0"/>
              <a:t>	- threat from mutations.</a:t>
            </a:r>
          </a:p>
          <a:p>
            <a:pPr lvl="1" indent="0"/>
            <a:r>
              <a:rPr lang="en-US" altLang="ko-KR" dirty="0"/>
              <a:t>	- to reduce this threat, report the industrial subjects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Construct validity in the regression scenario, instance collection, and measurement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51921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8" y="1498851"/>
            <a:ext cx="8967131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Read and organize each techniques   (7/3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Using above information and make up the point  (7/3</a:t>
            </a:r>
            <a:r>
              <a:rPr lang="en-US" altLang="ko-KR" baseline="30000" dirty="0"/>
              <a:t>rd</a:t>
            </a:r>
            <a:r>
              <a:rPr lang="en-US" altLang="ko-KR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Organize the promotion (7/4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Progress experiment(7~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62032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A3AD-3CBA-48AD-8FFD-A64AB65965C1}"/>
              </a:ext>
            </a:extLst>
          </p:cNvPr>
          <p:cNvSpPr txBox="1"/>
          <p:nvPr/>
        </p:nvSpPr>
        <p:spPr>
          <a:xfrm>
            <a:off x="107504" y="2197456"/>
            <a:ext cx="914090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Practical Implications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Cost-only technique performs surprisingly well on some subjects.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New Perspective from PTP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Aims at generating the optimal prioritization results for each project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Practical Usage of PTP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Future Extensions of PTP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can be transformed to a pattern recognition problem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other factors may also influence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40186680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62032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A3AD-3CBA-48AD-8FFD-A64AB65965C1}"/>
              </a:ext>
            </a:extLst>
          </p:cNvPr>
          <p:cNvSpPr txBox="1"/>
          <p:nvPr/>
        </p:nvSpPr>
        <p:spPr>
          <a:xfrm>
            <a:off x="107504" y="2197456"/>
            <a:ext cx="914090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optimal test prioritization technique in practice still remains unknown.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Existing technique can always perform the best.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Distribution of test coverage, testing time and coverage per unit time can serve as the guidelines for selecting the optimal prioritization technique for different cases.</a:t>
            </a:r>
          </a:p>
        </p:txBody>
      </p:sp>
    </p:spTree>
    <p:extLst>
      <p:ext uri="{BB962C8B-B14F-4D97-AF65-F5344CB8AC3E}">
        <p14:creationId xmlns:p14="http://schemas.microsoft.com/office/powerpoint/2010/main" val="3480564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0119-68CF-4177-AA10-FEC9F8E8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C79D9E-8C9B-4992-A0F5-85511A2CD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461C9-268A-4D85-ACF0-2C16008F8E1A}"/>
              </a:ext>
            </a:extLst>
          </p:cNvPr>
          <p:cNvSpPr txBox="1"/>
          <p:nvPr/>
        </p:nvSpPr>
        <p:spPr>
          <a:xfrm>
            <a:off x="323528" y="1556792"/>
            <a:ext cx="799288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Doing experiment test prioritization.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increase the data.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apply other algorithm.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FFA6E-ED47-4777-AC34-B1E8ABD298EB}"/>
              </a:ext>
            </a:extLst>
          </p:cNvPr>
          <p:cNvSpPr txBox="1"/>
          <p:nvPr/>
        </p:nvSpPr>
        <p:spPr>
          <a:xfrm>
            <a:off x="395536" y="4221088"/>
            <a:ext cx="79208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Analysis for mutant and real bug 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Assessing Test Case Prioritization on Real Faults and Mutants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55019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1E0BF-DD33-4492-96D5-1DCF45F3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A5582E-033D-4937-AABC-595840863D7D}"/>
              </a:ext>
            </a:extLst>
          </p:cNvPr>
          <p:cNvGrpSpPr/>
          <p:nvPr/>
        </p:nvGrpSpPr>
        <p:grpSpPr>
          <a:xfrm>
            <a:off x="539552" y="1772816"/>
            <a:ext cx="6785464" cy="1174230"/>
            <a:chOff x="539552" y="1772816"/>
            <a:chExt cx="6785464" cy="117423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B7475D3-459B-425F-8CA3-C357C4F97A88}"/>
                </a:ext>
              </a:extLst>
            </p:cNvPr>
            <p:cNvSpPr/>
            <p:nvPr/>
          </p:nvSpPr>
          <p:spPr>
            <a:xfrm>
              <a:off x="539552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D18AF8E-0CC1-471E-8C62-1DBBFBBEB50A}"/>
                </a:ext>
              </a:extLst>
            </p:cNvPr>
            <p:cNvSpPr/>
            <p:nvPr/>
          </p:nvSpPr>
          <p:spPr>
            <a:xfrm>
              <a:off x="1979712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1D0A56-227D-42DF-AE22-CE57E72DFC61}"/>
                </a:ext>
              </a:extLst>
            </p:cNvPr>
            <p:cNvSpPr/>
            <p:nvPr/>
          </p:nvSpPr>
          <p:spPr>
            <a:xfrm>
              <a:off x="3481291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ED10778-FC29-4945-BF06-4D99C7DB3CE3}"/>
                </a:ext>
              </a:extLst>
            </p:cNvPr>
            <p:cNvSpPr/>
            <p:nvPr/>
          </p:nvSpPr>
          <p:spPr>
            <a:xfrm>
              <a:off x="4982870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A555B23-5CF8-42A8-A8B5-292DA78477B7}"/>
                </a:ext>
              </a:extLst>
            </p:cNvPr>
            <p:cNvSpPr/>
            <p:nvPr/>
          </p:nvSpPr>
          <p:spPr>
            <a:xfrm>
              <a:off x="6460920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FEE710E-8F4C-4FF0-B254-6C1C489330C0}"/>
              </a:ext>
            </a:extLst>
          </p:cNvPr>
          <p:cNvSpPr txBox="1"/>
          <p:nvPr/>
        </p:nvSpPr>
        <p:spPr>
          <a:xfrm>
            <a:off x="539552" y="3140968"/>
            <a:ext cx="6995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A               B                 </a:t>
            </a:r>
            <a:r>
              <a:rPr lang="en-US" altLang="ko-KR" dirty="0"/>
              <a:t>C                 D                 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D12A2-14AD-489B-B515-1E2B6233448C}"/>
              </a:ext>
            </a:extLst>
          </p:cNvPr>
          <p:cNvSpPr txBox="1"/>
          <p:nvPr/>
        </p:nvSpPr>
        <p:spPr>
          <a:xfrm>
            <a:off x="395536" y="4005064"/>
            <a:ext cx="763284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Prioritization : Fault case/Total Test case (in here fixed Total test case)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B&gt;C&gt;D&gt;A&gt;E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30587-DA20-4F52-B1A4-8F7012C3F51B}"/>
              </a:ext>
            </a:extLst>
          </p:cNvPr>
          <p:cNvSpPr txBox="1"/>
          <p:nvPr/>
        </p:nvSpPr>
        <p:spPr>
          <a:xfrm>
            <a:off x="539552" y="3429000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5	          10                7                 6                 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09063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8DAD3-C1F4-4C58-9A07-AD9ECFC5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2C5FA-8D75-4722-A7A4-B3853697B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126F6E-6473-4ECF-85F1-AEB6DD85CA84}"/>
              </a:ext>
            </a:extLst>
          </p:cNvPr>
          <p:cNvGrpSpPr/>
          <p:nvPr/>
        </p:nvGrpSpPr>
        <p:grpSpPr>
          <a:xfrm>
            <a:off x="611560" y="1772816"/>
            <a:ext cx="6785464" cy="1174230"/>
            <a:chOff x="539552" y="1772816"/>
            <a:chExt cx="6785464" cy="117423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3FE904B-991E-47BE-8A22-AADB443F771B}"/>
                </a:ext>
              </a:extLst>
            </p:cNvPr>
            <p:cNvSpPr/>
            <p:nvPr/>
          </p:nvSpPr>
          <p:spPr>
            <a:xfrm>
              <a:off x="539552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F47836-1F22-45B1-9798-CA086F358413}"/>
                </a:ext>
              </a:extLst>
            </p:cNvPr>
            <p:cNvSpPr/>
            <p:nvPr/>
          </p:nvSpPr>
          <p:spPr>
            <a:xfrm>
              <a:off x="1979712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E69DC9-A91A-48F9-9D28-B9355F7FF567}"/>
                </a:ext>
              </a:extLst>
            </p:cNvPr>
            <p:cNvSpPr/>
            <p:nvPr/>
          </p:nvSpPr>
          <p:spPr>
            <a:xfrm>
              <a:off x="3481291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82D069-C387-4329-A1E7-71EE68CBC66D}"/>
                </a:ext>
              </a:extLst>
            </p:cNvPr>
            <p:cNvSpPr/>
            <p:nvPr/>
          </p:nvSpPr>
          <p:spPr>
            <a:xfrm>
              <a:off x="4982870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81261E9-EBC1-44C2-B7E8-34AD8947B645}"/>
                </a:ext>
              </a:extLst>
            </p:cNvPr>
            <p:cNvSpPr/>
            <p:nvPr/>
          </p:nvSpPr>
          <p:spPr>
            <a:xfrm>
              <a:off x="6460920" y="1772816"/>
              <a:ext cx="864096" cy="117423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B4E265-9B2D-4751-BC73-09CD1884DFCD}"/>
              </a:ext>
            </a:extLst>
          </p:cNvPr>
          <p:cNvSpPr txBox="1"/>
          <p:nvPr/>
        </p:nvSpPr>
        <p:spPr>
          <a:xfrm>
            <a:off x="539552" y="3140968"/>
            <a:ext cx="6995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A               B                 </a:t>
            </a:r>
            <a:r>
              <a:rPr lang="en-US" altLang="ko-KR" dirty="0"/>
              <a:t>C                 D                 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226A1-2283-4258-94A9-A833A7DC71D0}"/>
              </a:ext>
            </a:extLst>
          </p:cNvPr>
          <p:cNvSpPr txBox="1"/>
          <p:nvPr/>
        </p:nvSpPr>
        <p:spPr>
          <a:xfrm>
            <a:off x="331073" y="3685924"/>
            <a:ext cx="856895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 Clustering with similarity in N groups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 Prioritization : Fault case/Total Test case (in here each groups are different)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B A C D 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And Ordering test case in group with time cost and fault existence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 Permutate each group`s one test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B1&gt;A1&gt;C1&gt;D1&gt;E1&gt;B2 …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93769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FB8-0BDB-4AA7-BC92-69A7620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D078A6-DBF8-4B31-990B-9D56DB8D3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DA1BF-0BC4-4BED-A613-323C81DE6671}"/>
              </a:ext>
            </a:extLst>
          </p:cNvPr>
          <p:cNvSpPr txBox="1"/>
          <p:nvPr/>
        </p:nvSpPr>
        <p:spPr>
          <a:xfrm>
            <a:off x="395536" y="1268760"/>
            <a:ext cx="928903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XGBoost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Support both regression, classification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Ensemble algorithm with combination of Decision trees.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Boosting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kumimoji="0" lang="pl-PL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y = W1m1(x)+W2m2(x)+W3m3(x)+error3(x)</a:t>
            </a:r>
            <a:br>
              <a:rPr lang="en-US" altLang="ko-KR" dirty="0"/>
            </a:br>
            <a:br>
              <a:rPr lang="en-US" altLang="ko-KR" dirty="0"/>
            </a:b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FE4B2-B0D0-44B7-90A9-6F466499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7" y="3564070"/>
            <a:ext cx="2304256" cy="26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D381E-60A2-488D-9D33-1C667A1741A3}"/>
              </a:ext>
            </a:extLst>
          </p:cNvPr>
          <p:cNvSpPr txBox="1"/>
          <p:nvPr/>
        </p:nvSpPr>
        <p:spPr>
          <a:xfrm>
            <a:off x="3923928" y="4131080"/>
            <a:ext cx="43924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Parallel learning this process.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393657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APFD assumes that all the tests have the same execution time and treats them equivalently,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-&gt; It`s </a:t>
            </a:r>
            <a:r>
              <a:rPr lang="en-US" altLang="ko-KR" dirty="0"/>
              <a:t>usually not true in practice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</a:t>
            </a:r>
            <a:r>
              <a:rPr lang="en-US" altLang="ko-KR" dirty="0" err="1"/>
              <a:t>APFDc</a:t>
            </a:r>
            <a:r>
              <a:rPr lang="en-US" altLang="ko-KR" dirty="0"/>
              <a:t>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355BF-C790-411E-8129-DE8D61DB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89040"/>
            <a:ext cx="2800350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8FDF5-D22D-4829-9E9B-714EB73BCB07}"/>
              </a:ext>
            </a:extLst>
          </p:cNvPr>
          <p:cNvSpPr txBox="1"/>
          <p:nvPr/>
        </p:nvSpPr>
        <p:spPr>
          <a:xfrm>
            <a:off x="5004048" y="3645024"/>
            <a:ext cx="36954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ti</a:t>
            </a:r>
            <a:r>
              <a:rPr lang="en-US" altLang="ko-KR" dirty="0"/>
              <a:t> is the cost associated with the test case.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Tfi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the faults detected by the test cas</a:t>
            </a:r>
            <a:r>
              <a:rPr lang="en-US" altLang="ko-KR" dirty="0"/>
              <a:t>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and fi is the severities of </a:t>
            </a:r>
            <a:r>
              <a:rPr lang="en-US" altLang="ko-KR" dirty="0"/>
              <a:t>detected faults.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954D8A-28A9-4619-8524-D489FFA5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10" y="2907035"/>
            <a:ext cx="23622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0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Cost-unaware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Cost-aware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Cost-only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39886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Cost-unaware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539552" y="2598004"/>
            <a:ext cx="842493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Prioritization without balancing testing time and other factors (test coverage)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Total technique prioritizes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tests based on the descending order of the number of program 	elements(statements) covered by the tests.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Additional technique prioritizes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tests based on the number of program elements that are uncovered 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69906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Cost-unaware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624260" y="2492896"/>
            <a:ext cx="807524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Search-based prioritization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first randomly generates a set of permutations, and 	then forms the 	next generation through crossover and mutation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Adaptive Random prioritization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use the test set distance that is defined to select a test that has 	the largest minimum distance with the already selected tests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Tot,Add,Sea,ARP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83556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30270" y="2596679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Balances testing time and other factors in test prioritization.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	cost-cognizant additional prioritization.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proposed to leverage testing time and fault severities in test 	prioritization.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APFDc</a:t>
            </a:r>
            <a:r>
              <a:rPr lang="en-US" altLang="ko-KR" dirty="0"/>
              <a:t> evaluation metrics.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975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Cost-only Test prioritization.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559388"/>
            <a:ext cx="807524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Schedules the execution order of tests based on testing time alone, ignoring other factors(including test coverage)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609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Quantitative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D68C7E-6FA1-4811-B22A-D9A7DD7C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" y="2665474"/>
            <a:ext cx="3910459" cy="1992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D22F47-1809-4E02-8F40-BCD695F1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820" y="2625134"/>
            <a:ext cx="3881000" cy="1992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A4554-CFFF-47A4-BAA4-F01EE3844D7E}"/>
              </a:ext>
            </a:extLst>
          </p:cNvPr>
          <p:cNvSpPr txBox="1"/>
          <p:nvPr/>
        </p:nvSpPr>
        <p:spPr>
          <a:xfrm>
            <a:off x="467544" y="4869160"/>
            <a:ext cx="391045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 dirty="0"/>
              <a:t>Unaware(add) performs better than cost-aware and cost only in most cases in terms of APFD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609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130287</TotalTime>
  <Words>1173</Words>
  <Application>Microsoft Office PowerPoint</Application>
  <PresentationFormat>화면 슬라이드 쇼(4:3)</PresentationFormat>
  <Paragraphs>259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Plan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Analysis</vt:lpstr>
      <vt:lpstr>- Approach</vt:lpstr>
      <vt:lpstr>- Approach</vt:lpstr>
      <vt:lpstr>- Approach</vt:lpstr>
      <vt:lpstr>- Approach</vt:lpstr>
      <vt:lpstr>- APpproach</vt:lpstr>
      <vt:lpstr>- Evaluation</vt:lpstr>
      <vt:lpstr>- Evaluation</vt:lpstr>
      <vt:lpstr>- Introduction</vt:lpstr>
      <vt:lpstr>- Introduction</vt:lpstr>
      <vt:lpstr>- Introduction</vt:lpstr>
      <vt:lpstr>- Discussion</vt:lpstr>
      <vt:lpstr>- Conclusion</vt:lpstr>
      <vt:lpstr>- Experiment</vt:lpstr>
      <vt:lpstr> 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941</cp:revision>
  <cp:lastPrinted>2019-01-25T10:57:37Z</cp:lastPrinted>
  <dcterms:modified xsi:type="dcterms:W3CDTF">2020-07-30T07:06:05Z</dcterms:modified>
</cp:coreProperties>
</file>