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89" r:id="rId2"/>
    <p:sldId id="291" r:id="rId3"/>
    <p:sldId id="292" r:id="rId4"/>
    <p:sldId id="293" r:id="rId5"/>
    <p:sldId id="294" r:id="rId6"/>
    <p:sldId id="295" r:id="rId7"/>
    <p:sldId id="296" r:id="rId8"/>
    <p:sldId id="298" r:id="rId9"/>
    <p:sldId id="297" r:id="rId10"/>
    <p:sldId id="299" r:id="rId11"/>
    <p:sldId id="301" r:id="rId12"/>
    <p:sldId id="302" r:id="rId13"/>
    <p:sldId id="300" r:id="rId14"/>
    <p:sldId id="304" r:id="rId15"/>
    <p:sldId id="305" r:id="rId16"/>
    <p:sldId id="303" r:id="rId17"/>
    <p:sldId id="306" r:id="rId18"/>
    <p:sldId id="307" r:id="rId19"/>
    <p:sldId id="308" r:id="rId20"/>
    <p:sldId id="309" r:id="rId21"/>
    <p:sldId id="310" r:id="rId22"/>
    <p:sldId id="311" r:id="rId23"/>
    <p:sldId id="313" r:id="rId24"/>
    <p:sldId id="312" r:id="rId25"/>
    <p:sldId id="315" r:id="rId26"/>
    <p:sldId id="314" r:id="rId27"/>
    <p:sldId id="316" r:id="rId28"/>
    <p:sldId id="317" r:id="rId29"/>
    <p:sldId id="318" r:id="rId30"/>
    <p:sldId id="319" r:id="rId31"/>
    <p:sldId id="320" r:id="rId32"/>
    <p:sldId id="321" r:id="rId33"/>
    <p:sldId id="322" r:id="rId34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주형" initials="김" lastIdx="1" clrIdx="0">
    <p:extLst>
      <p:ext uri="{19B8F6BF-5375-455C-9EA6-DF929625EA0E}">
        <p15:presenceInfo xmlns:p15="http://schemas.microsoft.com/office/powerpoint/2012/main" userId="S::kjhkjh612@o365.skku.edu::b1e1f8f2-0dd7-4983-be2a-03a784d036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40" autoAdjust="0"/>
  </p:normalViewPr>
  <p:slideViewPr>
    <p:cSldViewPr showGuides="1">
      <p:cViewPr varScale="1">
        <p:scale>
          <a:sx n="99" d="100"/>
          <a:sy n="99" d="100"/>
        </p:scale>
        <p:origin x="192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20-08-13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/>
              <a:t>Astor: Exploring the Design Space of Generate-and-Validate Program Repair beyond </a:t>
            </a:r>
            <a:r>
              <a:rPr lang="en-US" altLang="ko-KR" sz="2000" dirty="0" err="1"/>
              <a:t>GenProg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pt-BR" altLang="ko-KR" sz="2000" dirty="0"/>
              <a:t>Matias Martinez  , Martin Monperrus </a:t>
            </a:r>
            <a:endParaRPr lang="en-US" altLang="ko-KR" sz="20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FB3AC-93A6-4E4D-AC7D-4AB5E140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Architecture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3043FC7-2DCC-4769-B722-302AE965A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D8BE2-3907-488D-BCD0-EC2DE33137E0}"/>
              </a:ext>
            </a:extLst>
          </p:cNvPr>
          <p:cNvSpPr txBox="1"/>
          <p:nvPr/>
        </p:nvSpPr>
        <p:spPr>
          <a:xfrm>
            <a:off x="395536" y="1340768"/>
            <a:ext cx="7704856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Navigation of the search space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Goal is to find, between all possible modified versions of the 	buggy program , which do not contain the bug.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9A4C1A-C326-44B1-8664-934924A02D22}"/>
              </a:ext>
            </a:extLst>
          </p:cNvPr>
          <p:cNvSpPr txBox="1"/>
          <p:nvPr/>
        </p:nvSpPr>
        <p:spPr>
          <a:xfrm>
            <a:off x="1300808" y="2967364"/>
            <a:ext cx="7398692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 each iteration, verifies whether a set of code changes done by repair operators repair the bug   - &gt; program variant.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Astor computes a candidate patch from program variant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C53BD0-0546-4317-BD35-9DAE5BDC0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13693"/>
            <a:ext cx="5083522" cy="259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76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FB3AC-93A6-4E4D-AC7D-4AB5E140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Architecture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3043FC7-2DCC-4769-B722-302AE965A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C9A32-07D2-487B-8703-B9FC3E46212E}"/>
              </a:ext>
            </a:extLst>
          </p:cNvPr>
          <p:cNvSpPr txBox="1"/>
          <p:nvPr/>
        </p:nvSpPr>
        <p:spPr>
          <a:xfrm>
            <a:off x="107504" y="1398569"/>
            <a:ext cx="9036496" cy="5078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Generation of Program variants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Selection of modification points.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Selection of repair operators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Each selected modification point, approach selects one repair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operator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Creation of code transformation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Groups a modification point and a repair operator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1) Astor first detects if the operator need ingredients or not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2) Not, returns the transformation composed by the </a:t>
            </a:r>
            <a:r>
              <a:rPr lang="en-US" altLang="ko-KR" dirty="0" err="1"/>
              <a:t>mP</a:t>
            </a:r>
            <a:r>
              <a:rPr lang="en-US" altLang="ko-KR" dirty="0"/>
              <a:t> and OP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</a:t>
            </a:r>
            <a:r>
              <a:rPr lang="en-US" altLang="ko-KR" dirty="0"/>
              <a:t>3) Otherwise, creates the ingredient pool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4) Operator can use ingredient directly(without any transformation)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5) or transformation proposed in case ingredients not in the scope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6574882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FB3AC-93A6-4E4D-AC7D-4AB5E140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Architecture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3043FC7-2DCC-4769-B722-302AE965A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AA4E1-6AF9-4411-BDE9-DC91C4330E53}"/>
              </a:ext>
            </a:extLst>
          </p:cNvPr>
          <p:cNvSpPr txBox="1"/>
          <p:nvPr/>
        </p:nvSpPr>
        <p:spPr>
          <a:xfrm>
            <a:off x="467544" y="1412776"/>
            <a:ext cx="8928992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Candidate patch validation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endParaRPr lang="en-US" altLang="ko-KR" dirty="0"/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</a:t>
            </a:r>
            <a:r>
              <a:rPr lang="en-US" altLang="ko-KR" dirty="0"/>
              <a:t>Astor synthesizes from each variant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lvl="1" indent="0"/>
            <a:r>
              <a:rPr lang="en-US" altLang="ko-KR" dirty="0"/>
              <a:t>	- validation process to be used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lvl="1" indent="0"/>
            <a:r>
              <a:rPr lang="en-US" altLang="ko-KR" dirty="0"/>
              <a:t>	- No failing test cases -&gt; correct</a:t>
            </a:r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1" indent="0"/>
            <a:r>
              <a:rPr lang="en-US" altLang="ko-KR" dirty="0"/>
              <a:t>	- Fitness Function is used to determine if a patch is a solution or not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</a:t>
            </a:r>
            <a:r>
              <a:rPr lang="en-US" altLang="ko-KR" dirty="0"/>
              <a:t>by default, Astor count the number of failing test cases.</a:t>
            </a:r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802439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FB3AC-93A6-4E4D-AC7D-4AB5E140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Architecture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3043FC7-2DCC-4769-B722-302AE965A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3B2DA-0406-407D-A986-DB227A4A8178}"/>
              </a:ext>
            </a:extLst>
          </p:cNvPr>
          <p:cNvSpPr txBox="1"/>
          <p:nvPr/>
        </p:nvSpPr>
        <p:spPr>
          <a:xfrm>
            <a:off x="395536" y="1412776"/>
            <a:ext cx="8640960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Evaluation of conditions for ending navigation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stop the loops when any of conditions is fulfilled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a)  finding n plausible patches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b) iterating n times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c) executing during h hours(timeout)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Solution post-processing</a:t>
            </a:r>
          </a:p>
          <a:p>
            <a:pPr lvl="1" indent="0"/>
            <a:endParaRPr lang="en-US" altLang="ko-KR" dirty="0"/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Two kinds of post-processing</a:t>
            </a:r>
          </a:p>
          <a:p>
            <a:pPr lvl="1" indent="0"/>
            <a:r>
              <a:rPr lang="en-US" altLang="ko-KR" dirty="0"/>
              <a:t>		1) removing program variant not related to the bug fixing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</a:t>
            </a:r>
            <a:r>
              <a:rPr lang="en-US" altLang="ko-KR" dirty="0"/>
              <a:t>keeping only those are necessary to repair the bug.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2) sorting patches according to a given criterion</a:t>
            </a:r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9618404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FB3AC-93A6-4E4D-AC7D-4AB5E140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Extension points provided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3043FC7-2DCC-4769-B722-302AE965A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02FA4-54B6-434D-8ED8-E686148C2C5D}"/>
              </a:ext>
            </a:extLst>
          </p:cNvPr>
          <p:cNvSpPr txBox="1"/>
          <p:nvPr/>
        </p:nvSpPr>
        <p:spPr>
          <a:xfrm>
            <a:off x="539552" y="1484784"/>
            <a:ext cx="7416824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Fault Localization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Implemented components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1)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Gzoltar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2) </a:t>
            </a:r>
            <a:r>
              <a:rPr lang="en-US" altLang="ko-KR" dirty="0" err="1"/>
              <a:t>CoCoSpoon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3) Custom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- 0 (very low suspicious) ~ 1 (highest suspicious)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Granularity of Modification points</a:t>
            </a:r>
          </a:p>
          <a:p>
            <a:pPr lvl="1" indent="0"/>
            <a:r>
              <a:rPr lang="en-US" altLang="ko-KR" dirty="0"/>
              <a:t>	</a:t>
            </a:r>
          </a:p>
          <a:p>
            <a:pPr lvl="1" indent="0"/>
            <a:r>
              <a:rPr lang="en-US" altLang="ko-KR" dirty="0"/>
              <a:t>	-Implemented components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1) Statements</a:t>
            </a:r>
          </a:p>
          <a:p>
            <a:pPr lvl="1" indent="0"/>
            <a:r>
              <a:rPr lang="en-US" altLang="ko-KR" dirty="0"/>
              <a:t>		2) Expression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3) Logical-relation</a:t>
            </a:r>
            <a:r>
              <a:rPr lang="en-US" altLang="ko-KR" dirty="0"/>
              <a:t>al-operators  (</a:t>
            </a:r>
            <a:r>
              <a:rPr lang="en-US" altLang="ko-KR" dirty="0" err="1"/>
              <a:t>and,or</a:t>
            </a:r>
            <a:r>
              <a:rPr lang="en-US" altLang="ko-KR" dirty="0"/>
              <a:t>,&gt;,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4) Custom</a:t>
            </a:r>
          </a:p>
          <a:p>
            <a:pPr lvl="1" indent="0"/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7710425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FB3AC-93A6-4E4D-AC7D-4AB5E140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Extension points provided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3043FC7-2DCC-4769-B722-302AE965A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1127F-9409-4B3C-9FB1-8741F3888FB2}"/>
              </a:ext>
            </a:extLst>
          </p:cNvPr>
          <p:cNvSpPr txBox="1"/>
          <p:nvPr/>
        </p:nvSpPr>
        <p:spPr>
          <a:xfrm>
            <a:off x="589318" y="1412776"/>
            <a:ext cx="8554681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Navigation Strategy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Implemented components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1) Exhaustive : complete navigation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2) Selective : partial navigation by default, by random steps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3) Evolutionary: navigation </a:t>
            </a:r>
            <a:r>
              <a:rPr lang="en-US" altLang="ko-KR" dirty="0"/>
              <a:t>using genetic algorithm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4) custom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 Exhaustive navigation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all the candidate solutions are considered and validated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Selective navigation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Uses weight random for selecting modification points,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where the weight is the suspiciousness value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Uniform random for selecting operators.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270690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FB3AC-93A6-4E4D-AC7D-4AB5E140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Extension points provided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3043FC7-2DCC-4769-B722-302AE965A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AC3AA-715F-443C-A609-DAC56FD3E570}"/>
              </a:ext>
            </a:extLst>
          </p:cNvPr>
          <p:cNvSpPr txBox="1"/>
          <p:nvPr/>
        </p:nvSpPr>
        <p:spPr>
          <a:xfrm>
            <a:off x="395536" y="1556792"/>
            <a:ext cx="8303964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Selection of suspicious modification points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Implemented components</a:t>
            </a:r>
          </a:p>
          <a:p>
            <a:pPr lvl="1" indent="0"/>
            <a:endParaRPr lang="en-US" altLang="ko-KR" dirty="0"/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1) uniform-random </a:t>
            </a:r>
          </a:p>
          <a:p>
            <a:pPr lvl="1" indent="0"/>
            <a:r>
              <a:rPr lang="en-US" altLang="ko-KR" dirty="0"/>
              <a:t>			every modification </a:t>
            </a: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same probability to be selected</a:t>
            </a:r>
          </a:p>
          <a:p>
            <a:pPr lvl="1" indent="0"/>
            <a:r>
              <a:rPr lang="en-US" altLang="ko-KR" dirty="0"/>
              <a:t>		</a:t>
            </a:r>
          </a:p>
          <a:p>
            <a:pPr lvl="1" indent="0"/>
            <a:r>
              <a:rPr lang="en-US" altLang="ko-KR" dirty="0"/>
              <a:t>		2) Weighted-random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	the probability of modification point depend on the </a:t>
            </a:r>
          </a:p>
          <a:p>
            <a:pPr lvl="1" indent="0"/>
            <a:r>
              <a:rPr lang="en-US" altLang="ko-KR" dirty="0"/>
              <a:t>			suspiciousness of the pointed code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</a:t>
            </a:r>
          </a:p>
          <a:p>
            <a:pPr lvl="1" indent="0"/>
            <a:r>
              <a:rPr lang="en-US" altLang="ko-KR" dirty="0"/>
              <a:t>		</a:t>
            </a: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3) Sequential</a:t>
            </a:r>
          </a:p>
          <a:p>
            <a:pPr lvl="1" indent="0"/>
            <a:r>
              <a:rPr lang="en-US" altLang="ko-KR" dirty="0"/>
              <a:t>			according to the suspiciousness value, in decreasing 			order</a:t>
            </a:r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046054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C5FA6-79CF-4C75-9A1B-587C7872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Extension points provided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F072CB-3593-4F49-921F-DF415A7537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1F872-3D85-4651-80CD-26D154B4EBBC}"/>
              </a:ext>
            </a:extLst>
          </p:cNvPr>
          <p:cNvSpPr txBox="1"/>
          <p:nvPr/>
        </p:nvSpPr>
        <p:spPr>
          <a:xfrm>
            <a:off x="539552" y="1628800"/>
            <a:ext cx="8424936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Operator spaces definition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lvl="1" indent="0"/>
            <a:r>
              <a:rPr lang="en-US" altLang="ko-KR" dirty="0"/>
              <a:t>	- IRR-Statements : insertion, removement ,replacement of statements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- Relational-Logical-Operators : change of unary operators and logical				        relational binary operators.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-</a:t>
            </a:r>
            <a:r>
              <a:rPr lang="ko-KR" altLang="en-US" dirty="0"/>
              <a:t> </a:t>
            </a:r>
            <a:r>
              <a:rPr lang="en-US" altLang="ko-KR" dirty="0"/>
              <a:t>Suppression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change of if conditions by True or False value, 		  	          insertion of remove statement</a:t>
            </a:r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1" indent="0"/>
            <a:r>
              <a:rPr lang="en-US" altLang="ko-KR" dirty="0"/>
              <a:t>	- R-expression : replacement of expression by another expression</a:t>
            </a: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695591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0BD88-D9A5-48F8-ACAB-9C5B0904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Extension points provided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22E11B3-1FFF-435B-8B7F-FAA9BB5BF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6C666-5331-44BD-9D31-7239C551495D}"/>
              </a:ext>
            </a:extLst>
          </p:cNvPr>
          <p:cNvSpPr txBox="1"/>
          <p:nvPr/>
        </p:nvSpPr>
        <p:spPr>
          <a:xfrm>
            <a:off x="467544" y="1556792"/>
            <a:ext cx="8676456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Selection of repair operator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Uniform-random : every repair operator has the same probability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Weighted-random : Each repair operator has a particular probability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9496600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D07B1-B01A-473D-8D0F-5D193A48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Extension points provided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3BBCAB-D7F5-4678-84D5-4B9A032AD3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D3260-44C8-49DB-964E-2666889DCD33}"/>
              </a:ext>
            </a:extLst>
          </p:cNvPr>
          <p:cNvSpPr txBox="1"/>
          <p:nvPr/>
        </p:nvSpPr>
        <p:spPr>
          <a:xfrm>
            <a:off x="467544" y="1484784"/>
            <a:ext cx="8003232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Ingredient pool definition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File : pool with ingredients written in the same file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Package : pool with ingredients written in the same package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Global : pool with all ingredients from the application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In </a:t>
            </a:r>
            <a:r>
              <a:rPr lang="en-US" altLang="ko-KR" dirty="0" err="1"/>
              <a:t>jGenProg</a:t>
            </a:r>
            <a:r>
              <a:rPr lang="en-US" altLang="ko-KR" dirty="0"/>
              <a:t> the ingredient pool contains all the statements from the application under repair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 err="1"/>
              <a:t>jGenProg</a:t>
            </a:r>
            <a:r>
              <a:rPr lang="en-US" altLang="ko-KR" dirty="0"/>
              <a:t> replace or add a statement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959712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D03C-E42C-4CB1-92A6-EF121C96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- </a:t>
            </a:r>
            <a:r>
              <a:rPr lang="en-US" altLang="ko-KR" dirty="0"/>
              <a:t>Research Goal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793CFA-4F3C-4A45-AEA0-0FE0A2580E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F97F5-7416-4873-98D5-94ED0F8F3782}"/>
              </a:ext>
            </a:extLst>
          </p:cNvPr>
          <p:cNvSpPr txBox="1"/>
          <p:nvPr/>
        </p:nvSpPr>
        <p:spPr>
          <a:xfrm>
            <a:off x="176868" y="1498851"/>
            <a:ext cx="8967131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7B12A-F1A3-4B86-B9B3-59D7DEE3C1D3}"/>
              </a:ext>
            </a:extLst>
          </p:cNvPr>
          <p:cNvSpPr txBox="1"/>
          <p:nvPr/>
        </p:nvSpPr>
        <p:spPr>
          <a:xfrm>
            <a:off x="281174" y="1174230"/>
            <a:ext cx="8303964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Improve the efficiency of validation.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Can we match the fit techniques?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730484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D07B1-B01A-473D-8D0F-5D193A48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Extension points provided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3BBCAB-D7F5-4678-84D5-4B9A032AD3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80B62-02A5-472D-8C88-31ABF8FEE821}"/>
              </a:ext>
            </a:extLst>
          </p:cNvPr>
          <p:cNvSpPr txBox="1"/>
          <p:nvPr/>
        </p:nvSpPr>
        <p:spPr>
          <a:xfrm>
            <a:off x="395536" y="1484784"/>
            <a:ext cx="8208912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Selection of ingredients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Uniform-random : ingredient randomly chosen</a:t>
            </a:r>
          </a:p>
          <a:p>
            <a:pPr lvl="1" indent="0"/>
            <a:r>
              <a:rPr lang="en-US" altLang="ko-KR" dirty="0"/>
              <a:t>	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Code-similarity-based : ingredient chosen from similar methods</a:t>
            </a:r>
          </a:p>
          <a:p>
            <a:pPr lvl="1" indent="0"/>
            <a:r>
              <a:rPr lang="en-US" altLang="ko-KR" dirty="0"/>
              <a:t>				to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buggy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</a:p>
          <a:p>
            <a:pPr lvl="1" indent="0"/>
            <a:r>
              <a:rPr lang="en-US" altLang="ko-KR" dirty="0"/>
              <a:t>	</a:t>
            </a:r>
          </a:p>
          <a:p>
            <a:pPr lvl="1" indent="0"/>
            <a:r>
              <a:rPr lang="en-US" altLang="ko-KR" dirty="0"/>
              <a:t>	- Name-probability-based : ingredient chosen based on the 					frequency of its variable`s names.</a:t>
            </a:r>
          </a:p>
          <a:p>
            <a:pPr lvl="1" indent="0"/>
            <a:endParaRPr lang="en-US" altLang="ko-KR" dirty="0"/>
          </a:p>
          <a:p>
            <a:pPr lvl="1" indent="0"/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jGenProg</a:t>
            </a:r>
            <a:r>
              <a:rPr lang="en-US" altLang="ko-KR" dirty="0"/>
              <a:t> uses uniform random selection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DeepRepair</a:t>
            </a:r>
            <a:r>
              <a:rPr lang="en-US" altLang="ko-KR" dirty="0"/>
              <a:t> uses similarity from methods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73691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D07B1-B01A-473D-8D0F-5D193A48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Extension points provided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3BBCAB-D7F5-4678-84D5-4B9A032AD3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0529A-5ED1-43CF-97C6-2CA419D32DAC}"/>
              </a:ext>
            </a:extLst>
          </p:cNvPr>
          <p:cNvSpPr txBox="1"/>
          <p:nvPr/>
        </p:nvSpPr>
        <p:spPr>
          <a:xfrm>
            <a:off x="107504" y="1340768"/>
            <a:ext cx="9036496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Ingredient transformation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No-transformation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Random-variable-replacement : out-of</a:t>
            </a:r>
            <a:r>
              <a:rPr lang="en-US" altLang="ko-KR" dirty="0"/>
              <a:t>-scope variables from an ingredients 	are replaced by randomly chosen in-scope variables.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Name-cluster-based : </a:t>
            </a:r>
            <a:r>
              <a:rPr lang="en-US" altLang="ko-KR" dirty="0" err="1"/>
              <a:t>out-of</a:t>
            </a:r>
            <a:r>
              <a:rPr lang="en-US" altLang="ko-KR" dirty="0"/>
              <a:t> scope variables from an ingredients are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r>
              <a:rPr lang="en-US" altLang="ko-KR" dirty="0"/>
              <a:t>replaced by similar named in-scope variables.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Name-probability-based : out-of-scope variables from an ingredients are 	replaced by in-scope variable based on the frequency of variable`s names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8119701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2ADCA-8EB0-42B7-8655-C12EE5EA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Extension points provided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DFE075-612C-45D3-B2C6-C904BE0680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8A72E-92B1-4725-81FD-5B6DFE54DB78}"/>
              </a:ext>
            </a:extLst>
          </p:cNvPr>
          <p:cNvSpPr txBox="1"/>
          <p:nvPr/>
        </p:nvSpPr>
        <p:spPr>
          <a:xfrm>
            <a:off x="179512" y="1556792"/>
            <a:ext cx="8784976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Deep Repair replaces out of scope variables based on a cluster of variable names (semantically related names)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Cardumen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uses a probabilistic model based on frequency.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jGenProg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does not transform any ingredient.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3876055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2ADCA-8EB0-42B7-8655-C12EE5EA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Extension points provided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DFE075-612C-45D3-B2C6-C904BE0680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81A65-DB30-4F71-A184-10F1C46E67EC}"/>
              </a:ext>
            </a:extLst>
          </p:cNvPr>
          <p:cNvSpPr txBox="1"/>
          <p:nvPr/>
        </p:nvSpPr>
        <p:spPr>
          <a:xfrm>
            <a:off x="395536" y="1484784"/>
            <a:ext cx="7992888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Candidate Patch Validation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Test suite : original test-suite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Augmented-test-suite : new test cases are generated for 	augmented the original test suite used for validation’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Through additional test case can prevent overfitting patch.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Sorts the generated patches by prioritizing with less failures over the new tests.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9443795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2ADCA-8EB0-42B7-8655-C12EE5EA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Extension points provided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DFE075-612C-45D3-B2C6-C904BE0680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46C39-8429-4472-B863-AD366EBF9081}"/>
              </a:ext>
            </a:extLst>
          </p:cNvPr>
          <p:cNvSpPr txBox="1"/>
          <p:nvPr/>
        </p:nvSpPr>
        <p:spPr>
          <a:xfrm>
            <a:off x="467544" y="1628800"/>
            <a:ext cx="7848872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Fitness Function for evaluating candidate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1" indent="0"/>
            <a:r>
              <a:rPr lang="en-US" altLang="ko-KR" dirty="0"/>
              <a:t>	- Number-failing-tests</a:t>
            </a:r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1" indent="0"/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4971874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2ADCA-8EB0-42B7-8655-C12EE5EA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Extension points provided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DFE075-612C-45D3-B2C6-C904BE0680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32B9F-1BFC-4682-A844-48566FDF83B7}"/>
              </a:ext>
            </a:extLst>
          </p:cNvPr>
          <p:cNvSpPr txBox="1"/>
          <p:nvPr/>
        </p:nvSpPr>
        <p:spPr>
          <a:xfrm>
            <a:off x="395536" y="1412776"/>
            <a:ext cx="8352928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Solution prioritization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chronological : according with the time discovered.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Less-regression : the number of failing cases , in ascending order</a:t>
            </a:r>
          </a:p>
        </p:txBody>
      </p:sp>
    </p:spTree>
    <p:extLst>
      <p:ext uri="{BB962C8B-B14F-4D97-AF65-F5344CB8AC3E}">
        <p14:creationId xmlns:p14="http://schemas.microsoft.com/office/powerpoint/2010/main" val="379396119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2ADCA-8EB0-42B7-8655-C12EE5EA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Repair Approaches implemented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DFE075-612C-45D3-B2C6-C904BE0680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26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CE5F09-997F-4A88-B842-F6D41B75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2736"/>
            <a:ext cx="6064736" cy="55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8412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D0C27-CE42-4186-871C-4ACE116E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805D2E-BA6C-4FDD-A30B-BE159068C0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6CF15-9F03-4B9A-AFAA-1B12C465A621}"/>
              </a:ext>
            </a:extLst>
          </p:cNvPr>
          <p:cNvSpPr txBox="1"/>
          <p:nvPr/>
        </p:nvSpPr>
        <p:spPr>
          <a:xfrm>
            <a:off x="611560" y="1556792"/>
            <a:ext cx="8352928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RQ 1.1 – How many bugs from Defects4J are repaired using the repair approaches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Astor 98 real bugs out of 357 bugs from Defects4J.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Best approach is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Cardumen</a:t>
            </a:r>
            <a:r>
              <a:rPr lang="en-US" altLang="ko-KR" dirty="0"/>
              <a:t>, 77 bugs.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(</a:t>
            </a:r>
            <a:r>
              <a:rPr lang="en-US" altLang="ko-KR" dirty="0" err="1"/>
              <a:t>jGenProg</a:t>
            </a:r>
            <a:r>
              <a:rPr lang="en-US" altLang="ko-KR" dirty="0"/>
              <a:t> (49 bugs repaired), </a:t>
            </a:r>
            <a:r>
              <a:rPr lang="en-US" altLang="ko-KR" dirty="0" err="1"/>
              <a:t>jKali</a:t>
            </a:r>
            <a:r>
              <a:rPr lang="en-US" altLang="ko-KR" dirty="0"/>
              <a:t> (29), </a:t>
            </a:r>
            <a:r>
              <a:rPr lang="en-US" altLang="ko-KR" dirty="0" err="1"/>
              <a:t>jMutRepair</a:t>
            </a:r>
            <a:r>
              <a:rPr lang="en-US" altLang="ko-KR" dirty="0"/>
              <a:t> (23), </a:t>
            </a:r>
            <a:r>
              <a:rPr lang="en-US" altLang="ko-KR" dirty="0" err="1"/>
              <a:t>DeepRepair</a:t>
            </a:r>
            <a:r>
              <a:rPr lang="en-US" altLang="ko-KR" dirty="0"/>
              <a:t> 	(51), </a:t>
            </a:r>
            <a:r>
              <a:rPr lang="en-US" altLang="ko-KR" dirty="0" err="1"/>
              <a:t>Cardumen</a:t>
            </a:r>
            <a:r>
              <a:rPr lang="en-US" altLang="ko-KR" dirty="0"/>
              <a:t> (77), and TIBRA (35). 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7843788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D0C27-CE42-4186-871C-4ACE116E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805D2E-BA6C-4FDD-A30B-BE159068C0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6CF15-9F03-4B9A-AFAA-1B12C465A621}"/>
              </a:ext>
            </a:extLst>
          </p:cNvPr>
          <p:cNvSpPr txBox="1"/>
          <p:nvPr/>
        </p:nvSpPr>
        <p:spPr>
          <a:xfrm>
            <a:off x="611560" y="1556792"/>
            <a:ext cx="8352928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RQ 1.2 – </a:t>
            </a:r>
            <a:r>
              <a:rPr lang="en-US" altLang="ko-KR" dirty="0"/>
              <a:t>What are the bugs uniquely repaired by approaches?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Astor repair 11 bugs which have never been repaired previously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E2C5AF-D265-49D6-AF46-A956DE87E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41" y="0"/>
            <a:ext cx="6777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1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C1C13-D882-4A14-AA8D-2F5D04DA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3FF7CC-EA63-4EB7-9A6D-B4249AFBFA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E3386-288D-4FF7-A280-C01B61466310}"/>
              </a:ext>
            </a:extLst>
          </p:cNvPr>
          <p:cNvSpPr txBox="1"/>
          <p:nvPr/>
        </p:nvSpPr>
        <p:spPr>
          <a:xfrm>
            <a:off x="611560" y="1484784"/>
            <a:ext cx="7128792" cy="313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RQ 1.3 - Which code granularity repairs more bugs?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Compared the extensions statements and expression 	implemented in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jGenProg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(72) and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Cardumen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(77)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- 52 patches repaired by both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remaining bug(20, 25) respectively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/>
              <a:t>	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7606288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5B09E-CF87-4AC9-84A0-7DA1594A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FA478A7-86A7-493A-B8EB-15740BAA3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681EF-8CCC-4F19-A225-5F19A4354891}"/>
              </a:ext>
            </a:extLst>
          </p:cNvPr>
          <p:cNvSpPr txBox="1"/>
          <p:nvPr/>
        </p:nvSpPr>
        <p:spPr>
          <a:xfrm>
            <a:off x="360120" y="1202992"/>
            <a:ext cx="8303964" cy="53553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The main goal is to reduce cost and time of software maintenance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Astor is a program repair framework for Java, it provides 6 generate and validate repair approaches.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Contribution</a:t>
            </a:r>
          </a:p>
          <a:p>
            <a:pPr lvl="1" indent="0"/>
            <a:r>
              <a:rPr lang="en-US" altLang="ko-KR" dirty="0"/>
              <a:t>	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US" altLang="ko-KR" dirty="0"/>
              <a:t>The explicit design space of generate-and-validate program repair</a:t>
            </a:r>
          </a:p>
          <a:p>
            <a:pPr marL="342900" lvl="2" indent="-342900">
              <a:buFont typeface="+mj-lt"/>
              <a:buAutoNum type="arabicPeriod"/>
            </a:pP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lvl="2" indent="-342900">
              <a:buFont typeface="+mj-lt"/>
              <a:buAutoNum type="arabicPeriod"/>
            </a:pPr>
            <a:r>
              <a:rPr lang="en-US" altLang="ko-KR" dirty="0"/>
              <a:t>The realization of that design space in Astor</a:t>
            </a:r>
          </a:p>
          <a:p>
            <a:pPr marL="342900" lvl="2" indent="-342900">
              <a:buFont typeface="+mj-lt"/>
              <a:buAutoNum type="arabicPeriod"/>
            </a:pP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lvl="2" indent="-342900">
              <a:buFont typeface="+mj-lt"/>
              <a:buAutoNum type="arabicPeriod"/>
            </a:pPr>
            <a:r>
              <a:rPr lang="en-US" altLang="ko-KR" dirty="0"/>
              <a:t>Twelve extension points, which program repair researchers can either reuse or extend for doing research</a:t>
            </a:r>
          </a:p>
          <a:p>
            <a:pPr marL="342900" lvl="2" indent="-342900">
              <a:buFont typeface="+mj-lt"/>
              <a:buAutoNum type="arabicPeriod"/>
            </a:pP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lvl="2" indent="-342900">
              <a:buFont typeface="+mj-lt"/>
              <a:buAutoNum type="arabicPeriod"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6 repair approaches that can be used.</a:t>
            </a:r>
          </a:p>
          <a:p>
            <a:pPr marL="342900" lvl="2" indent="-342900">
              <a:buFont typeface="+mj-lt"/>
              <a:buAutoNum type="arabicPeriod"/>
            </a:pPr>
            <a:endParaRPr lang="en-US" altLang="ko-KR" dirty="0"/>
          </a:p>
          <a:p>
            <a:pPr marL="342900" lvl="2" indent="-342900">
              <a:buFont typeface="+mj-lt"/>
              <a:buAutoNum type="arabicPeriod"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Evaluation of two extension points of </a:t>
            </a:r>
            <a:r>
              <a:rPr kumimoji="0" lang="en-US" altLang="ko-KR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GenProg</a:t>
            </a: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: ingredient space and transformation.</a:t>
            </a:r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9235231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54D24-FDB3-4191-91E5-8B42EE2E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589B87-AC9A-4FD3-A007-E07B9B414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30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0D8AA3-E2B6-4B80-B940-CB1AD2167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72816"/>
            <a:ext cx="6477000" cy="1104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995A6C-0BA3-41BF-9CA4-B78DD586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87" y="3861048"/>
            <a:ext cx="5450977" cy="841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C9B1A-245F-47C0-A3F1-3FFD52108AD9}"/>
              </a:ext>
            </a:extLst>
          </p:cNvPr>
          <p:cNvSpPr txBox="1"/>
          <p:nvPr/>
        </p:nvSpPr>
        <p:spPr>
          <a:xfrm>
            <a:off x="1331640" y="2867050"/>
            <a:ext cx="51845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jgenProg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: O  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Cardumen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: O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86E2E-A28A-4995-8C84-8BC0B06FE4F5}"/>
              </a:ext>
            </a:extLst>
          </p:cNvPr>
          <p:cNvSpPr txBox="1"/>
          <p:nvPr/>
        </p:nvSpPr>
        <p:spPr>
          <a:xfrm>
            <a:off x="1331640" y="4797152"/>
            <a:ext cx="51845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jgenProg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: X  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Cardumen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: O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3806881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B01CD-F3B7-4777-BC83-F1B65D42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CC6152-EFD5-4375-9983-EB8C36ECF6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E7FFD8-269B-40D8-B00B-9DEFDA8AE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6448425" cy="111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726E2-0138-42A5-8D37-9BC0F56A9B5D}"/>
              </a:ext>
            </a:extLst>
          </p:cNvPr>
          <p:cNvSpPr txBox="1"/>
          <p:nvPr/>
        </p:nvSpPr>
        <p:spPr>
          <a:xfrm>
            <a:off x="1115616" y="2852936"/>
            <a:ext cx="608838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Only repaired for </a:t>
            </a:r>
            <a:r>
              <a:rPr lang="en-US" altLang="ko-KR" dirty="0" err="1"/>
              <a:t>jMutRepair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0312858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13B94-B173-46A8-B244-86154AF3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BA6335-EE4C-4D30-91F6-3A13311EE0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DB74D2-982D-4C1E-B839-1F0CF99AD58E}"/>
              </a:ext>
            </a:extLst>
          </p:cNvPr>
          <p:cNvSpPr txBox="1"/>
          <p:nvPr/>
        </p:nvSpPr>
        <p:spPr>
          <a:xfrm>
            <a:off x="107504" y="1556792"/>
            <a:ext cx="8591996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RQ 2.1 -To what extent does a reduced ingredient space impact repairability?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 	-  File and Package ingredients pools found more test-suite adequate 	patches and faster (reduction of 22 minutes an average) than the Global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RQ 2.2 - To what extent does the ingredient transformation strategy impact repairability?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Compared three extensions : no-transformation, cluster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419602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A4FF6-717B-49CD-B3AE-6297CB6B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Future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C1B1ADE-DF56-4903-BA4D-772F45F225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DFC0F-D251-4863-A5E0-F1D4529D7108}"/>
              </a:ext>
            </a:extLst>
          </p:cNvPr>
          <p:cNvSpPr txBox="1"/>
          <p:nvPr/>
        </p:nvSpPr>
        <p:spPr>
          <a:xfrm>
            <a:off x="611560" y="1628800"/>
            <a:ext cx="792088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Prove possibility of code pattern and match the technique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2757206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0BE31-4202-47EE-9214-F5BF4BCE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Architecture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FD31DB-21D7-4EC9-ABA7-40337E9461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5B7E3-BE10-43F0-8770-22F1BF7AB633}"/>
              </a:ext>
            </a:extLst>
          </p:cNvPr>
          <p:cNvSpPr txBox="1"/>
          <p:nvPr/>
        </p:nvSpPr>
        <p:spPr>
          <a:xfrm>
            <a:off x="395536" y="1268760"/>
            <a:ext cx="8352928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Astor encodes the design space of generate-and-validate repair approaches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r>
              <a:rPr lang="en-US" altLang="ko-KR" dirty="0"/>
              <a:t>-  generate a set of patches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</a:t>
            </a:r>
            <a:r>
              <a:rPr lang="en-US" altLang="ko-KR" dirty="0"/>
              <a:t>  validate using a correctness oracle.</a:t>
            </a:r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Astor provides twelve extension points that form the design space of generate-and-validate program repair.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Main design decisions are</a:t>
            </a:r>
          </a:p>
          <a:p>
            <a:pPr lvl="2" indent="0"/>
            <a:r>
              <a:rPr lang="en-US" altLang="ko-KR" dirty="0"/>
              <a:t>	a) code transformation (repair operators) used to define the solution 	</a:t>
            </a:r>
          </a:p>
          <a:p>
            <a:pPr lvl="2" indent="0"/>
            <a:r>
              <a:rPr lang="en-US" altLang="ko-KR" dirty="0"/>
              <a:t>	search space</a:t>
            </a:r>
          </a:p>
          <a:p>
            <a:pPr lvl="2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b) different strategies for navigating the search space of candidate</a:t>
            </a:r>
          </a:p>
          <a:p>
            <a:pPr lvl="2" indent="0"/>
            <a:r>
              <a:rPr lang="en-US" altLang="ko-KR" dirty="0"/>
              <a:t>	solutions</a:t>
            </a:r>
          </a:p>
          <a:p>
            <a:pPr lvl="2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c) mechanism for validating a candidate solution.</a:t>
            </a:r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723703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C966CB-AE7B-4948-A0DE-3292B5C0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689" y="1814899"/>
            <a:ext cx="5076056" cy="44958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76B95E-35E8-4944-9CB7-4EC393A3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Architecture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88EB4F-8C84-4E82-9868-1117C664C3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E1E99-E003-4E7C-BACE-81AC69398F35}"/>
              </a:ext>
            </a:extLst>
          </p:cNvPr>
          <p:cNvSpPr txBox="1"/>
          <p:nvPr/>
        </p:nvSpPr>
        <p:spPr>
          <a:xfrm>
            <a:off x="251520" y="1399401"/>
            <a:ext cx="55446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Generate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validate</a:t>
            </a:r>
            <a:r>
              <a:rPr lang="ko-KR" altLang="en-US" dirty="0"/>
              <a:t> </a:t>
            </a:r>
            <a:r>
              <a:rPr lang="en-US" altLang="ko-KR" dirty="0"/>
              <a:t>repair</a:t>
            </a:r>
            <a:r>
              <a:rPr lang="ko-KR" altLang="en-US" dirty="0"/>
              <a:t> </a:t>
            </a:r>
            <a:r>
              <a:rPr lang="en-US" altLang="ko-KR" dirty="0"/>
              <a:t>approach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019E2-E9EA-4DEA-8493-73CAF13CCEE5}"/>
              </a:ext>
            </a:extLst>
          </p:cNvPr>
          <p:cNvSpPr txBox="1"/>
          <p:nvPr/>
        </p:nvSpPr>
        <p:spPr>
          <a:xfrm>
            <a:off x="395536" y="1916832"/>
            <a:ext cx="4896544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Fault localization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ko-KR" dirty="0"/>
              <a:t>Creation of a representation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Navigation of the search space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Solution post-processing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3217142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13B8C-1A8B-441F-B236-46FAC916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Architecture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E62A65-A280-41F3-8D8F-7FD8C538C8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1E673-9E7C-4623-8730-425AF3BAD23B}"/>
              </a:ext>
            </a:extLst>
          </p:cNvPr>
          <p:cNvSpPr txBox="1"/>
          <p:nvPr/>
        </p:nvSpPr>
        <p:spPr>
          <a:xfrm>
            <a:off x="161764" y="1582341"/>
            <a:ext cx="8820472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Fault localization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Astor use </a:t>
            </a:r>
            <a:r>
              <a:rPr lang="en-US" altLang="ko-KR" b="1" dirty="0"/>
              <a:t>fault localization </a:t>
            </a:r>
            <a:r>
              <a:rPr lang="en-US" altLang="ko-KR" dirty="0"/>
              <a:t>techniques based on spectrum 	analysis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Those techniques execute the </a:t>
            </a:r>
            <a:r>
              <a:rPr lang="en-US" altLang="ko-KR" b="1" dirty="0"/>
              <a:t>test cases</a:t>
            </a:r>
            <a:r>
              <a:rPr lang="en-US" altLang="ko-KR" dirty="0"/>
              <a:t> of a buggy program and 	trace the execution of software components(method , line)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From the collected traces and the tests results ( fail or pass), 	techniques use formulas to calculate the </a:t>
            </a:r>
            <a:r>
              <a:rPr lang="en-US" altLang="ko-KR" b="1" dirty="0"/>
              <a:t>suspicious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- 0~1 suspicious value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researchers can plug implementations of any fault localization technique</a:t>
            </a:r>
          </a:p>
        </p:txBody>
      </p:sp>
    </p:spTree>
    <p:extLst>
      <p:ext uri="{BB962C8B-B14F-4D97-AF65-F5344CB8AC3E}">
        <p14:creationId xmlns:p14="http://schemas.microsoft.com/office/powerpoint/2010/main" val="267396759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FB3AC-93A6-4E4D-AC7D-4AB5E140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Architecture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3043FC7-2DCC-4769-B722-302AE965A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B5E64-35EA-43D2-A587-F4389EB8C989}"/>
              </a:ext>
            </a:extLst>
          </p:cNvPr>
          <p:cNvSpPr txBox="1"/>
          <p:nvPr/>
        </p:nvSpPr>
        <p:spPr>
          <a:xfrm>
            <a:off x="395536" y="1412776"/>
            <a:ext cx="8303964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Identification of Modification Points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FL returns a list of suspicious code location(statement)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Astor creates modification points from above results.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 err="1"/>
              <a:t>jGenProg</a:t>
            </a:r>
            <a:r>
              <a:rPr lang="en-US" altLang="ko-KR" dirty="0"/>
              <a:t> -&gt; creates one modification point per each statement indicated as 	      suspicious by the fault localization.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 err="1"/>
              <a:t>Cardumen</a:t>
            </a:r>
            <a:r>
              <a:rPr lang="en-US" altLang="ko-KR" dirty="0"/>
              <a:t> -&gt; creates a modification point for each expression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 err="1"/>
              <a:t>jMutRepair</a:t>
            </a:r>
            <a:r>
              <a:rPr lang="en-US" altLang="ko-KR" dirty="0"/>
              <a:t> -&gt;creates a modification point for expression with unary and   	       binary operators.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96098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FB3AC-93A6-4E4D-AC7D-4AB5E140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Architecture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3043FC7-2DCC-4769-B722-302AE965A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E64D80-E156-458B-9E54-DCCF9A6C7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20" y="1628800"/>
            <a:ext cx="7081180" cy="11357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AB2ECF-7747-4937-808B-2DD0652CEAB6}"/>
              </a:ext>
            </a:extLst>
          </p:cNvPr>
          <p:cNvSpPr txBox="1"/>
          <p:nvPr/>
        </p:nvSpPr>
        <p:spPr>
          <a:xfrm>
            <a:off x="683568" y="2849810"/>
            <a:ext cx="7081180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 err="1"/>
              <a:t>jGenProg</a:t>
            </a:r>
            <a:r>
              <a:rPr lang="en-US" altLang="ko-KR" dirty="0"/>
              <a:t> creates two modification points (statements line10,11)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 err="1"/>
              <a:t>Cardumen</a:t>
            </a:r>
            <a:r>
              <a:rPr lang="en-US" altLang="ko-KR" dirty="0"/>
              <a:t> creates 3 modification points 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</a:t>
            </a:r>
            <a:r>
              <a:rPr lang="en-US" altLang="ko-KR" dirty="0"/>
              <a:t> ) assignment at line 10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2 ) method invocation at 11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3 ) expression (</a:t>
            </a:r>
            <a:r>
              <a:rPr kumimoji="0" lang="en-US" altLang="ko-KR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previousMonth</a:t>
            </a: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+ </a:t>
            </a:r>
            <a:r>
              <a:rPr kumimoji="0" lang="en-US" altLang="ko-KR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currentMonth</a:t>
            </a: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555388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FB3AC-93A6-4E4D-AC7D-4AB5E140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Architecture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3043FC7-2DCC-4769-B722-302AE965A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5AE2D-654D-4DB1-AC39-0DE86F23D3C3}"/>
              </a:ext>
            </a:extLst>
          </p:cNvPr>
          <p:cNvSpPr txBox="1"/>
          <p:nvPr/>
        </p:nvSpPr>
        <p:spPr>
          <a:xfrm>
            <a:off x="390628" y="1412776"/>
            <a:ext cx="8753372" cy="5078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Creation of repair operators</a:t>
            </a:r>
          </a:p>
          <a:p>
            <a:pPr lvl="1" indent="0"/>
            <a:r>
              <a:rPr lang="en-US" altLang="ko-KR" dirty="0"/>
              <a:t>	</a:t>
            </a:r>
          </a:p>
          <a:p>
            <a:pPr lvl="1" indent="0"/>
            <a:r>
              <a:rPr lang="en-US" altLang="ko-KR" dirty="0"/>
              <a:t>	- Synthesis and repair operators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endParaRPr lang="en-US" altLang="ko-KR" dirty="0"/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</a:t>
            </a:r>
            <a:r>
              <a:rPr lang="en-US" altLang="ko-KR" dirty="0"/>
              <a:t>synthesize new code by directly applying one transformation 		operators to a modification point, without extra information.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lvl="1" indent="0"/>
            <a:r>
              <a:rPr lang="en-US" altLang="ko-KR" dirty="0"/>
              <a:t>		ex) (fa * fb) &gt; 0.0   -&gt;    (fa * fb) &gt;=0.0</a:t>
            </a: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Synthesis based on ingredients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Operators that need some extra information before applying a 		code transformation in a modification point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ex) two operators(Insert and Replace) need one statement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taken from somewhere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</a:t>
            </a:r>
            <a:r>
              <a:rPr lang="en-US" altLang="ko-KR" dirty="0"/>
              <a:t>Ingredient-based approaches.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433341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130705</TotalTime>
  <Words>1832</Words>
  <Application>Microsoft Office PowerPoint</Application>
  <PresentationFormat>화면 슬라이드 쇼(4:3)</PresentationFormat>
  <Paragraphs>356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Helvetica Neue</vt:lpstr>
      <vt:lpstr>나눔고딕</vt:lpstr>
      <vt:lpstr>맑은 고딕</vt:lpstr>
      <vt:lpstr>Arial</vt:lpstr>
      <vt:lpstr>Default</vt:lpstr>
      <vt:lpstr>PowerPoint 프레젠테이션</vt:lpstr>
      <vt:lpstr>- Research Goal</vt:lpstr>
      <vt:lpstr>- Introduction</vt:lpstr>
      <vt:lpstr>- Architecture</vt:lpstr>
      <vt:lpstr>- Architecture</vt:lpstr>
      <vt:lpstr>- Architecture</vt:lpstr>
      <vt:lpstr>- Architecture</vt:lpstr>
      <vt:lpstr>- Architecture</vt:lpstr>
      <vt:lpstr>- Architecture</vt:lpstr>
      <vt:lpstr>- Architecture</vt:lpstr>
      <vt:lpstr>- Architecture</vt:lpstr>
      <vt:lpstr>- Architecture</vt:lpstr>
      <vt:lpstr>- Architecture</vt:lpstr>
      <vt:lpstr>- Extension points provided</vt:lpstr>
      <vt:lpstr>- Extension points provided</vt:lpstr>
      <vt:lpstr>- Extension points provided</vt:lpstr>
      <vt:lpstr>- Extension points provided</vt:lpstr>
      <vt:lpstr>- Extension points provided</vt:lpstr>
      <vt:lpstr>- Extension points provided</vt:lpstr>
      <vt:lpstr>- Extension points provided</vt:lpstr>
      <vt:lpstr>- Extension points provided</vt:lpstr>
      <vt:lpstr>- Extension points provided</vt:lpstr>
      <vt:lpstr>- Extension points provided</vt:lpstr>
      <vt:lpstr>- Extension points provided</vt:lpstr>
      <vt:lpstr>- Extension points provided</vt:lpstr>
      <vt:lpstr>- Repair Approaches implemented</vt:lpstr>
      <vt:lpstr>- Evaluation</vt:lpstr>
      <vt:lpstr>- Evaluation</vt:lpstr>
      <vt:lpstr>- Evaluation</vt:lpstr>
      <vt:lpstr>- Evaluation</vt:lpstr>
      <vt:lpstr>- Evaluation</vt:lpstr>
      <vt:lpstr>- Evaluation</vt:lpstr>
      <vt:lpstr>-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kjhkjh612@o365.skku.edu</cp:lastModifiedBy>
  <cp:revision>953</cp:revision>
  <cp:lastPrinted>2019-01-25T10:57:37Z</cp:lastPrinted>
  <dcterms:modified xsi:type="dcterms:W3CDTF">2020-08-13T04:55:16Z</dcterms:modified>
</cp:coreProperties>
</file>