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89" r:id="rId2"/>
    <p:sldId id="295" r:id="rId3"/>
    <p:sldId id="290" r:id="rId4"/>
    <p:sldId id="292" r:id="rId5"/>
    <p:sldId id="294" r:id="rId6"/>
    <p:sldId id="291" r:id="rId7"/>
    <p:sldId id="293" r:id="rId8"/>
  </p:sldIdLst>
  <p:sldSz cx="9144000" cy="6858000" type="screen4x3"/>
  <p:notesSz cx="9923463" cy="678815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주형" initials="김" lastIdx="1" clrIdx="0">
    <p:extLst>
      <p:ext uri="{19B8F6BF-5375-455C-9EA6-DF929625EA0E}">
        <p15:presenceInfo xmlns:p15="http://schemas.microsoft.com/office/powerpoint/2012/main" userId="S::kjhkjh612@o365.skku.edu::b1e1f8f2-0dd7-4983-be2a-03a784d036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40" autoAdjust="0"/>
  </p:normalViewPr>
  <p:slideViewPr>
    <p:cSldViewPr showGuides="1">
      <p:cViewPr varScale="1">
        <p:scale>
          <a:sx n="73" d="100"/>
          <a:sy n="73" d="100"/>
        </p:scale>
        <p:origin x="804"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0167" cy="34058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620999" y="1"/>
            <a:ext cx="4300167" cy="340586"/>
          </a:xfrm>
          <a:prstGeom prst="rect">
            <a:avLst/>
          </a:prstGeom>
        </p:spPr>
        <p:txBody>
          <a:bodyPr vert="horz" lIns="91440" tIns="45720" rIns="91440" bIns="45720" rtlCol="0"/>
          <a:lstStyle>
            <a:lvl1pPr algn="r">
              <a:defRPr sz="1200"/>
            </a:lvl1pPr>
          </a:lstStyle>
          <a:p>
            <a:fld id="{72780086-C677-475F-9277-99F57B230547}" type="datetimeFigureOut">
              <a:rPr lang="ko-KR" altLang="en-US" smtClean="0"/>
              <a:t>2020-09-11</a:t>
            </a:fld>
            <a:endParaRPr lang="ko-KR" altLang="en-US" dirty="0"/>
          </a:p>
        </p:txBody>
      </p:sp>
      <p:sp>
        <p:nvSpPr>
          <p:cNvPr id="4" name="바닥글 개체 틀 3"/>
          <p:cNvSpPr>
            <a:spLocks noGrp="1"/>
          </p:cNvSpPr>
          <p:nvPr>
            <p:ph type="ftr" sz="quarter" idx="2"/>
          </p:nvPr>
        </p:nvSpPr>
        <p:spPr>
          <a:xfrm>
            <a:off x="0" y="6447565"/>
            <a:ext cx="4300167" cy="340585"/>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620999" y="6447565"/>
            <a:ext cx="4300167" cy="340585"/>
          </a:xfrm>
          <a:prstGeom prst="rect">
            <a:avLst/>
          </a:prstGeom>
        </p:spPr>
        <p:txBody>
          <a:bodyPr vert="horz" lIns="91440" tIns="45720" rIns="91440" bIns="45720" rtlCol="0" anchor="b"/>
          <a:lstStyle>
            <a:lvl1pPr algn="r">
              <a:defRPr sz="1200"/>
            </a:lvl1pPr>
          </a:lstStyle>
          <a:p>
            <a:fld id="{2ECDFAC3-E511-4E2E-9F2D-B2F855AEFCAB}" type="slidenum">
              <a:rPr lang="ko-KR" altLang="en-US" smtClean="0"/>
              <a:t>‹#›</a:t>
            </a:fld>
            <a:endParaRPr lang="ko-KR" altLang="en-US" dirty="0"/>
          </a:p>
        </p:txBody>
      </p:sp>
    </p:spTree>
    <p:extLst>
      <p:ext uri="{BB962C8B-B14F-4D97-AF65-F5344CB8AC3E}">
        <p14:creationId xmlns:p14="http://schemas.microsoft.com/office/powerpoint/2010/main" val="31457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3265488" y="509588"/>
            <a:ext cx="3392487" cy="2544762"/>
          </a:xfrm>
          <a:prstGeom prst="rect">
            <a:avLst/>
          </a:prstGeom>
        </p:spPr>
        <p:txBody>
          <a:bodyPr/>
          <a:lstStyle/>
          <a:p>
            <a:endParaRPr dirty="0"/>
          </a:p>
        </p:txBody>
      </p:sp>
      <p:sp>
        <p:nvSpPr>
          <p:cNvPr id="57" name="Shape 57"/>
          <p:cNvSpPr>
            <a:spLocks noGrp="1"/>
          </p:cNvSpPr>
          <p:nvPr>
            <p:ph type="body" sz="quarter" idx="1"/>
          </p:nvPr>
        </p:nvSpPr>
        <p:spPr>
          <a:xfrm>
            <a:off x="1323129" y="3224371"/>
            <a:ext cx="7277206" cy="3054668"/>
          </a:xfrm>
          <a:prstGeom prst="rect">
            <a:avLst/>
          </a:prstGeom>
        </p:spPr>
        <p:txBody>
          <a:bodyPr/>
          <a:lstStyle/>
          <a:p>
            <a:endParaRPr/>
          </a:p>
        </p:txBody>
      </p:sp>
    </p:spTree>
    <p:extLst>
      <p:ext uri="{BB962C8B-B14F-4D97-AF65-F5344CB8AC3E}">
        <p14:creationId xmlns:p14="http://schemas.microsoft.com/office/powerpoint/2010/main" val="402547737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369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20790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pic>
        <p:nvPicPr>
          <p:cNvPr id="18" name="image1.png"/>
          <p:cNvPicPr>
            <a:picLocks noChangeAspect="1"/>
          </p:cNvPicPr>
          <p:nvPr/>
        </p:nvPicPr>
        <p:blipFill>
          <a:blip r:embed="rId2"/>
          <a:srcRect r="3774"/>
          <a:stretch>
            <a:fillRect/>
          </a:stretch>
        </p:blipFill>
        <p:spPr>
          <a:xfrm>
            <a:off x="7308304" y="7861"/>
            <a:ext cx="1835697" cy="635903"/>
          </a:xfrm>
          <a:prstGeom prst="rect">
            <a:avLst/>
          </a:prstGeom>
          <a:ln w="12700">
            <a:miter lim="400000"/>
          </a:ln>
        </p:spPr>
      </p:pic>
      <p:pic>
        <p:nvPicPr>
          <p:cNvPr id="19" name="image2.png"/>
          <p:cNvPicPr>
            <a:picLocks noChangeAspect="1"/>
          </p:cNvPicPr>
          <p:nvPr/>
        </p:nvPicPr>
        <p:blipFill>
          <a:blip r:embed="rId3"/>
          <a:srcRect l="9854" t="28317" r="9853" b="28317"/>
          <a:stretch>
            <a:fillRect/>
          </a:stretch>
        </p:blipFill>
        <p:spPr>
          <a:xfrm>
            <a:off x="107503" y="6381327"/>
            <a:ext cx="2119162" cy="381514"/>
          </a:xfrm>
          <a:prstGeom prst="rect">
            <a:avLst/>
          </a:prstGeom>
          <a:ln w="12700">
            <a:miter lim="400000"/>
          </a:ln>
        </p:spPr>
      </p:pic>
      <p:sp>
        <p:nvSpPr>
          <p:cNvPr id="20" name="Shape 20"/>
          <p:cNvSpPr>
            <a:spLocks noGrp="1"/>
          </p:cNvSpPr>
          <p:nvPr>
            <p:ph type="title"/>
          </p:nvPr>
        </p:nvSpPr>
        <p:spPr>
          <a:xfrm>
            <a:off x="395537" y="2348878"/>
            <a:ext cx="8352929" cy="1584178"/>
          </a:xfrm>
          <a:prstGeom prst="rect">
            <a:avLst/>
          </a:prstGeom>
        </p:spPr>
        <p:txBody>
          <a:bodyPr anchor="t"/>
          <a:lstStyle>
            <a:lvl1pPr>
              <a:defRPr sz="3600"/>
            </a:lvl1pPr>
          </a:lstStyle>
          <a:p>
            <a:r>
              <a:t>제목 텍스트</a:t>
            </a:r>
          </a:p>
        </p:txBody>
      </p:sp>
      <p:sp>
        <p:nvSpPr>
          <p:cNvPr id="21" name="Shape 21"/>
          <p:cNvSpPr>
            <a:spLocks noGrp="1"/>
          </p:cNvSpPr>
          <p:nvPr>
            <p:ph type="body" sz="quarter" idx="1"/>
          </p:nvPr>
        </p:nvSpPr>
        <p:spPr>
          <a:xfrm>
            <a:off x="5220072" y="3933056"/>
            <a:ext cx="3600401" cy="2924944"/>
          </a:xfrm>
          <a:prstGeom prst="rect">
            <a:avLst/>
          </a:prstGeom>
        </p:spPr>
        <p:txBody>
          <a:bodyPr/>
          <a:lstStyle>
            <a:lvl1pPr marL="0" indent="0" algn="r">
              <a:spcBef>
                <a:spcPts val="300"/>
              </a:spcBef>
              <a:buSzTx/>
              <a:buFontTx/>
              <a:buNone/>
              <a:defRPr sz="1600">
                <a:solidFill>
                  <a:srgbClr val="404040"/>
                </a:solidFill>
              </a:defRPr>
            </a:lvl1pPr>
            <a:lvl2pPr marL="0" indent="457200" algn="r">
              <a:spcBef>
                <a:spcPts val="300"/>
              </a:spcBef>
              <a:buSzTx/>
              <a:buFontTx/>
              <a:buNone/>
              <a:defRPr sz="1600">
                <a:solidFill>
                  <a:srgbClr val="404040"/>
                </a:solidFill>
              </a:defRPr>
            </a:lvl2pPr>
            <a:lvl3pPr marL="0" indent="914400" algn="r">
              <a:spcBef>
                <a:spcPts val="300"/>
              </a:spcBef>
              <a:buSzTx/>
              <a:buFontTx/>
              <a:buNone/>
              <a:defRPr sz="1600">
                <a:solidFill>
                  <a:srgbClr val="404040"/>
                </a:solidFill>
              </a:defRPr>
            </a:lvl3pPr>
            <a:lvl4pPr marL="0" indent="1371600" algn="r">
              <a:spcBef>
                <a:spcPts val="300"/>
              </a:spcBef>
              <a:buSzTx/>
              <a:buFontTx/>
              <a:buNone/>
              <a:defRPr sz="1600">
                <a:solidFill>
                  <a:srgbClr val="404040"/>
                </a:solidFill>
              </a:defRPr>
            </a:lvl4pPr>
            <a:lvl5pPr marL="0" indent="1828800" algn="r">
              <a:spcBef>
                <a:spcPts val="300"/>
              </a:spcBef>
              <a:buSzTx/>
              <a:buFontTx/>
              <a:buNone/>
              <a:defRPr sz="1600">
                <a:solidFill>
                  <a:srgbClr val="404040"/>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2" name="Shape 22"/>
          <p:cNvSpPr/>
          <p:nvPr/>
        </p:nvSpPr>
        <p:spPr>
          <a:xfrm>
            <a:off x="-1" y="3068959"/>
            <a:ext cx="7956378"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p>
        </p:txBody>
      </p:sp>
      <p:sp>
        <p:nvSpPr>
          <p:cNvPr id="23" name="Shape 23"/>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구분점">
    <p:spTree>
      <p:nvGrpSpPr>
        <p:cNvPr id="1" name=""/>
        <p:cNvGrpSpPr/>
        <p:nvPr/>
      </p:nvGrpSpPr>
      <p:grpSpPr>
        <a:xfrm>
          <a:off x="0" y="0"/>
          <a:ext cx="0" cy="0"/>
          <a:chOff x="0" y="0"/>
          <a:chExt cx="0" cy="0"/>
        </a:xfrm>
      </p:grpSpPr>
      <p:sp>
        <p:nvSpPr>
          <p:cNvPr id="48" name="Shape 48"/>
          <p:cNvSpPr>
            <a:spLocks noGrp="1"/>
          </p:cNvSpPr>
          <p:nvPr>
            <p:ph type="title"/>
          </p:nvPr>
        </p:nvSpPr>
        <p:spPr>
          <a:xfrm>
            <a:off x="669726" y="312539"/>
            <a:ext cx="7804548" cy="1518047"/>
          </a:xfrm>
          <a:prstGeom prst="rect">
            <a:avLst/>
          </a:prstGeom>
        </p:spPr>
        <p:txBody>
          <a:bodyPr lIns="35718" tIns="35718" rIns="35718" bIns="35718"/>
          <a:lstStyle>
            <a:lvl1pPr algn="ctr" defTabSz="584200">
              <a:defRPr sz="5600" b="0">
                <a:latin typeface="맑은 고딕" pitchFamily="50" charset="-127"/>
                <a:ea typeface="맑은 고딕" pitchFamily="50" charset="-127"/>
                <a:cs typeface="맑은 고딕" pitchFamily="50" charset="-127"/>
                <a:sym typeface="Apple SD 산돌고딕 Neo 옅은체"/>
              </a:defRPr>
            </a:lvl1pPr>
          </a:lstStyle>
          <a:p>
            <a:r>
              <a:t>제목 텍스트</a:t>
            </a:r>
          </a:p>
        </p:txBody>
      </p:sp>
      <p:sp>
        <p:nvSpPr>
          <p:cNvPr id="49" name="Shape 49"/>
          <p:cNvSpPr>
            <a:spLocks noGrp="1"/>
          </p:cNvSpPr>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1pPr>
            <a:lvl2pPr marL="740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2pPr>
            <a:lvl3pPr marL="1185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3pPr>
            <a:lvl4pPr marL="1629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4pPr>
            <a:lvl5pPr marL="20743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0" name="Shape 50"/>
          <p:cNvSpPr>
            <a:spLocks noGrp="1"/>
          </p:cNvSpPr>
          <p:nvPr>
            <p:ph type="sldNum" sz="quarter" idx="2"/>
          </p:nvPr>
        </p:nvSpPr>
        <p:spPr>
          <a:xfrm>
            <a:off x="4450485" y="6505277"/>
            <a:ext cx="264495" cy="256800"/>
          </a:xfrm>
          <a:prstGeom prst="rect">
            <a:avLst/>
          </a:prstGeom>
        </p:spPr>
        <p:txBody>
          <a:bodyPr wrap="none" lIns="35718" tIns="35718" rIns="35718" bIns="35718" anchor="t"/>
          <a:lstStyle>
            <a:lvl1pPr algn="ctr" defTabSz="584200">
              <a:defRPr>
                <a:latin typeface="맑은 고딕" pitchFamily="50" charset="-127"/>
                <a:ea typeface="맑은 고딕" pitchFamily="50" charset="-127"/>
                <a:cs typeface="맑은 고딕" pitchFamily="50" charset="-127"/>
                <a:sym typeface="Apple SD 산돌고딕 Neo 옅은체"/>
              </a:defRPr>
            </a:lvl1p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pic>
        <p:nvPicPr>
          <p:cNvPr id="3" name="image2.png"/>
          <p:cNvPicPr>
            <a:picLocks noChangeAspect="1"/>
          </p:cNvPicPr>
          <p:nvPr/>
        </p:nvPicPr>
        <p:blipFill>
          <a:blip r:embed="rId6"/>
          <a:srcRect l="9854" t="28317" r="9853" b="28317"/>
          <a:stretch>
            <a:fillRect/>
          </a:stretch>
        </p:blipFill>
        <p:spPr>
          <a:xfrm>
            <a:off x="107503" y="6381327"/>
            <a:ext cx="2119162" cy="381514"/>
          </a:xfrm>
          <a:prstGeom prst="rect">
            <a:avLst/>
          </a:prstGeom>
          <a:ln w="12700">
            <a:miter lim="400000"/>
          </a:ln>
        </p:spPr>
      </p:pic>
      <p:sp>
        <p:nvSpPr>
          <p:cNvPr id="5" name="Shape 5"/>
          <p:cNvSpPr>
            <a:spLocks noGrp="1"/>
          </p:cNvSpPr>
          <p:nvPr>
            <p:ph type="title"/>
          </p:nvPr>
        </p:nvSpPr>
        <p:spPr>
          <a:xfrm>
            <a:off x="395536" y="0"/>
            <a:ext cx="8075240" cy="117423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제목 텍스트</a:t>
            </a:r>
          </a:p>
        </p:txBody>
      </p:sp>
      <p:sp>
        <p:nvSpPr>
          <p:cNvPr id="6" name="Shape 6"/>
          <p:cNvSpPr>
            <a:spLocks noGrp="1"/>
          </p:cNvSpPr>
          <p:nvPr>
            <p:ph type="body" idx="1"/>
          </p:nvPr>
        </p:nvSpPr>
        <p:spPr>
          <a:xfrm>
            <a:off x="467543" y="1384175"/>
            <a:ext cx="8363273" cy="457808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Shape 7"/>
          <p:cNvSpPr/>
          <p:nvPr/>
        </p:nvSpPr>
        <p:spPr>
          <a:xfrm>
            <a:off x="-1" y="947569"/>
            <a:ext cx="7452322"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latin typeface="맑은 고딕" pitchFamily="50" charset="-127"/>
              <a:ea typeface="맑은 고딕" pitchFamily="50" charset="-127"/>
            </a:endParaRPr>
          </a:p>
        </p:txBody>
      </p:sp>
      <p:pic>
        <p:nvPicPr>
          <p:cNvPr id="8" name="image3.pdf"/>
          <p:cNvPicPr>
            <a:picLocks noChangeAspect="1"/>
          </p:cNvPicPr>
          <p:nvPr/>
        </p:nvPicPr>
        <p:blipFill>
          <a:blip r:embed="rId7"/>
          <a:stretch>
            <a:fillRect/>
          </a:stretch>
        </p:blipFill>
        <p:spPr>
          <a:xfrm>
            <a:off x="7124700" y="0"/>
            <a:ext cx="2006600" cy="812800"/>
          </a:xfrm>
          <a:prstGeom prst="rect">
            <a:avLst/>
          </a:prstGeom>
          <a:ln w="12700">
            <a:miter lim="400000"/>
          </a:ln>
        </p:spPr>
      </p:pic>
      <p:sp>
        <p:nvSpPr>
          <p:cNvPr id="9" name="Shape 9"/>
          <p:cNvSpPr>
            <a:spLocks noGrp="1"/>
          </p:cNvSpPr>
          <p:nvPr>
            <p:ph type="sldNum" sz="quarter" idx="2"/>
          </p:nvPr>
        </p:nvSpPr>
        <p:spPr>
          <a:xfrm>
            <a:off x="6565900" y="6172200"/>
            <a:ext cx="2133600" cy="276999"/>
          </a:xfrm>
          <a:prstGeom prst="rect">
            <a:avLst/>
          </a:prstGeom>
          <a:ln w="12700">
            <a:miter lim="400000"/>
          </a:ln>
        </p:spPr>
        <p:txBody>
          <a:bodyPr lIns="45719" rIns="45719" anchor="ctr">
            <a:spAutoFit/>
          </a:bodyPr>
          <a:lstStyle>
            <a:lvl1pPr algn="r">
              <a:defRPr sz="1200">
                <a:latin typeface="맑은 고딕" pitchFamily="50" charset="-127"/>
                <a:ea typeface="맑은 고딕" pitchFamily="50" charset="-127"/>
              </a:defRPr>
            </a:lvl1pPr>
          </a:lstStyle>
          <a:p>
            <a:fld id="{86CB4B4D-7CA3-9044-876B-883B54F8677D}" type="slidenum">
              <a:rPr lang="en-US" altLang="ko-KR" smtClean="0"/>
              <a:pPr/>
              <a:t>‹#›</a:t>
            </a:fld>
            <a:r>
              <a:rPr lang="en-US" altLang="ko-KR" dirty="0"/>
              <a:t> / 22</a:t>
            </a:r>
          </a:p>
        </p:txBody>
      </p:sp>
      <p:sp>
        <p:nvSpPr>
          <p:cNvPr id="10" name="Shape 10"/>
          <p:cNvSpPr/>
          <p:nvPr/>
        </p:nvSpPr>
        <p:spPr>
          <a:xfrm>
            <a:off x="8592121" y="6209029"/>
            <a:ext cx="92396" cy="29238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00"/>
            </a:lvl1pPr>
          </a:lstStyle>
          <a:p>
            <a:endParaRPr dirty="0">
              <a:latin typeface="맑은 고딕" pitchFamily="50" charset="-127"/>
              <a:ea typeface="맑은 고딕" pitchFamily="50" charset="-127"/>
            </a:endParaRPr>
          </a:p>
        </p:txBody>
      </p:sp>
      <p:pic>
        <p:nvPicPr>
          <p:cNvPr id="11"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2" r:id="rId3"/>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p:titleStyle>
    <p:bodyStyle>
      <a:lvl1pPr marL="215999" marR="0" indent="-215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455999" marR="0" indent="-23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2pPr>
      <a:lvl3pPr marL="773999" marR="0" indent="-26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3pPr>
      <a:lvl4pPr marL="956571" marR="0" indent="-308571"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4pPr>
      <a:lvl5pPr marL="1223999" marR="0" indent="-35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ail@skk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9"/>
          <p:cNvSpPr>
            <a:spLocks noGrp="1"/>
          </p:cNvSpPr>
          <p:nvPr/>
        </p:nvSpPr>
        <p:spPr>
          <a:xfrm>
            <a:off x="289898" y="1916832"/>
            <a:ext cx="8513760" cy="120874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45719" rIns="45719" anchor="t">
            <a:normAutofit fontScale="97500"/>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a:lstStyle>
          <a:p>
            <a:pPr fontAlgn="base"/>
            <a:endParaRPr lang="en-US" altLang="ko-KR" dirty="0"/>
          </a:p>
        </p:txBody>
      </p:sp>
      <p:sp>
        <p:nvSpPr>
          <p:cNvPr id="7" name="Shape 60"/>
          <p:cNvSpPr>
            <a:spLocks noGrp="1"/>
          </p:cNvSpPr>
          <p:nvPr/>
        </p:nvSpPr>
        <p:spPr>
          <a:xfrm>
            <a:off x="5203257" y="4500570"/>
            <a:ext cx="3600401" cy="235743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45719" rIns="45719">
            <a:normAutofit/>
          </a:bodyPr>
          <a:lstStyle>
            <a:lvl1pPr marL="0" marR="0" indent="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1pPr>
            <a:lvl2pPr marL="0" marR="0" indent="4572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2pPr>
            <a:lvl3pPr marL="0" marR="0" indent="9144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3pPr>
            <a:lvl4pPr marL="0" marR="0" indent="13716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4pPr>
            <a:lvl5pPr marL="0" marR="0" indent="18288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a:lstStyle>
          <a:p>
            <a:r>
              <a:rPr dirty="0">
                <a:latin typeface="맑은 고딕" pitchFamily="50" charset="-127"/>
                <a:ea typeface="맑은 고딕" pitchFamily="50" charset="-127"/>
              </a:rPr>
              <a:t>20</a:t>
            </a:r>
            <a:r>
              <a:rPr lang="en-US" altLang="ko-KR" dirty="0">
                <a:latin typeface="맑은 고딕" pitchFamily="50" charset="-127"/>
                <a:ea typeface="맑은 고딕" pitchFamily="50" charset="-127"/>
              </a:rPr>
              <a:t>20-09-03</a:t>
            </a:r>
            <a:endParaRPr lang="en-US" dirty="0">
              <a:latin typeface="맑은 고딕" pitchFamily="50" charset="-127"/>
              <a:ea typeface="맑은 고딕" pitchFamily="50" charset="-127"/>
            </a:endParaRPr>
          </a:p>
          <a:p>
            <a:r>
              <a:rPr lang="en-US" dirty="0" err="1"/>
              <a:t>JuHyoung</a:t>
            </a:r>
            <a:r>
              <a:rPr lang="en-US" dirty="0"/>
              <a:t> Kim</a:t>
            </a:r>
            <a:endParaRPr lang="en-US" dirty="0">
              <a:latin typeface="맑은 고딕" pitchFamily="50" charset="-127"/>
              <a:ea typeface="맑은 고딕" pitchFamily="50" charset="-127"/>
            </a:endParaRPr>
          </a:p>
          <a:p>
            <a:r>
              <a:rPr lang="en-US" dirty="0">
                <a:solidFill>
                  <a:schemeClr val="tx1"/>
                </a:solidFill>
                <a:uFill>
                  <a:solidFill>
                    <a:srgbClr val="0000FF"/>
                  </a:solidFill>
                </a:uFill>
                <a:latin typeface="맑은 고딕" pitchFamily="50" charset="-127"/>
                <a:ea typeface="맑은 고딕" pitchFamily="50" charset="-127"/>
              </a:rPr>
              <a:t>kjhkjh75@naver.com</a:t>
            </a:r>
            <a:endParaRPr dirty="0">
              <a:solidFill>
                <a:schemeClr val="tx1"/>
              </a:solidFill>
              <a:uFill>
                <a:solidFill>
                  <a:srgbClr val="0000FF"/>
                </a:solidFill>
              </a:uFill>
              <a:latin typeface="맑은 고딕" pitchFamily="50" charset="-127"/>
              <a:ea typeface="맑은 고딕" pitchFamily="50" charset="-127"/>
              <a:hlinkClick r:id="rId3"/>
            </a:endParaRPr>
          </a:p>
        </p:txBody>
      </p:sp>
      <p:sp>
        <p:nvSpPr>
          <p:cNvPr id="2" name="직사각형 1">
            <a:extLst>
              <a:ext uri="{FF2B5EF4-FFF2-40B4-BE49-F238E27FC236}">
                <a16:creationId xmlns:a16="http://schemas.microsoft.com/office/drawing/2014/main" id="{53710D42-C641-4F4F-8208-CDC68C5385E7}"/>
              </a:ext>
            </a:extLst>
          </p:cNvPr>
          <p:cNvSpPr/>
          <p:nvPr/>
        </p:nvSpPr>
        <p:spPr>
          <a:xfrm>
            <a:off x="0" y="864170"/>
            <a:ext cx="9036768" cy="400110"/>
          </a:xfrm>
          <a:prstGeom prst="rect">
            <a:avLst/>
          </a:prstGeom>
          <a:noFill/>
        </p:spPr>
        <p:txBody>
          <a:bodyPr wrap="square" lIns="91440" tIns="45720" rIns="91440" bIns="45720">
            <a:spAutoFit/>
          </a:bodyPr>
          <a:lstStyle/>
          <a:p>
            <a:pPr algn="ctr"/>
            <a:r>
              <a:rPr lang="en-US" altLang="ko-KR" sz="2000" dirty="0"/>
              <a:t>Test prioritization process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ED7C8B-9C2B-3443-B31D-8CD24DF88C21}"/>
              </a:ext>
            </a:extLst>
          </p:cNvPr>
          <p:cNvSpPr>
            <a:spLocks noGrp="1"/>
          </p:cNvSpPr>
          <p:nvPr>
            <p:ph type="title"/>
          </p:nvPr>
        </p:nvSpPr>
        <p:spPr/>
        <p:txBody>
          <a:bodyPr/>
          <a:lstStyle/>
          <a:p>
            <a:r>
              <a:rPr lang="en-US" altLang="ko-KR"/>
              <a:t>- process</a:t>
            </a:r>
            <a:endParaRPr lang="ko-KR" altLang="en-US"/>
          </a:p>
        </p:txBody>
      </p:sp>
      <p:sp>
        <p:nvSpPr>
          <p:cNvPr id="3" name="슬라이드 번호 개체 틀 2">
            <a:extLst>
              <a:ext uri="{FF2B5EF4-FFF2-40B4-BE49-F238E27FC236}">
                <a16:creationId xmlns:a16="http://schemas.microsoft.com/office/drawing/2014/main" id="{909764A9-EE84-304E-B104-C0DE8988A7CE}"/>
              </a:ext>
            </a:extLst>
          </p:cNvPr>
          <p:cNvSpPr>
            <a:spLocks noGrp="1"/>
          </p:cNvSpPr>
          <p:nvPr>
            <p:ph type="sldNum" sz="quarter" idx="10"/>
          </p:nvPr>
        </p:nvSpPr>
        <p:spPr/>
        <p:txBody>
          <a:bodyPr/>
          <a:lstStyle/>
          <a:p>
            <a:fld id="{86CB4B4D-7CA3-9044-876B-883B54F8677D}" type="slidenum">
              <a:rPr lang="en-US" altLang="ko-KR" smtClean="0"/>
              <a:pPr/>
              <a:t>2</a:t>
            </a:fld>
            <a:endParaRPr lang="en-US" altLang="ko-KR" dirty="0"/>
          </a:p>
        </p:txBody>
      </p:sp>
      <p:sp>
        <p:nvSpPr>
          <p:cNvPr id="4" name="TextBox 3">
            <a:extLst>
              <a:ext uri="{FF2B5EF4-FFF2-40B4-BE49-F238E27FC236}">
                <a16:creationId xmlns:a16="http://schemas.microsoft.com/office/drawing/2014/main" id="{0FDDA7FB-CF4E-5947-945E-965AF5D2A2F0}"/>
              </a:ext>
            </a:extLst>
          </p:cNvPr>
          <p:cNvSpPr txBox="1"/>
          <p:nvPr/>
        </p:nvSpPr>
        <p:spPr>
          <a:xfrm>
            <a:off x="395536" y="1457227"/>
            <a:ext cx="7881715"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a:ln>
                  <a:noFill/>
                </a:ln>
                <a:solidFill>
                  <a:srgbClr val="000000"/>
                </a:solidFill>
                <a:effectLst/>
                <a:uFillTx/>
                <a:latin typeface="맑은 고딕"/>
                <a:ea typeface="맑은 고딕"/>
                <a:cs typeface="맑은 고딕"/>
                <a:sym typeface="맑은 고딕"/>
              </a:rPr>
              <a:t>Organize paper summary </a:t>
            </a:r>
          </a:p>
          <a:p>
            <a:pPr marL="285750" marR="0" indent="-285750" algn="l" defTabSz="914400" fontAlgn="auto" latinLnBrk="0" hangingPunct="0">
              <a:lnSpc>
                <a:spcPct val="100000"/>
              </a:lnSpc>
              <a:spcBef>
                <a:spcPts val="0"/>
              </a:spcBef>
              <a:spcAft>
                <a:spcPts val="0"/>
              </a:spcAft>
              <a:buClrTx/>
              <a:buSzTx/>
              <a:buFontTx/>
              <a:buChar char="-"/>
              <a:tabLst/>
            </a:pPr>
            <a:endParaRPr lang="en-US" altLang="ko-KR"/>
          </a:p>
          <a:p>
            <a:pPr marL="285750" marR="0" indent="-285750" algn="l" defTabSz="91440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a:ln>
                  <a:noFill/>
                </a:ln>
                <a:solidFill>
                  <a:srgbClr val="000000"/>
                </a:solidFill>
                <a:effectLst/>
                <a:uFillTx/>
                <a:latin typeface="맑은 고딕"/>
                <a:ea typeface="맑은 고딕"/>
                <a:cs typeface="맑은 고딕"/>
                <a:sym typeface="맑은 고딕"/>
              </a:rPr>
              <a:t>Ideation</a:t>
            </a:r>
          </a:p>
          <a:p>
            <a:pPr marL="285750" marR="0" indent="-285750" algn="l" defTabSz="914400" fontAlgn="auto" latinLnBrk="0" hangingPunct="0">
              <a:lnSpc>
                <a:spcPct val="100000"/>
              </a:lnSpc>
              <a:spcBef>
                <a:spcPts val="0"/>
              </a:spcBef>
              <a:spcAft>
                <a:spcPts val="0"/>
              </a:spcAft>
              <a:buClrTx/>
              <a:buSzTx/>
              <a:buFontTx/>
              <a:buChar char="-"/>
              <a:tabLst/>
            </a:pPr>
            <a:endParaRPr lang="en-US" altLang="ko-KR"/>
          </a:p>
          <a:p>
            <a:pPr marL="285750" marR="0" indent="-285750" algn="l" defTabSz="91440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a:ln>
                  <a:noFill/>
                </a:ln>
                <a:solidFill>
                  <a:srgbClr val="000000"/>
                </a:solidFill>
                <a:effectLst/>
                <a:uFillTx/>
                <a:latin typeface="맑은 고딕"/>
                <a:ea typeface="맑은 고딕"/>
                <a:cs typeface="맑은 고딕"/>
                <a:sym typeface="맑은 고딕"/>
              </a:rPr>
              <a:t>Experiment</a:t>
            </a: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
        <p:nvSpPr>
          <p:cNvPr id="5" name="타원 4">
            <a:extLst>
              <a:ext uri="{FF2B5EF4-FFF2-40B4-BE49-F238E27FC236}">
                <a16:creationId xmlns:a16="http://schemas.microsoft.com/office/drawing/2014/main" id="{26FC691E-FDC9-1243-B5A9-478C4887EA39}"/>
              </a:ext>
            </a:extLst>
          </p:cNvPr>
          <p:cNvSpPr/>
          <p:nvPr/>
        </p:nvSpPr>
        <p:spPr>
          <a:xfrm>
            <a:off x="3579962" y="1558916"/>
            <a:ext cx="221822" cy="234146"/>
          </a:xfrm>
          <a:prstGeom prst="ellipse">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
        <p:nvSpPr>
          <p:cNvPr id="6" name="화살표: 오른쪽 5">
            <a:extLst>
              <a:ext uri="{FF2B5EF4-FFF2-40B4-BE49-F238E27FC236}">
                <a16:creationId xmlns:a16="http://schemas.microsoft.com/office/drawing/2014/main" id="{3876609B-0C7D-A347-9A5D-3E019D0F810A}"/>
              </a:ext>
            </a:extLst>
          </p:cNvPr>
          <p:cNvSpPr/>
          <p:nvPr/>
        </p:nvSpPr>
        <p:spPr>
          <a:xfrm>
            <a:off x="1973060" y="2010569"/>
            <a:ext cx="483078" cy="330887"/>
          </a:xfrm>
          <a:prstGeom prst="rightArrow">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
        <p:nvSpPr>
          <p:cNvPr id="7" name="곱하기 기호 6">
            <a:extLst>
              <a:ext uri="{FF2B5EF4-FFF2-40B4-BE49-F238E27FC236}">
                <a16:creationId xmlns:a16="http://schemas.microsoft.com/office/drawing/2014/main" id="{C03694D3-3EBF-B941-8E70-28DD1B0952AC}"/>
              </a:ext>
            </a:extLst>
          </p:cNvPr>
          <p:cNvSpPr/>
          <p:nvPr/>
        </p:nvSpPr>
        <p:spPr>
          <a:xfrm>
            <a:off x="2026629" y="2502089"/>
            <a:ext cx="483078" cy="499781"/>
          </a:xfrm>
          <a:prstGeom prst="mathMultiply">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3732138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9D3A21-8D98-4BC8-805A-084B35C4C42D}"/>
              </a:ext>
            </a:extLst>
          </p:cNvPr>
          <p:cNvSpPr>
            <a:spLocks noGrp="1"/>
          </p:cNvSpPr>
          <p:nvPr>
            <p:ph type="title"/>
          </p:nvPr>
        </p:nvSpPr>
        <p:spPr/>
        <p:txBody>
          <a:bodyPr/>
          <a:lstStyle/>
          <a:p>
            <a:r>
              <a:rPr lang="en-US" altLang="ko-KR" dirty="0"/>
              <a:t>- Paper</a:t>
            </a:r>
            <a:endParaRPr lang="ko-KR" altLang="en-US" dirty="0"/>
          </a:p>
        </p:txBody>
      </p:sp>
      <p:sp>
        <p:nvSpPr>
          <p:cNvPr id="3" name="슬라이드 번호 개체 틀 2">
            <a:extLst>
              <a:ext uri="{FF2B5EF4-FFF2-40B4-BE49-F238E27FC236}">
                <a16:creationId xmlns:a16="http://schemas.microsoft.com/office/drawing/2014/main" id="{31A8B997-C6E6-4F4D-9F74-D39898F4CADE}"/>
              </a:ext>
            </a:extLst>
          </p:cNvPr>
          <p:cNvSpPr>
            <a:spLocks noGrp="1"/>
          </p:cNvSpPr>
          <p:nvPr>
            <p:ph type="sldNum" sz="quarter" idx="10"/>
          </p:nvPr>
        </p:nvSpPr>
        <p:spPr/>
        <p:txBody>
          <a:bodyPr/>
          <a:lstStyle/>
          <a:p>
            <a:fld id="{86CB4B4D-7CA3-9044-876B-883B54F8677D}" type="slidenum">
              <a:rPr lang="en-US" altLang="ko-KR" smtClean="0"/>
              <a:pPr/>
              <a:t>3</a:t>
            </a:fld>
            <a:endParaRPr lang="en-US" altLang="ko-KR" dirty="0"/>
          </a:p>
        </p:txBody>
      </p:sp>
      <p:graphicFrame>
        <p:nvGraphicFramePr>
          <p:cNvPr id="5" name="표 4">
            <a:extLst>
              <a:ext uri="{FF2B5EF4-FFF2-40B4-BE49-F238E27FC236}">
                <a16:creationId xmlns:a16="http://schemas.microsoft.com/office/drawing/2014/main" id="{D7E1CAB8-7164-4511-AC72-C55157AEA62C}"/>
              </a:ext>
            </a:extLst>
          </p:cNvPr>
          <p:cNvGraphicFramePr/>
          <p:nvPr>
            <p:extLst>
              <p:ext uri="{D42A27DB-BD31-4B8C-83A1-F6EECF244321}">
                <p14:modId xmlns:p14="http://schemas.microsoft.com/office/powerpoint/2010/main" val="3007270017"/>
              </p:ext>
            </p:extLst>
          </p:nvPr>
        </p:nvGraphicFramePr>
        <p:xfrm>
          <a:off x="539552" y="1484784"/>
          <a:ext cx="7931224" cy="4862805"/>
        </p:xfrm>
        <a:graphic>
          <a:graphicData uri="http://schemas.openxmlformats.org/drawingml/2006/table">
            <a:tbl>
              <a:tblPr firstRow="1" firstCol="1" bandRow="1">
                <a:tableStyleId>{5940675A-B579-460E-94D1-54222C63F5DA}</a:tableStyleId>
              </a:tblPr>
              <a:tblGrid>
                <a:gridCol w="1077038">
                  <a:extLst>
                    <a:ext uri="{9D8B030D-6E8A-4147-A177-3AD203B41FA5}">
                      <a16:colId xmlns:a16="http://schemas.microsoft.com/office/drawing/2014/main" val="3938326579"/>
                    </a:ext>
                  </a:extLst>
                </a:gridCol>
                <a:gridCol w="1993882">
                  <a:extLst>
                    <a:ext uri="{9D8B030D-6E8A-4147-A177-3AD203B41FA5}">
                      <a16:colId xmlns:a16="http://schemas.microsoft.com/office/drawing/2014/main" val="3962014705"/>
                    </a:ext>
                  </a:extLst>
                </a:gridCol>
                <a:gridCol w="940704">
                  <a:extLst>
                    <a:ext uri="{9D8B030D-6E8A-4147-A177-3AD203B41FA5}">
                      <a16:colId xmlns:a16="http://schemas.microsoft.com/office/drawing/2014/main" val="2110381239"/>
                    </a:ext>
                  </a:extLst>
                </a:gridCol>
                <a:gridCol w="1308805">
                  <a:extLst>
                    <a:ext uri="{9D8B030D-6E8A-4147-A177-3AD203B41FA5}">
                      <a16:colId xmlns:a16="http://schemas.microsoft.com/office/drawing/2014/main" val="2181906531"/>
                    </a:ext>
                  </a:extLst>
                </a:gridCol>
                <a:gridCol w="1492857">
                  <a:extLst>
                    <a:ext uri="{9D8B030D-6E8A-4147-A177-3AD203B41FA5}">
                      <a16:colId xmlns:a16="http://schemas.microsoft.com/office/drawing/2014/main" val="2961055152"/>
                    </a:ext>
                  </a:extLst>
                </a:gridCol>
                <a:gridCol w="1117938">
                  <a:extLst>
                    <a:ext uri="{9D8B030D-6E8A-4147-A177-3AD203B41FA5}">
                      <a16:colId xmlns:a16="http://schemas.microsoft.com/office/drawing/2014/main" val="4255178709"/>
                    </a:ext>
                  </a:extLst>
                </a:gridCol>
              </a:tblGrid>
              <a:tr h="574568">
                <a:tc>
                  <a:txBody>
                    <a:bodyPr/>
                    <a:lstStyle/>
                    <a:p>
                      <a:pPr algn="l" fontAlgn="t" latinLnBrk="1">
                        <a:lnSpc>
                          <a:spcPct val="107000"/>
                        </a:lnSpc>
                        <a:spcBef>
                          <a:spcPts val="0"/>
                        </a:spcBef>
                        <a:spcAft>
                          <a:spcPts val="800"/>
                        </a:spcAft>
                      </a:pPr>
                      <a:r>
                        <a:rPr lang="ko-KR" altLang="en-US" sz="800" u="none" strike="noStrike" kern="100" dirty="0">
                          <a:effectLst/>
                        </a:rPr>
                        <a:t> </a:t>
                      </a:r>
                      <a:endParaRPr lang="ko-KR" altLang="en-US"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FAST Approaches to Scalable Similarity-based Test Case Prioritization</a:t>
                      </a:r>
                      <a:endParaRPr lang="en-US" altLang="ko-KR" sz="800" u="none" strike="noStrike" dirty="0">
                        <a:effectLst/>
                      </a:endParaRPr>
                    </a:p>
                    <a:p>
                      <a:pPr algn="l" fontAlgn="t" latinLnBrk="1">
                        <a:lnSpc>
                          <a:spcPct val="107000"/>
                        </a:lnSpc>
                        <a:spcBef>
                          <a:spcPts val="0"/>
                        </a:spcBef>
                        <a:spcAft>
                          <a:spcPts val="800"/>
                        </a:spcAft>
                      </a:pPr>
                      <a:r>
                        <a:rPr lang="en-US" sz="800" u="none" strike="noStrike" kern="100" spc="-100" dirty="0">
                          <a:effectLst/>
                        </a:rPr>
                        <a:t> </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Scalable Approaches for Test Suite Reduction</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QTEP : Quality-Aware Test Case prioritization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Optimizing Test Prioritization via Test Distribution Analysis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Assessing Test Case prioritization on Real Faults and Mutants.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289397547"/>
                  </a:ext>
                </a:extLst>
              </a:tr>
              <a:tr h="108442">
                <a:tc>
                  <a:txBody>
                    <a:bodyPr/>
                    <a:lstStyle/>
                    <a:p>
                      <a:pPr algn="l" fontAlgn="t" latinLnBrk="1">
                        <a:lnSpc>
                          <a:spcPct val="107000"/>
                        </a:lnSpc>
                        <a:spcBef>
                          <a:spcPts val="0"/>
                        </a:spcBef>
                        <a:spcAft>
                          <a:spcPts val="800"/>
                        </a:spcAft>
                      </a:pPr>
                      <a:r>
                        <a:rPr lang="en-US" sz="800" u="none" strike="noStrike" kern="100">
                          <a:effectLst/>
                        </a:rPr>
                        <a:t>Publishing</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2018 ICSE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2019 ICSE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ESEC/FSE 2017</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ESEC/FSE 2018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ICSME 2018</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3668100859"/>
                  </a:ext>
                </a:extLst>
              </a:tr>
              <a:tr h="511559">
                <a:tc>
                  <a:txBody>
                    <a:bodyPr/>
                    <a:lstStyle/>
                    <a:p>
                      <a:pPr algn="l" fontAlgn="t" latinLnBrk="1">
                        <a:lnSpc>
                          <a:spcPct val="107000"/>
                        </a:lnSpc>
                        <a:spcBef>
                          <a:spcPts val="0"/>
                        </a:spcBef>
                        <a:spcAft>
                          <a:spcPts val="800"/>
                        </a:spcAft>
                      </a:pPr>
                      <a:r>
                        <a:rPr lang="en-US" sz="800" u="none" strike="noStrike" kern="100" dirty="0">
                          <a:effectLst/>
                        </a:rPr>
                        <a:t>Objective</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Process prioritization of the big test suite</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Reduction test suite.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find code fault-prone for information to prioritize test cases.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To achieve the optimal prioritization effectiveness for any given project in practice. Learning based Predictive Test Prioritization.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investigated correlation between mutants and real faults</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2266884835"/>
                  </a:ext>
                </a:extLst>
              </a:tr>
              <a:tr h="916078">
                <a:tc>
                  <a:txBody>
                    <a:bodyPr/>
                    <a:lstStyle/>
                    <a:p>
                      <a:pPr algn="l" fontAlgn="t" latinLnBrk="1">
                        <a:lnSpc>
                          <a:spcPct val="107000"/>
                        </a:lnSpc>
                        <a:spcBef>
                          <a:spcPts val="0"/>
                        </a:spcBef>
                        <a:spcAft>
                          <a:spcPts val="800"/>
                        </a:spcAft>
                      </a:pPr>
                      <a:r>
                        <a:rPr lang="en-US" sz="800" u="none" strike="noStrike" kern="100">
                          <a:effectLst/>
                        </a:rPr>
                        <a:t>Approaches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Evaluating similarity(</a:t>
                      </a:r>
                      <a:r>
                        <a:rPr lang="en-US" sz="800" u="none" strike="noStrike" kern="100" spc="-100" dirty="0" err="1">
                          <a:effectLst/>
                        </a:rPr>
                        <a:t>jaccard</a:t>
                      </a:r>
                      <a:r>
                        <a:rPr lang="en-US" sz="800" u="none" strike="noStrike" kern="100" spc="-100" dirty="0">
                          <a:effectLst/>
                        </a:rPr>
                        <a:t> similarity) and choice the next test case </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Euclidean distance.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Gives more weight to fault-prone source code with two code inspection approaches(static bug finders, defect prediction models)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PTP builds a predictive model via XGBoost by collecting three groups of features(distribution of test coverage, testing time, and coverage per time unit) on existing projects and labeling which prioritization technique performs optimal on the training data</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create one mutated program instance by seeding a randomly selected mutant into the latest corresponding program version, and then repeat this process 100 times.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325325848"/>
                  </a:ext>
                </a:extLst>
              </a:tr>
              <a:tr h="916078">
                <a:tc>
                  <a:txBody>
                    <a:bodyPr/>
                    <a:lstStyle/>
                    <a:p>
                      <a:pPr algn="l" fontAlgn="t" latinLnBrk="1">
                        <a:lnSpc>
                          <a:spcPct val="107000"/>
                        </a:lnSpc>
                        <a:spcBef>
                          <a:spcPts val="0"/>
                        </a:spcBef>
                        <a:spcAft>
                          <a:spcPts val="800"/>
                        </a:spcAft>
                      </a:pPr>
                      <a:r>
                        <a:rPr lang="en-US" sz="800" u="none" strike="noStrike" kern="100">
                          <a:effectLst/>
                        </a:rPr>
                        <a:t>Techniques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Shingles, minhash,locality sensitive hashing</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K means++, random projection, clustering.</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 </a:t>
                      </a:r>
                      <a:endParaRPr lang="en-US" altLang="ko-KR" sz="800" b="0" i="0" u="none" strike="noStrike" dirty="0">
                        <a:effectLst/>
                        <a:latin typeface="Arial" panose="020B0604020202020204" pitchFamily="34" charset="0"/>
                      </a:endParaRPr>
                    </a:p>
                  </a:txBody>
                  <a:tcPr marL="41554" marR="41554" marT="5771" marB="0"/>
                </a:tc>
                <a:tc>
                  <a:txBody>
                    <a:bodyPr/>
                    <a:lstStyle/>
                    <a:p>
                      <a:pPr algn="just" fontAlgn="t" latinLnBrk="1">
                        <a:lnSpc>
                          <a:spcPct val="107000"/>
                        </a:lnSpc>
                        <a:spcBef>
                          <a:spcPts val="0"/>
                        </a:spcBef>
                        <a:spcAft>
                          <a:spcPts val="800"/>
                        </a:spcAft>
                      </a:pPr>
                      <a:r>
                        <a:rPr lang="en-US" sz="800" u="none" strike="noStrike" kern="100" spc="-100">
                          <a:effectLst/>
                        </a:rPr>
                        <a:t>In the training process, PTP collects the test distribution features and label information(e.g., which prioritization technique performs optimal) for each training project, and performs feature normalization and over-sampling to build the predictive model.</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892359038"/>
                  </a:ext>
                </a:extLst>
              </a:tr>
              <a:tr h="309298">
                <a:tc>
                  <a:txBody>
                    <a:bodyPr/>
                    <a:lstStyle/>
                    <a:p>
                      <a:pPr algn="l" fontAlgn="t" latinLnBrk="1">
                        <a:lnSpc>
                          <a:spcPct val="107000"/>
                        </a:lnSpc>
                        <a:spcBef>
                          <a:spcPts val="0"/>
                        </a:spcBef>
                        <a:spcAft>
                          <a:spcPts val="800"/>
                        </a:spcAft>
                      </a:pPr>
                      <a:r>
                        <a:rPr lang="en-US" sz="800" u="none" strike="noStrike" kern="100">
                          <a:effectLst/>
                        </a:rPr>
                        <a:t>Evaluation metrics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APFD, Preparation and prioritization time</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Fault detection loss, Test suite reduction.</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APFD</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APFD and APFDc</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751464947"/>
                  </a:ext>
                </a:extLst>
              </a:tr>
              <a:tr h="637576">
                <a:tc>
                  <a:txBody>
                    <a:bodyPr/>
                    <a:lstStyle/>
                    <a:p>
                      <a:pPr algn="l" fontAlgn="t" latinLnBrk="1">
                        <a:lnSpc>
                          <a:spcPct val="107000"/>
                        </a:lnSpc>
                        <a:spcBef>
                          <a:spcPts val="0"/>
                        </a:spcBef>
                        <a:spcAft>
                          <a:spcPts val="800"/>
                        </a:spcAft>
                      </a:pPr>
                      <a:r>
                        <a:rPr lang="en-US" sz="800" u="none" strike="noStrike" kern="100">
                          <a:effectLst/>
                        </a:rPr>
                        <a:t>Strength</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Effectiveness,efficiency(total time and preparation time each) in terms of bigger test</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Preparation time and Prepared data time is lower than above paper.</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Can check more suspicious method and  get Improvement testing efficiency</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result from practical testing infrastructure for Baidu(industrial subjects)</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explain correlation between mutant and real fault in terms of empirical study with test prioritization.</a:t>
                      </a:r>
                      <a:endParaRPr lang="en-US" altLang="ko-KR" sz="800" b="0" i="0" u="none" strike="noStrike">
                        <a:effectLst/>
                        <a:latin typeface="Arial" panose="020B0604020202020204" pitchFamily="34" charset="0"/>
                      </a:endParaRPr>
                    </a:p>
                  </a:txBody>
                  <a:tcPr marL="41554" marR="41554" marT="5771" marB="0"/>
                </a:tc>
                <a:extLst>
                  <a:ext uri="{0D108BD9-81ED-4DB2-BD59-A6C34878D82A}">
                    <a16:rowId xmlns:a16="http://schemas.microsoft.com/office/drawing/2014/main" val="1815335720"/>
                  </a:ext>
                </a:extLst>
              </a:tr>
              <a:tr h="713818">
                <a:tc>
                  <a:txBody>
                    <a:bodyPr/>
                    <a:lstStyle/>
                    <a:p>
                      <a:pPr algn="l" fontAlgn="t" latinLnBrk="1">
                        <a:lnSpc>
                          <a:spcPct val="107000"/>
                        </a:lnSpc>
                        <a:spcBef>
                          <a:spcPts val="0"/>
                        </a:spcBef>
                        <a:spcAft>
                          <a:spcPts val="800"/>
                        </a:spcAft>
                      </a:pPr>
                      <a:r>
                        <a:rPr lang="en-US" sz="800" u="none" strike="noStrike" kern="100">
                          <a:effectLst/>
                        </a:rPr>
                        <a:t>Weakness</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Large preparation time trade off precision and time cost. </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Using similar projects may have bias.</a:t>
                      </a:r>
                      <a:endParaRPr lang="en-US" altLang="ko-KR" sz="800" b="0" i="0" u="none" strike="noStrike">
                        <a:effectLst/>
                        <a:latin typeface="Arial" panose="020B0604020202020204" pitchFamily="34" charset="0"/>
                      </a:endParaRPr>
                    </a:p>
                  </a:txBody>
                  <a:tcPr marL="41554" marR="41554" marT="5771" marB="0"/>
                </a:tc>
                <a:tc>
                  <a:txBody>
                    <a:bodyPr/>
                    <a:lstStyle/>
                    <a:p>
                      <a:pPr algn="just" fontAlgn="t" latinLnBrk="1">
                        <a:lnSpc>
                          <a:spcPct val="107000"/>
                        </a:lnSpc>
                        <a:spcBef>
                          <a:spcPts val="0"/>
                        </a:spcBef>
                        <a:spcAft>
                          <a:spcPts val="800"/>
                        </a:spcAft>
                      </a:pPr>
                      <a:r>
                        <a:rPr lang="en-US" sz="800" u="none" strike="noStrike" kern="100">
                          <a:effectLst/>
                        </a:rPr>
                        <a:t>de facto standard metrics,</a:t>
                      </a:r>
                      <a:endParaRPr lang="en-US" altLang="ko-KR" sz="800" u="none" strike="noStrike">
                        <a:effectLst/>
                      </a:endParaRPr>
                    </a:p>
                    <a:p>
                      <a:pPr algn="l" fontAlgn="t" latinLnBrk="1">
                        <a:lnSpc>
                          <a:spcPct val="107000"/>
                        </a:lnSpc>
                        <a:spcBef>
                          <a:spcPts val="0"/>
                        </a:spcBef>
                        <a:spcAft>
                          <a:spcPts val="800"/>
                        </a:spcAft>
                      </a:pPr>
                      <a:r>
                        <a:rPr lang="en-US" sz="800" u="none" strike="noStrike" kern="100" spc="-100">
                          <a:effectLst/>
                        </a:rPr>
                        <a:t> </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a:effectLst/>
                        </a:rPr>
                        <a:t>Research effectiveness may vary using other techniques. APFD can`t reflect time and space cost or the severity.</a:t>
                      </a:r>
                      <a:endParaRPr lang="en-US" altLang="ko-KR" sz="800" b="0" i="0" u="none" strike="noStrike">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use the mutation faults. Mutation threat.</a:t>
                      </a:r>
                      <a:endParaRPr lang="en-US" altLang="ko-KR" sz="800" b="0" i="0" u="none" strike="noStrike" dirty="0">
                        <a:effectLst/>
                        <a:latin typeface="Arial" panose="020B0604020202020204" pitchFamily="34" charset="0"/>
                      </a:endParaRPr>
                    </a:p>
                  </a:txBody>
                  <a:tcPr marL="41554" marR="41554" marT="5771" marB="0"/>
                </a:tc>
                <a:tc>
                  <a:txBody>
                    <a:bodyPr/>
                    <a:lstStyle/>
                    <a:p>
                      <a:pPr algn="l" fontAlgn="t" latinLnBrk="1">
                        <a:lnSpc>
                          <a:spcPct val="107000"/>
                        </a:lnSpc>
                        <a:spcBef>
                          <a:spcPts val="0"/>
                        </a:spcBef>
                        <a:spcAft>
                          <a:spcPts val="800"/>
                        </a:spcAft>
                      </a:pPr>
                      <a:r>
                        <a:rPr lang="en-US" sz="800" u="none" strike="noStrike" kern="100" spc="-100" dirty="0">
                          <a:effectLst/>
                        </a:rPr>
                        <a:t>Different affects from mutants seeded in the same code from the real fault. This result are representative of a certain set of mutants.</a:t>
                      </a:r>
                      <a:endParaRPr lang="en-US" altLang="ko-KR" sz="800" b="0" i="0" u="none" strike="noStrike" dirty="0">
                        <a:effectLst/>
                        <a:latin typeface="Arial" panose="020B0604020202020204" pitchFamily="34" charset="0"/>
                      </a:endParaRPr>
                    </a:p>
                  </a:txBody>
                  <a:tcPr marL="41554" marR="41554" marT="5771" marB="0"/>
                </a:tc>
                <a:extLst>
                  <a:ext uri="{0D108BD9-81ED-4DB2-BD59-A6C34878D82A}">
                    <a16:rowId xmlns:a16="http://schemas.microsoft.com/office/drawing/2014/main" val="4076830688"/>
                  </a:ext>
                </a:extLst>
              </a:tr>
            </a:tbl>
          </a:graphicData>
        </a:graphic>
      </p:graphicFrame>
    </p:spTree>
    <p:extLst>
      <p:ext uri="{BB962C8B-B14F-4D97-AF65-F5344CB8AC3E}">
        <p14:creationId xmlns:p14="http://schemas.microsoft.com/office/powerpoint/2010/main" val="29633587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ED527-E59B-45EB-978B-E9EF1B0231DB}"/>
              </a:ext>
            </a:extLst>
          </p:cNvPr>
          <p:cNvSpPr>
            <a:spLocks noGrp="1"/>
          </p:cNvSpPr>
          <p:nvPr>
            <p:ph type="title"/>
          </p:nvPr>
        </p:nvSpPr>
        <p:spPr/>
        <p:txBody>
          <a:bodyPr/>
          <a:lstStyle/>
          <a:p>
            <a:r>
              <a:rPr lang="en-US" altLang="ko-KR" dirty="0"/>
              <a:t>-Critical Problem</a:t>
            </a:r>
            <a:endParaRPr lang="ko-KR" altLang="en-US" dirty="0"/>
          </a:p>
        </p:txBody>
      </p:sp>
      <p:sp>
        <p:nvSpPr>
          <p:cNvPr id="3" name="슬라이드 번호 개체 틀 2">
            <a:extLst>
              <a:ext uri="{FF2B5EF4-FFF2-40B4-BE49-F238E27FC236}">
                <a16:creationId xmlns:a16="http://schemas.microsoft.com/office/drawing/2014/main" id="{3E2BDF45-8BB8-4BEB-992C-EDF162828DCC}"/>
              </a:ext>
            </a:extLst>
          </p:cNvPr>
          <p:cNvSpPr>
            <a:spLocks noGrp="1"/>
          </p:cNvSpPr>
          <p:nvPr>
            <p:ph type="sldNum" sz="quarter" idx="10"/>
          </p:nvPr>
        </p:nvSpPr>
        <p:spPr/>
        <p:txBody>
          <a:bodyPr/>
          <a:lstStyle/>
          <a:p>
            <a:fld id="{86CB4B4D-7CA3-9044-876B-883B54F8677D}" type="slidenum">
              <a:rPr lang="en-US" altLang="ko-KR" smtClean="0"/>
              <a:pPr/>
              <a:t>4</a:t>
            </a:fld>
            <a:endParaRPr lang="en-US" altLang="ko-KR" dirty="0"/>
          </a:p>
        </p:txBody>
      </p:sp>
      <p:sp>
        <p:nvSpPr>
          <p:cNvPr id="4" name="TextBox 3">
            <a:extLst>
              <a:ext uri="{FF2B5EF4-FFF2-40B4-BE49-F238E27FC236}">
                <a16:creationId xmlns:a16="http://schemas.microsoft.com/office/drawing/2014/main" id="{9D3D61D6-22B6-47FE-8E14-4611339F1C7A}"/>
              </a:ext>
            </a:extLst>
          </p:cNvPr>
          <p:cNvSpPr txBox="1"/>
          <p:nvPr/>
        </p:nvSpPr>
        <p:spPr>
          <a:xfrm>
            <a:off x="395536" y="1556792"/>
            <a:ext cx="6840760"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APFD = Same time cost Same severity.</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lang="en-US" altLang="ko-KR" dirty="0"/>
              <a:t>C B E A D is not </a:t>
            </a:r>
            <a:r>
              <a:rPr lang="en-US" altLang="ko-KR"/>
              <a:t>best performance in every cases.</a:t>
            </a: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r>
              <a:rPr lang="en-US" altLang="ko-KR" dirty="0" err="1"/>
              <a:t>APFDc</a:t>
            </a:r>
            <a:r>
              <a:rPr lang="en-US" altLang="ko-KR" dirty="0"/>
              <a:t> = Consider time cost and fault severity. But..</a:t>
            </a:r>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	Most </a:t>
            </a:r>
            <a:r>
              <a:rPr lang="en-US" altLang="ko-KR" dirty="0"/>
              <a:t>research consider severities are same.</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pic>
        <p:nvPicPr>
          <p:cNvPr id="6" name="그림 5">
            <a:extLst>
              <a:ext uri="{FF2B5EF4-FFF2-40B4-BE49-F238E27FC236}">
                <a16:creationId xmlns:a16="http://schemas.microsoft.com/office/drawing/2014/main" id="{83234E0B-B40D-4417-A0FD-5D35EFC161EA}"/>
              </a:ext>
            </a:extLst>
          </p:cNvPr>
          <p:cNvPicPr>
            <a:picLocks noChangeAspect="1"/>
          </p:cNvPicPr>
          <p:nvPr/>
        </p:nvPicPr>
        <p:blipFill>
          <a:blip r:embed="rId2"/>
          <a:stretch>
            <a:fillRect/>
          </a:stretch>
        </p:blipFill>
        <p:spPr>
          <a:xfrm>
            <a:off x="422635" y="1969227"/>
            <a:ext cx="5256584" cy="2025199"/>
          </a:xfrm>
          <a:prstGeom prst="rect">
            <a:avLst/>
          </a:prstGeom>
        </p:spPr>
      </p:pic>
    </p:spTree>
    <p:extLst>
      <p:ext uri="{BB962C8B-B14F-4D97-AF65-F5344CB8AC3E}">
        <p14:creationId xmlns:p14="http://schemas.microsoft.com/office/powerpoint/2010/main" val="19614452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994110-EFD7-4B18-96E8-93BFBBF22F88}"/>
              </a:ext>
            </a:extLst>
          </p:cNvPr>
          <p:cNvSpPr>
            <a:spLocks noGrp="1"/>
          </p:cNvSpPr>
          <p:nvPr>
            <p:ph type="title"/>
          </p:nvPr>
        </p:nvSpPr>
        <p:spPr/>
        <p:txBody>
          <a:bodyPr/>
          <a:lstStyle/>
          <a:p>
            <a:r>
              <a:rPr lang="en-US" altLang="ko-KR" dirty="0"/>
              <a:t>- Critical Problem </a:t>
            </a:r>
            <a:endParaRPr lang="ko-KR" altLang="en-US" dirty="0"/>
          </a:p>
        </p:txBody>
      </p:sp>
      <p:sp>
        <p:nvSpPr>
          <p:cNvPr id="3" name="슬라이드 번호 개체 틀 2">
            <a:extLst>
              <a:ext uri="{FF2B5EF4-FFF2-40B4-BE49-F238E27FC236}">
                <a16:creationId xmlns:a16="http://schemas.microsoft.com/office/drawing/2014/main" id="{11618105-973B-48E2-9173-AEC6BE7160DA}"/>
              </a:ext>
            </a:extLst>
          </p:cNvPr>
          <p:cNvSpPr>
            <a:spLocks noGrp="1"/>
          </p:cNvSpPr>
          <p:nvPr>
            <p:ph type="sldNum" sz="quarter" idx="10"/>
          </p:nvPr>
        </p:nvSpPr>
        <p:spPr/>
        <p:txBody>
          <a:bodyPr/>
          <a:lstStyle/>
          <a:p>
            <a:fld id="{86CB4B4D-7CA3-9044-876B-883B54F8677D}" type="slidenum">
              <a:rPr lang="en-US" altLang="ko-KR" smtClean="0"/>
              <a:pPr/>
              <a:t>5</a:t>
            </a:fld>
            <a:endParaRPr lang="en-US" altLang="ko-KR" dirty="0"/>
          </a:p>
        </p:txBody>
      </p:sp>
      <p:graphicFrame>
        <p:nvGraphicFramePr>
          <p:cNvPr id="5" name="표 4">
            <a:extLst>
              <a:ext uri="{FF2B5EF4-FFF2-40B4-BE49-F238E27FC236}">
                <a16:creationId xmlns:a16="http://schemas.microsoft.com/office/drawing/2014/main" id="{58BE0044-B2EB-4D7F-96E7-6DB3D437ECAF}"/>
              </a:ext>
            </a:extLst>
          </p:cNvPr>
          <p:cNvGraphicFramePr/>
          <p:nvPr>
            <p:extLst>
              <p:ext uri="{D42A27DB-BD31-4B8C-83A1-F6EECF244321}">
                <p14:modId xmlns:p14="http://schemas.microsoft.com/office/powerpoint/2010/main" val="3580966598"/>
              </p:ext>
            </p:extLst>
          </p:nvPr>
        </p:nvGraphicFramePr>
        <p:xfrm>
          <a:off x="292956" y="2708920"/>
          <a:ext cx="8280400" cy="2347788"/>
        </p:xfrm>
        <a:graphic>
          <a:graphicData uri="http://schemas.openxmlformats.org/drawingml/2006/table">
            <a:tbl>
              <a:tblPr firstRow="1" firstCol="1" bandRow="1">
                <a:tableStyleId>{5940675A-B579-460E-94D1-54222C63F5DA}</a:tableStyleId>
              </a:tblPr>
              <a:tblGrid>
                <a:gridCol w="4140200">
                  <a:extLst>
                    <a:ext uri="{9D8B030D-6E8A-4147-A177-3AD203B41FA5}">
                      <a16:colId xmlns:a16="http://schemas.microsoft.com/office/drawing/2014/main" val="2794000959"/>
                    </a:ext>
                  </a:extLst>
                </a:gridCol>
                <a:gridCol w="4140200">
                  <a:extLst>
                    <a:ext uri="{9D8B030D-6E8A-4147-A177-3AD203B41FA5}">
                      <a16:colId xmlns:a16="http://schemas.microsoft.com/office/drawing/2014/main" val="4027583821"/>
                    </a:ext>
                  </a:extLst>
                </a:gridCol>
              </a:tblGrid>
              <a:tr h="0">
                <a:tc>
                  <a:txBody>
                    <a:bodyPr/>
                    <a:lstStyle/>
                    <a:p>
                      <a:pPr algn="l" fontAlgn="base" latinLnBrk="0">
                        <a:lnSpc>
                          <a:spcPct val="107000"/>
                        </a:lnSpc>
                        <a:spcBef>
                          <a:spcPts val="0"/>
                        </a:spcBef>
                        <a:spcAft>
                          <a:spcPts val="800"/>
                        </a:spcAft>
                      </a:pPr>
                      <a:r>
                        <a:rPr lang="en-US" sz="1000" u="none" strike="noStrike" dirty="0">
                          <a:effectLst/>
                        </a:rPr>
                        <a:t>Critical</a:t>
                      </a:r>
                      <a:endParaRPr lang="en-US" altLang="ko-KR" sz="1800" b="0" i="0" u="none" strike="noStrike" dirty="0">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is likely causing serious loss or interruption of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168206366"/>
                  </a:ext>
                </a:extLst>
              </a:tr>
              <a:tr h="0">
                <a:tc>
                  <a:txBody>
                    <a:bodyPr/>
                    <a:lstStyle/>
                    <a:p>
                      <a:pPr algn="l" fontAlgn="base" latinLnBrk="0">
                        <a:lnSpc>
                          <a:spcPct val="107000"/>
                        </a:lnSpc>
                        <a:spcBef>
                          <a:spcPts val="0"/>
                        </a:spcBef>
                        <a:spcAft>
                          <a:spcPts val="800"/>
                        </a:spcAft>
                      </a:pPr>
                      <a:r>
                        <a:rPr lang="en-US" sz="1000" u="none" strike="noStrike">
                          <a:effectLst/>
                        </a:rPr>
                        <a:t>Major</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could potentially lead to loss or interruption of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1191042050"/>
                  </a:ext>
                </a:extLst>
              </a:tr>
              <a:tr h="0">
                <a:tc>
                  <a:txBody>
                    <a:bodyPr/>
                    <a:lstStyle/>
                    <a:p>
                      <a:pPr algn="l" fontAlgn="base" latinLnBrk="0">
                        <a:lnSpc>
                          <a:spcPct val="107000"/>
                        </a:lnSpc>
                        <a:spcBef>
                          <a:spcPts val="0"/>
                        </a:spcBef>
                        <a:spcAft>
                          <a:spcPts val="800"/>
                        </a:spcAft>
                      </a:pPr>
                      <a:r>
                        <a:rPr lang="en-US" sz="1000" u="none" strike="noStrike">
                          <a:effectLst/>
                        </a:rPr>
                        <a:t>Minor</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failure that does not significantly affect traffic.</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040392688"/>
                  </a:ext>
                </a:extLst>
              </a:tr>
              <a:tr h="0">
                <a:tc>
                  <a:txBody>
                    <a:bodyPr/>
                    <a:lstStyle/>
                    <a:p>
                      <a:pPr algn="l" fontAlgn="base" latinLnBrk="0">
                        <a:lnSpc>
                          <a:spcPct val="107000"/>
                        </a:lnSpc>
                        <a:spcBef>
                          <a:spcPts val="0"/>
                        </a:spcBef>
                        <a:spcAft>
                          <a:spcPts val="800"/>
                        </a:spcAft>
                      </a:pPr>
                      <a:r>
                        <a:rPr lang="en-US" sz="1000" u="none" strike="noStrike">
                          <a:effectLst/>
                        </a:rPr>
                        <a:t>Not alarmed</a:t>
                      </a:r>
                      <a:endParaRPr lang="en-US" altLang="ko-KR" sz="1800" b="0" i="0" u="none" strike="noStrike">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a:effectLst/>
                        </a:rPr>
                        <a:t>A fault that results in a standing condition, not an alarm.</a:t>
                      </a:r>
                      <a:endParaRPr lang="en-US" altLang="ko-KR" sz="1800" b="0" i="0" u="none" strike="noStrike">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437390289"/>
                  </a:ext>
                </a:extLst>
              </a:tr>
              <a:tr h="0">
                <a:tc>
                  <a:txBody>
                    <a:bodyPr/>
                    <a:lstStyle/>
                    <a:p>
                      <a:pPr algn="l" fontAlgn="base" latinLnBrk="0">
                        <a:lnSpc>
                          <a:spcPct val="107000"/>
                        </a:lnSpc>
                        <a:spcBef>
                          <a:spcPts val="0"/>
                        </a:spcBef>
                        <a:spcAft>
                          <a:spcPts val="800"/>
                        </a:spcAft>
                      </a:pPr>
                      <a:r>
                        <a:rPr lang="en-US" sz="1000" u="none" strike="noStrike" dirty="0">
                          <a:effectLst/>
                        </a:rPr>
                        <a:t>Not reported</a:t>
                      </a:r>
                      <a:endParaRPr lang="en-US" altLang="ko-KR" sz="1800" b="0" i="0" u="none" strike="noStrike" dirty="0">
                        <a:effectLst/>
                        <a:latin typeface="Arial" panose="020B0604020202020204" pitchFamily="34" charset="0"/>
                      </a:endParaRPr>
                    </a:p>
                  </a:txBody>
                  <a:tcPr marL="95250" marR="95250" marT="142875" marB="142875" anchor="b"/>
                </a:tc>
                <a:tc>
                  <a:txBody>
                    <a:bodyPr/>
                    <a:lstStyle/>
                    <a:p>
                      <a:pPr algn="l" fontAlgn="base" latinLnBrk="0">
                        <a:lnSpc>
                          <a:spcPct val="107000"/>
                        </a:lnSpc>
                        <a:spcBef>
                          <a:spcPts val="0"/>
                        </a:spcBef>
                        <a:spcAft>
                          <a:spcPts val="800"/>
                        </a:spcAft>
                      </a:pPr>
                      <a:r>
                        <a:rPr lang="en-US" sz="1000" u="none" strike="noStrike" dirty="0">
                          <a:effectLst/>
                        </a:rPr>
                        <a:t>A minor, major, or critical alarm not reported, because it is being masked by another alarm.</a:t>
                      </a:r>
                      <a:endParaRPr lang="en-US" altLang="ko-KR" sz="1800" b="0" i="0" u="none" strike="noStrike" dirty="0">
                        <a:effectLst/>
                        <a:latin typeface="Arial" panose="020B0604020202020204" pitchFamily="34" charset="0"/>
                      </a:endParaRPr>
                    </a:p>
                  </a:txBody>
                  <a:tcPr marL="95250" marR="95250" marT="142875" marB="142875" anchor="b"/>
                </a:tc>
                <a:extLst>
                  <a:ext uri="{0D108BD9-81ED-4DB2-BD59-A6C34878D82A}">
                    <a16:rowId xmlns:a16="http://schemas.microsoft.com/office/drawing/2014/main" val="2480631758"/>
                  </a:ext>
                </a:extLst>
              </a:tr>
            </a:tbl>
          </a:graphicData>
        </a:graphic>
      </p:graphicFrame>
      <p:sp>
        <p:nvSpPr>
          <p:cNvPr id="4" name="TextBox 3">
            <a:extLst>
              <a:ext uri="{FF2B5EF4-FFF2-40B4-BE49-F238E27FC236}">
                <a16:creationId xmlns:a16="http://schemas.microsoft.com/office/drawing/2014/main" id="{F56563E1-50D1-4E9D-81A7-75DDBAD9FCF9}"/>
              </a:ext>
            </a:extLst>
          </p:cNvPr>
          <p:cNvSpPr txBox="1"/>
          <p:nvPr/>
        </p:nvSpPr>
        <p:spPr>
          <a:xfrm>
            <a:off x="379227" y="1408763"/>
            <a:ext cx="649106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Defect Severity.</a:t>
            </a:r>
          </a:p>
          <a:p>
            <a:pPr marR="0" algn="l" defTabSz="914400" rtl="0" fontAlgn="auto" latinLnBrk="0" hangingPunct="0">
              <a:lnSpc>
                <a:spcPct val="100000"/>
              </a:lnSpc>
              <a:spcBef>
                <a:spcPts val="0"/>
              </a:spcBef>
              <a:spcAft>
                <a:spcPts val="0"/>
              </a:spcAft>
              <a:buClrTx/>
              <a:buSzTx/>
              <a:tabLst/>
            </a:pPr>
            <a:r>
              <a:rPr lang="en-US" altLang="ko-KR" b="0" i="0" dirty="0">
                <a:solidFill>
                  <a:srgbClr val="404248"/>
                </a:solidFill>
                <a:effectLst/>
                <a:latin typeface="Graphik"/>
              </a:rPr>
              <a:t> 	The degree of impact that a defect has on the 	development or operation of a component or system.</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8431623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95C898-0EA1-465E-945B-0F6F49996163}"/>
              </a:ext>
            </a:extLst>
          </p:cNvPr>
          <p:cNvSpPr>
            <a:spLocks noGrp="1"/>
          </p:cNvSpPr>
          <p:nvPr>
            <p:ph type="title"/>
          </p:nvPr>
        </p:nvSpPr>
        <p:spPr/>
        <p:txBody>
          <a:bodyPr/>
          <a:lstStyle/>
          <a:p>
            <a:r>
              <a:rPr lang="en-US" altLang="ko-KR" dirty="0"/>
              <a:t>- Plan</a:t>
            </a:r>
            <a:endParaRPr lang="ko-KR" altLang="en-US" dirty="0"/>
          </a:p>
        </p:txBody>
      </p:sp>
      <p:sp>
        <p:nvSpPr>
          <p:cNvPr id="3" name="슬라이드 번호 개체 틀 2">
            <a:extLst>
              <a:ext uri="{FF2B5EF4-FFF2-40B4-BE49-F238E27FC236}">
                <a16:creationId xmlns:a16="http://schemas.microsoft.com/office/drawing/2014/main" id="{54E89F2D-CA21-44D6-94EE-407DE6F57D1D}"/>
              </a:ext>
            </a:extLst>
          </p:cNvPr>
          <p:cNvSpPr>
            <a:spLocks noGrp="1"/>
          </p:cNvSpPr>
          <p:nvPr>
            <p:ph type="sldNum" sz="quarter" idx="10"/>
          </p:nvPr>
        </p:nvSpPr>
        <p:spPr/>
        <p:txBody>
          <a:bodyPr/>
          <a:lstStyle/>
          <a:p>
            <a:fld id="{86CB4B4D-7CA3-9044-876B-883B54F8677D}" type="slidenum">
              <a:rPr lang="en-US" altLang="ko-KR" smtClean="0"/>
              <a:pPr/>
              <a:t>6</a:t>
            </a:fld>
            <a:endParaRPr lang="en-US" altLang="ko-KR" dirty="0"/>
          </a:p>
        </p:txBody>
      </p:sp>
      <p:sp>
        <p:nvSpPr>
          <p:cNvPr id="4" name="직사각형 3">
            <a:extLst>
              <a:ext uri="{FF2B5EF4-FFF2-40B4-BE49-F238E27FC236}">
                <a16:creationId xmlns:a16="http://schemas.microsoft.com/office/drawing/2014/main" id="{9079420C-1E3E-45E6-9983-F8008C1D615C}"/>
              </a:ext>
            </a:extLst>
          </p:cNvPr>
          <p:cNvSpPr/>
          <p:nvPr/>
        </p:nvSpPr>
        <p:spPr>
          <a:xfrm>
            <a:off x="395536" y="5387371"/>
            <a:ext cx="1440160" cy="369330"/>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FL</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5" name="직사각형 4">
            <a:extLst>
              <a:ext uri="{FF2B5EF4-FFF2-40B4-BE49-F238E27FC236}">
                <a16:creationId xmlns:a16="http://schemas.microsoft.com/office/drawing/2014/main" id="{8BF80CC5-8BFE-41BE-A9F4-E61FAF2E8D59}"/>
              </a:ext>
            </a:extLst>
          </p:cNvPr>
          <p:cNvSpPr/>
          <p:nvPr/>
        </p:nvSpPr>
        <p:spPr>
          <a:xfrm>
            <a:off x="2654004" y="5110372"/>
            <a:ext cx="1440160" cy="923328"/>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Suspicious statem</a:t>
            </a:r>
            <a:r>
              <a:rPr lang="en-US" altLang="ko-KR" dirty="0"/>
              <a:t>ent or method</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6" name="직사각형 5">
            <a:extLst>
              <a:ext uri="{FF2B5EF4-FFF2-40B4-BE49-F238E27FC236}">
                <a16:creationId xmlns:a16="http://schemas.microsoft.com/office/drawing/2014/main" id="{3ED775D8-6581-41FD-8526-32005BF66864}"/>
              </a:ext>
            </a:extLst>
          </p:cNvPr>
          <p:cNvSpPr/>
          <p:nvPr/>
        </p:nvSpPr>
        <p:spPr>
          <a:xfrm>
            <a:off x="4606767" y="4149080"/>
            <a:ext cx="1440160" cy="1200327"/>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Get information test case (coverage)</a:t>
            </a:r>
          </a:p>
        </p:txBody>
      </p:sp>
      <p:sp>
        <p:nvSpPr>
          <p:cNvPr id="7" name="직사각형 6">
            <a:extLst>
              <a:ext uri="{FF2B5EF4-FFF2-40B4-BE49-F238E27FC236}">
                <a16:creationId xmlns:a16="http://schemas.microsoft.com/office/drawing/2014/main" id="{295834B5-2131-4E7C-9C43-84EB77FF9129}"/>
              </a:ext>
            </a:extLst>
          </p:cNvPr>
          <p:cNvSpPr/>
          <p:nvPr/>
        </p:nvSpPr>
        <p:spPr>
          <a:xfrm>
            <a:off x="6694999" y="4590987"/>
            <a:ext cx="1440160" cy="1477325"/>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Test prioritization using previous information</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8" name="TextBox 7">
            <a:extLst>
              <a:ext uri="{FF2B5EF4-FFF2-40B4-BE49-F238E27FC236}">
                <a16:creationId xmlns:a16="http://schemas.microsoft.com/office/drawing/2014/main" id="{4E86B2FF-3AEE-467E-859C-2BDB525C0523}"/>
              </a:ext>
            </a:extLst>
          </p:cNvPr>
          <p:cNvSpPr txBox="1"/>
          <p:nvPr/>
        </p:nvSpPr>
        <p:spPr>
          <a:xfrm>
            <a:off x="387746" y="1507495"/>
            <a:ext cx="752607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dirty="0"/>
              <a:t>- Using Test case similarity</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lang="en-US" altLang="ko-KR" dirty="0"/>
              <a:t>Test case reduction, </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lang="en-US" altLang="ko-KR" dirty="0"/>
              <a:t>History of Execution. </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lang="en-US" altLang="ko-KR" dirty="0"/>
              <a:t>-  Code coverage.</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
        <p:nvSpPr>
          <p:cNvPr id="9" name="직사각형 8">
            <a:extLst>
              <a:ext uri="{FF2B5EF4-FFF2-40B4-BE49-F238E27FC236}">
                <a16:creationId xmlns:a16="http://schemas.microsoft.com/office/drawing/2014/main" id="{2BB50A3E-BA26-48D8-99FE-7F48F28333B3}"/>
              </a:ext>
            </a:extLst>
          </p:cNvPr>
          <p:cNvSpPr/>
          <p:nvPr/>
        </p:nvSpPr>
        <p:spPr>
          <a:xfrm>
            <a:off x="4640236" y="5572036"/>
            <a:ext cx="1440160" cy="1200327"/>
          </a:xfrm>
          <a:prstGeom prst="rect">
            <a:avLst/>
          </a:prstGeom>
          <a:solidFill>
            <a:srgbClr val="FFFFFF"/>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Get information fault severities.</a:t>
            </a:r>
          </a:p>
        </p:txBody>
      </p:sp>
      <p:cxnSp>
        <p:nvCxnSpPr>
          <p:cNvPr id="10" name="직선 화살표 연결선 9">
            <a:extLst>
              <a:ext uri="{FF2B5EF4-FFF2-40B4-BE49-F238E27FC236}">
                <a16:creationId xmlns:a16="http://schemas.microsoft.com/office/drawing/2014/main" id="{9E4B9C42-1A19-8042-B9E2-D4F217DCF4AF}"/>
              </a:ext>
            </a:extLst>
          </p:cNvPr>
          <p:cNvCxnSpPr>
            <a:cxnSpLocks/>
            <a:stCxn id="4" idx="3"/>
            <a:endCxn id="5" idx="1"/>
          </p:cNvCxnSpPr>
          <p:nvPr/>
        </p:nvCxnSpPr>
        <p:spPr>
          <a:xfrm>
            <a:off x="1835696" y="5572036"/>
            <a:ext cx="818308" cy="0"/>
          </a:xfrm>
          <a:prstGeom prst="straightConnector1">
            <a:avLst/>
          </a:prstGeom>
          <a:noFill/>
          <a:ln w="25400" cap="flat">
            <a:solidFill>
              <a:schemeClr val="accent2"/>
            </a:solidFill>
            <a:prstDash val="solid"/>
            <a:bevel/>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직선 화살표 연결선 13">
            <a:extLst>
              <a:ext uri="{FF2B5EF4-FFF2-40B4-BE49-F238E27FC236}">
                <a16:creationId xmlns:a16="http://schemas.microsoft.com/office/drawing/2014/main" id="{649576CA-B1E5-7A41-AF9D-0EA1F6B94573}"/>
              </a:ext>
            </a:extLst>
          </p:cNvPr>
          <p:cNvCxnSpPr>
            <a:cxnSpLocks/>
            <a:stCxn id="5" idx="3"/>
            <a:endCxn id="6" idx="1"/>
          </p:cNvCxnSpPr>
          <p:nvPr/>
        </p:nvCxnSpPr>
        <p:spPr>
          <a:xfrm flipV="1">
            <a:off x="4094164" y="4749244"/>
            <a:ext cx="512603" cy="822792"/>
          </a:xfrm>
          <a:prstGeom prst="straightConnector1">
            <a:avLst/>
          </a:prstGeom>
          <a:noFill/>
          <a:ln w="25400" cap="flat">
            <a:solidFill>
              <a:schemeClr val="accent2"/>
            </a:solidFill>
            <a:prstDash val="solid"/>
            <a:bevel/>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직선 화살표 연결선 16">
            <a:extLst>
              <a:ext uri="{FF2B5EF4-FFF2-40B4-BE49-F238E27FC236}">
                <a16:creationId xmlns:a16="http://schemas.microsoft.com/office/drawing/2014/main" id="{3EF1D0EA-E18B-D749-AF27-FEBE50163DA1}"/>
              </a:ext>
            </a:extLst>
          </p:cNvPr>
          <p:cNvCxnSpPr>
            <a:cxnSpLocks/>
            <a:stCxn id="5" idx="3"/>
            <a:endCxn id="9" idx="1"/>
          </p:cNvCxnSpPr>
          <p:nvPr/>
        </p:nvCxnSpPr>
        <p:spPr>
          <a:xfrm>
            <a:off x="4094164" y="5572036"/>
            <a:ext cx="546072" cy="600164"/>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20" name="직선 화살표 연결선 19">
            <a:extLst>
              <a:ext uri="{FF2B5EF4-FFF2-40B4-BE49-F238E27FC236}">
                <a16:creationId xmlns:a16="http://schemas.microsoft.com/office/drawing/2014/main" id="{C1BC1E16-4A49-1543-A3DF-EE8117D4C5F0}"/>
              </a:ext>
            </a:extLst>
          </p:cNvPr>
          <p:cNvCxnSpPr>
            <a:cxnSpLocks/>
            <a:stCxn id="9" idx="3"/>
            <a:endCxn id="7" idx="1"/>
          </p:cNvCxnSpPr>
          <p:nvPr/>
        </p:nvCxnSpPr>
        <p:spPr>
          <a:xfrm flipV="1">
            <a:off x="6080396" y="5329650"/>
            <a:ext cx="614603" cy="842550"/>
          </a:xfrm>
          <a:prstGeom prst="straightConnector1">
            <a:avLst/>
          </a:prstGeom>
          <a:noFill/>
          <a:ln w="25400" cap="flat">
            <a:solidFill>
              <a:schemeClr val="accent2"/>
            </a:solidFill>
            <a:prstDash val="solid"/>
            <a:bevel/>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3" name="직선 화살표 연결선 22">
            <a:extLst>
              <a:ext uri="{FF2B5EF4-FFF2-40B4-BE49-F238E27FC236}">
                <a16:creationId xmlns:a16="http://schemas.microsoft.com/office/drawing/2014/main" id="{2F7EB98B-5694-6C44-9F6D-834E018F3352}"/>
              </a:ext>
            </a:extLst>
          </p:cNvPr>
          <p:cNvCxnSpPr>
            <a:cxnSpLocks/>
            <a:stCxn id="6" idx="3"/>
            <a:endCxn id="7" idx="1"/>
          </p:cNvCxnSpPr>
          <p:nvPr/>
        </p:nvCxnSpPr>
        <p:spPr>
          <a:xfrm>
            <a:off x="6046927" y="4749244"/>
            <a:ext cx="648072" cy="580406"/>
          </a:xfrm>
          <a:prstGeom prst="straightConnector1">
            <a:avLst/>
          </a:prstGeom>
          <a:noFill/>
          <a:ln w="25400" cap="flat">
            <a:solidFill>
              <a:schemeClr val="accent2"/>
            </a:solidFill>
            <a:prstDash val="solid"/>
            <a:bevel/>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994992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F3483-0E94-45AA-91A2-2B3713174798}"/>
              </a:ext>
            </a:extLst>
          </p:cNvPr>
          <p:cNvSpPr>
            <a:spLocks noGrp="1"/>
          </p:cNvSpPr>
          <p:nvPr>
            <p:ph type="title"/>
          </p:nvPr>
        </p:nvSpPr>
        <p:spPr/>
        <p:txBody>
          <a:bodyPr/>
          <a:lstStyle/>
          <a:p>
            <a:r>
              <a:rPr lang="en-US" altLang="ko-KR" dirty="0"/>
              <a:t>- Plan</a:t>
            </a:r>
            <a:endParaRPr lang="ko-KR" altLang="en-US" dirty="0"/>
          </a:p>
        </p:txBody>
      </p:sp>
      <p:sp>
        <p:nvSpPr>
          <p:cNvPr id="3" name="슬라이드 번호 개체 틀 2">
            <a:extLst>
              <a:ext uri="{FF2B5EF4-FFF2-40B4-BE49-F238E27FC236}">
                <a16:creationId xmlns:a16="http://schemas.microsoft.com/office/drawing/2014/main" id="{1F1A6B9E-66A9-47B4-97C5-9BC45A15F341}"/>
              </a:ext>
            </a:extLst>
          </p:cNvPr>
          <p:cNvSpPr>
            <a:spLocks noGrp="1"/>
          </p:cNvSpPr>
          <p:nvPr>
            <p:ph type="sldNum" sz="quarter" idx="10"/>
          </p:nvPr>
        </p:nvSpPr>
        <p:spPr/>
        <p:txBody>
          <a:bodyPr/>
          <a:lstStyle/>
          <a:p>
            <a:fld id="{86CB4B4D-7CA3-9044-876B-883B54F8677D}" type="slidenum">
              <a:rPr lang="en-US" altLang="ko-KR" smtClean="0"/>
              <a:pPr/>
              <a:t>7</a:t>
            </a:fld>
            <a:endParaRPr lang="en-US" altLang="ko-KR" dirty="0"/>
          </a:p>
        </p:txBody>
      </p:sp>
      <p:sp>
        <p:nvSpPr>
          <p:cNvPr id="5" name="TextBox 4">
            <a:extLst>
              <a:ext uri="{FF2B5EF4-FFF2-40B4-BE49-F238E27FC236}">
                <a16:creationId xmlns:a16="http://schemas.microsoft.com/office/drawing/2014/main" id="{40ED0131-8FC5-4369-A712-A1419C57A3BC}"/>
              </a:ext>
            </a:extLst>
          </p:cNvPr>
          <p:cNvSpPr txBox="1"/>
          <p:nvPr/>
        </p:nvSpPr>
        <p:spPr>
          <a:xfrm>
            <a:off x="395536" y="1628800"/>
            <a:ext cx="727280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Time table with Severity</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Find apply these features into </a:t>
            </a:r>
            <a:r>
              <a:rPr kumimoji="0" lang="en-US" altLang="ko-KR" sz="1800" b="0" i="0" u="none" strike="noStrike" cap="none" spc="0" normalizeH="0" baseline="0">
                <a:ln>
                  <a:noFill/>
                </a:ln>
                <a:solidFill>
                  <a:srgbClr val="000000"/>
                </a:solidFill>
                <a:effectLst/>
                <a:uFillTx/>
                <a:latin typeface="맑은 고딕"/>
                <a:ea typeface="맑은 고딕"/>
                <a:cs typeface="맑은 고딕"/>
                <a:sym typeface="맑은 고딕"/>
              </a:rPr>
              <a:t>prioritization.</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a:p>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a:ln>
                  <a:noFill/>
                </a:ln>
                <a:solidFill>
                  <a:srgbClr val="000000"/>
                </a:solidFill>
                <a:effectLst/>
                <a:uFillTx/>
                <a:latin typeface="맑은 고딕"/>
                <a:ea typeface="맑은 고딕"/>
                <a:cs typeface="맑은 고딕"/>
                <a:sym typeface="맑은 고딕"/>
              </a:rPr>
              <a:t>What code or fault impact more than others?</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065582655"/>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152104</TotalTime>
  <Words>673</Words>
  <Application>Microsoft Office PowerPoint</Application>
  <PresentationFormat>화면 슬라이드 쇼(4:3)</PresentationFormat>
  <Paragraphs>121</Paragraphs>
  <Slides>7</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Graphik</vt:lpstr>
      <vt:lpstr>Helvetica Neue</vt:lpstr>
      <vt:lpstr>나눔고딕</vt:lpstr>
      <vt:lpstr>맑은 고딕</vt:lpstr>
      <vt:lpstr>Arial</vt:lpstr>
      <vt:lpstr>Default</vt:lpstr>
      <vt:lpstr>PowerPoint 프레젠테이션</vt:lpstr>
      <vt:lpstr>- process</vt:lpstr>
      <vt:lpstr>- Paper</vt:lpstr>
      <vt:lpstr>-Critical Problem</vt:lpstr>
      <vt:lpstr>- Critical Problem </vt:lpstr>
      <vt:lpstr>- Plan</vt:lpstr>
      <vt:lpstr>-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보안성을</dc:title>
  <dc:creator>Dongmin Jang</dc:creator>
  <cp:lastModifiedBy>kjhkjh612@o365.skku.edu</cp:lastModifiedBy>
  <cp:revision>980</cp:revision>
  <cp:lastPrinted>2019-01-25T10:57:37Z</cp:lastPrinted>
  <dcterms:modified xsi:type="dcterms:W3CDTF">2020-09-11T03:06:36Z</dcterms:modified>
</cp:coreProperties>
</file>