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89" r:id="rId2"/>
    <p:sldId id="293" r:id="rId3"/>
    <p:sldId id="305" r:id="rId4"/>
    <p:sldId id="306" r:id="rId5"/>
    <p:sldId id="307" r:id="rId6"/>
    <p:sldId id="308" r:id="rId7"/>
    <p:sldId id="310" r:id="rId8"/>
    <p:sldId id="323" r:id="rId9"/>
    <p:sldId id="311" r:id="rId10"/>
    <p:sldId id="324" r:id="rId11"/>
    <p:sldId id="312" r:id="rId12"/>
    <p:sldId id="325" r:id="rId13"/>
    <p:sldId id="322" r:id="rId14"/>
    <p:sldId id="326" r:id="rId15"/>
    <p:sldId id="313" r:id="rId16"/>
    <p:sldId id="314" r:id="rId17"/>
    <p:sldId id="317" r:id="rId18"/>
    <p:sldId id="316" r:id="rId19"/>
    <p:sldId id="318" r:id="rId20"/>
    <p:sldId id="320" r:id="rId21"/>
    <p:sldId id="321" r:id="rId22"/>
    <p:sldId id="319" r:id="rId23"/>
  </p:sldIdLst>
  <p:sldSz cx="9144000" cy="6858000" type="screen4x3"/>
  <p:notesSz cx="9929813" cy="679926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주형" initials="김" lastIdx="1" clrIdx="0">
    <p:extLst>
      <p:ext uri="{19B8F6BF-5375-455C-9EA6-DF929625EA0E}">
        <p15:presenceInfo xmlns:p15="http://schemas.microsoft.com/office/powerpoint/2012/main" userId="S::kjhkjh612@o365.skku.edu::b1e1f8f2-0dd7-4983-be2a-03a784d0366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87340" autoAdjust="0"/>
  </p:normalViewPr>
  <p:slideViewPr>
    <p:cSldViewPr showGuides="1">
      <p:cViewPr varScale="1">
        <p:scale>
          <a:sx n="114" d="100"/>
          <a:sy n="114" d="100"/>
        </p:scale>
        <p:origin x="798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919" cy="341144"/>
          </a:xfrm>
          <a:prstGeom prst="rect">
            <a:avLst/>
          </a:prstGeom>
        </p:spPr>
        <p:txBody>
          <a:bodyPr vert="horz" lIns="91531" tIns="45766" rIns="91531" bIns="45766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96" y="1"/>
            <a:ext cx="4302919" cy="341144"/>
          </a:xfrm>
          <a:prstGeom prst="rect">
            <a:avLst/>
          </a:prstGeom>
        </p:spPr>
        <p:txBody>
          <a:bodyPr vert="horz" lIns="91531" tIns="45766" rIns="91531" bIns="45766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2020-09-12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8121"/>
            <a:ext cx="4302919" cy="341143"/>
          </a:xfrm>
          <a:prstGeom prst="rect">
            <a:avLst/>
          </a:prstGeom>
        </p:spPr>
        <p:txBody>
          <a:bodyPr vert="horz" lIns="91531" tIns="45766" rIns="91531" bIns="45766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96" y="6458121"/>
            <a:ext cx="4302919" cy="341143"/>
          </a:xfrm>
          <a:prstGeom prst="rect">
            <a:avLst/>
          </a:prstGeom>
        </p:spPr>
        <p:txBody>
          <a:bodyPr vert="horz" lIns="91531" tIns="45766" rIns="91531" bIns="45766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7075" y="511175"/>
            <a:ext cx="3395663" cy="2547938"/>
          </a:xfrm>
          <a:prstGeom prst="rect">
            <a:avLst/>
          </a:prstGeom>
        </p:spPr>
        <p:txBody>
          <a:bodyPr lIns="91531" tIns="45766" rIns="91531" bIns="45766"/>
          <a:lstStyle/>
          <a:p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976" y="3229650"/>
            <a:ext cx="7281863" cy="3059669"/>
          </a:xfrm>
          <a:prstGeom prst="rect">
            <a:avLst/>
          </a:prstGeom>
        </p:spPr>
        <p:txBody>
          <a:bodyPr lIns="91531" tIns="45766" rIns="91531" bIns="45766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289898" y="191683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20-09-17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err="1"/>
              <a:t>JuHyoung</a:t>
            </a:r>
            <a:r>
              <a:rPr lang="en-US" dirty="0"/>
              <a:t> Kim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맑은 고딕" pitchFamily="50" charset="-127"/>
                <a:ea typeface="맑은 고딕" pitchFamily="50" charset="-127"/>
              </a:rPr>
              <a:t>kjhkjh75@naver.com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/>
              <a:t>Speedup Automatic Program Repair Using Dynamic Software Updating: An Empirical Study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46490-71ED-4DA6-9364-EE68ECDA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Methodology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09AD535-3AF2-49A7-B6B4-F6AD2FEF26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10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82D31D2F-67D1-4C5F-9C52-60C2CB19476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3528" y="1844824"/>
            <a:ext cx="5596662" cy="5334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39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54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0" latinLnBrk="0" hangingPunct="0"/>
            <a:r>
              <a:rPr kumimoji="0" lang="en-US" altLang="ko-K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 Defects Dataset</a:t>
            </a:r>
          </a:p>
        </p:txBody>
      </p:sp>
      <p:sp>
        <p:nvSpPr>
          <p:cNvPr id="12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4C7290DE-2503-4E15-A537-C2B30DF4A69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3528" y="2606824"/>
            <a:ext cx="5596662" cy="5334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4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54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0" latinLnBrk="0" hangingPunct="0"/>
            <a:r>
              <a:rPr kumimoji="0" lang="en-US" altLang="ko-K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2. APR Algorithms</a:t>
            </a:r>
          </a:p>
        </p:txBody>
      </p:sp>
      <p:sp>
        <p:nvSpPr>
          <p:cNvPr id="14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CF7FACF0-F94C-4824-9ECD-FE0B487DCC9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3528" y="3368824"/>
            <a:ext cx="5596662" cy="5334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31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54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0" latinLnBrk="0" hangingPunct="0"/>
            <a:r>
              <a:rPr kumimoji="0" lang="en-US" altLang="ko-K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 Process-Based Validation</a:t>
            </a:r>
          </a:p>
        </p:txBody>
      </p:sp>
      <p:sp>
        <p:nvSpPr>
          <p:cNvPr id="16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958D304F-A3AA-415E-896B-6222CD4D25D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3528" y="4130824"/>
            <a:ext cx="5596662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48B2E"/>
              </a:gs>
              <a:gs pos="45000">
                <a:srgbClr val="A48B2E">
                  <a:gamma/>
                  <a:tint val="51373"/>
                  <a:invGamma/>
                </a:srgbClr>
              </a:gs>
              <a:gs pos="100000">
                <a:srgbClr val="A48B2E"/>
              </a:gs>
            </a:gsLst>
            <a:lin ang="54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0" latinLnBrk="0" hangingPunct="0"/>
            <a:r>
              <a:rPr kumimoji="0" lang="en-US" altLang="ko-K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4. </a:t>
            </a:r>
            <a:r>
              <a:rPr kumimoji="0" lang="en-US" altLang="ko-KR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HotSwap</a:t>
            </a:r>
            <a:r>
              <a:rPr kumimoji="0" lang="en-US" altLang="ko-K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-Based Validation Method</a:t>
            </a:r>
          </a:p>
        </p:txBody>
      </p:sp>
      <p:sp>
        <p:nvSpPr>
          <p:cNvPr id="21" name="AutoShape 6">
            <a:hlinkClick r:id="rId6" action="ppaction://hlinksldjump"/>
            <a:extLst>
              <a:ext uri="{FF2B5EF4-FFF2-40B4-BE49-F238E27FC236}">
                <a16:creationId xmlns:a16="http://schemas.microsoft.com/office/drawing/2014/main" id="{DF1E7AE0-77B4-42E0-B72C-A7320C81207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3528" y="4898459"/>
            <a:ext cx="5596662" cy="5334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23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54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0" latinLnBrk="0" hangingPunct="0"/>
            <a:r>
              <a:rPr kumimoji="0" lang="en-US" altLang="ko-K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 Validation Consistency</a:t>
            </a:r>
          </a:p>
        </p:txBody>
      </p:sp>
    </p:spTree>
    <p:extLst>
      <p:ext uri="{BB962C8B-B14F-4D97-AF65-F5344CB8AC3E}">
        <p14:creationId xmlns:p14="http://schemas.microsoft.com/office/powerpoint/2010/main" val="386382219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AA450-DAAB-4AA9-8DB5-21727838F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* Process-Based Validation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5CCBB99-4172-486E-A71D-7FAEA9E36B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FF70E-956C-49B3-B939-C23AD4B7E26A}"/>
              </a:ext>
            </a:extLst>
          </p:cNvPr>
          <p:cNvSpPr txBox="1"/>
          <p:nvPr/>
        </p:nvSpPr>
        <p:spPr>
          <a:xfrm>
            <a:off x="539552" y="1268760"/>
            <a:ext cx="5616624" cy="40324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9192B-F8B1-4353-9CCA-3B5C287EB9BF}"/>
              </a:ext>
            </a:extLst>
          </p:cNvPr>
          <p:cNvSpPr txBox="1"/>
          <p:nvPr/>
        </p:nvSpPr>
        <p:spPr>
          <a:xfrm>
            <a:off x="575556" y="1657422"/>
            <a:ext cx="8028892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Each patch applied to the original program P to create a variant P`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Run each test case t in T to test P` to validate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Result of run can be of the three status(error,</a:t>
            </a:r>
            <a:r>
              <a:rPr lang="en-US" altLang="ko-KR" dirty="0"/>
              <a:t> pass, timeout)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Process-based validation method needs to restart the process with the new variant P` for each patch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4741306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46490-71ED-4DA6-9364-EE68ECDA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Methodology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09AD535-3AF2-49A7-B6B4-F6AD2FEF26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en-US" altLang="ko-KR" dirty="0"/>
          </a:p>
        </p:txBody>
      </p:sp>
      <p:sp>
        <p:nvSpPr>
          <p:cNvPr id="10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82D31D2F-67D1-4C5F-9C52-60C2CB19476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3528" y="1844824"/>
            <a:ext cx="5596662" cy="5334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39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54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0" latinLnBrk="0" hangingPunct="0"/>
            <a:r>
              <a:rPr kumimoji="0" lang="en-US" altLang="ko-K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 Defects Dataset</a:t>
            </a:r>
          </a:p>
        </p:txBody>
      </p:sp>
      <p:sp>
        <p:nvSpPr>
          <p:cNvPr id="12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4C7290DE-2503-4E15-A537-C2B30DF4A69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3528" y="2606824"/>
            <a:ext cx="5596662" cy="5334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4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54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0" latinLnBrk="0" hangingPunct="0"/>
            <a:r>
              <a:rPr kumimoji="0" lang="en-US" altLang="ko-K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2. APR Algorithms</a:t>
            </a:r>
          </a:p>
        </p:txBody>
      </p:sp>
      <p:sp>
        <p:nvSpPr>
          <p:cNvPr id="14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CF7FACF0-F94C-4824-9ECD-FE0B487DCC9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3528" y="3368824"/>
            <a:ext cx="5596662" cy="5334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31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54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0" latinLnBrk="0" hangingPunct="0"/>
            <a:r>
              <a:rPr kumimoji="0" lang="en-US" altLang="ko-K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 Process-Based Validation</a:t>
            </a:r>
          </a:p>
        </p:txBody>
      </p:sp>
      <p:sp>
        <p:nvSpPr>
          <p:cNvPr id="16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958D304F-A3AA-415E-896B-6222CD4D25D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3528" y="4130824"/>
            <a:ext cx="5596662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48B2E"/>
              </a:gs>
              <a:gs pos="45000">
                <a:srgbClr val="A48B2E">
                  <a:gamma/>
                  <a:tint val="51373"/>
                  <a:invGamma/>
                </a:srgbClr>
              </a:gs>
              <a:gs pos="100000">
                <a:srgbClr val="A48B2E"/>
              </a:gs>
            </a:gsLst>
            <a:lin ang="54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0" latinLnBrk="0" hangingPunct="0"/>
            <a:r>
              <a:rPr kumimoji="0" lang="en-US" altLang="ko-K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4. </a:t>
            </a:r>
            <a:r>
              <a:rPr kumimoji="0" lang="en-US" altLang="ko-KR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HotSwap</a:t>
            </a:r>
            <a:r>
              <a:rPr kumimoji="0" lang="en-US" altLang="ko-K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-Based Validation Method</a:t>
            </a:r>
          </a:p>
        </p:txBody>
      </p:sp>
      <p:sp>
        <p:nvSpPr>
          <p:cNvPr id="21" name="AutoShape 6">
            <a:hlinkClick r:id="rId6" action="ppaction://hlinksldjump"/>
            <a:extLst>
              <a:ext uri="{FF2B5EF4-FFF2-40B4-BE49-F238E27FC236}">
                <a16:creationId xmlns:a16="http://schemas.microsoft.com/office/drawing/2014/main" id="{DF1E7AE0-77B4-42E0-B72C-A7320C81207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3528" y="4898459"/>
            <a:ext cx="5596662" cy="5334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23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54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0" latinLnBrk="0" hangingPunct="0"/>
            <a:r>
              <a:rPr kumimoji="0" lang="en-US" altLang="ko-K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 Validation Consistency</a:t>
            </a:r>
          </a:p>
        </p:txBody>
      </p:sp>
    </p:spTree>
    <p:extLst>
      <p:ext uri="{BB962C8B-B14F-4D97-AF65-F5344CB8AC3E}">
        <p14:creationId xmlns:p14="http://schemas.microsoft.com/office/powerpoint/2010/main" val="95640489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2F7A9-2DAD-4E4C-8591-866340312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r>
              <a:rPr lang="en-US" altLang="ko-KR" dirty="0" err="1"/>
              <a:t>HotSwap</a:t>
            </a:r>
            <a:r>
              <a:rPr lang="en-US" altLang="ko-KR" dirty="0"/>
              <a:t>-Based Validation Method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DCCFD42-763A-4774-A5CE-6EC162077B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407FDD-9AF5-4DD7-91F9-2254526E2EF7}"/>
              </a:ext>
            </a:extLst>
          </p:cNvPr>
          <p:cNvSpPr txBox="1"/>
          <p:nvPr/>
        </p:nvSpPr>
        <p:spPr>
          <a:xfrm>
            <a:off x="467544" y="1556792"/>
            <a:ext cx="7920880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Same input as the process-based validation method.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Leverages the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redefineClass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API defined by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HotSpot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JVM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 err="1"/>
              <a:t>redefineClass</a:t>
            </a:r>
            <a:r>
              <a:rPr lang="en-US" altLang="ko-KR" dirty="0"/>
              <a:t> take existing classes C and new class Bn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 err="1"/>
              <a:t>redefineClass</a:t>
            </a:r>
            <a:r>
              <a:rPr lang="en-US" altLang="ko-KR" dirty="0"/>
              <a:t> fails - &gt; process-based validation.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Use timeout as an imprecise indicator of internal error(user can define)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Reversion is only necessary when the next patch has a different set of changed classes with the previous patch.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5481434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46490-71ED-4DA6-9364-EE68ECDA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Methodology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09AD535-3AF2-49A7-B6B4-F6AD2FEF26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sp>
        <p:nvSpPr>
          <p:cNvPr id="10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82D31D2F-67D1-4C5F-9C52-60C2CB19476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3528" y="1844824"/>
            <a:ext cx="5596662" cy="5334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39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54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0" latinLnBrk="0" hangingPunct="0"/>
            <a:r>
              <a:rPr kumimoji="0" lang="en-US" altLang="ko-K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 Defects Dataset</a:t>
            </a:r>
          </a:p>
        </p:txBody>
      </p:sp>
      <p:sp>
        <p:nvSpPr>
          <p:cNvPr id="12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4C7290DE-2503-4E15-A537-C2B30DF4A69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3528" y="2606824"/>
            <a:ext cx="5596662" cy="5334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4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54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0" latinLnBrk="0" hangingPunct="0"/>
            <a:r>
              <a:rPr kumimoji="0" lang="en-US" altLang="ko-K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2. APR Algorithms</a:t>
            </a:r>
          </a:p>
        </p:txBody>
      </p:sp>
      <p:sp>
        <p:nvSpPr>
          <p:cNvPr id="14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CF7FACF0-F94C-4824-9ECD-FE0B487DCC9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3528" y="3368824"/>
            <a:ext cx="5596662" cy="5334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31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54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0" latinLnBrk="0" hangingPunct="0"/>
            <a:r>
              <a:rPr kumimoji="0" lang="en-US" altLang="ko-K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 Process-Based Validation</a:t>
            </a:r>
          </a:p>
        </p:txBody>
      </p:sp>
      <p:sp>
        <p:nvSpPr>
          <p:cNvPr id="16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958D304F-A3AA-415E-896B-6222CD4D25D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3528" y="4130824"/>
            <a:ext cx="5596662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48B2E"/>
              </a:gs>
              <a:gs pos="45000">
                <a:srgbClr val="A48B2E">
                  <a:gamma/>
                  <a:tint val="51373"/>
                  <a:invGamma/>
                </a:srgbClr>
              </a:gs>
              <a:gs pos="100000">
                <a:srgbClr val="A48B2E"/>
              </a:gs>
            </a:gsLst>
            <a:lin ang="54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0" latinLnBrk="0" hangingPunct="0"/>
            <a:r>
              <a:rPr kumimoji="0" lang="en-US" altLang="ko-K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4. </a:t>
            </a:r>
            <a:r>
              <a:rPr kumimoji="0" lang="en-US" altLang="ko-KR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HotSwap</a:t>
            </a:r>
            <a:r>
              <a:rPr kumimoji="0" lang="en-US" altLang="ko-K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-Based Validation Method</a:t>
            </a:r>
          </a:p>
        </p:txBody>
      </p:sp>
      <p:sp>
        <p:nvSpPr>
          <p:cNvPr id="21" name="AutoShape 6">
            <a:hlinkClick r:id="rId6" action="ppaction://hlinksldjump"/>
            <a:extLst>
              <a:ext uri="{FF2B5EF4-FFF2-40B4-BE49-F238E27FC236}">
                <a16:creationId xmlns:a16="http://schemas.microsoft.com/office/drawing/2014/main" id="{DF1E7AE0-77B4-42E0-B72C-A7320C81207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3528" y="4898459"/>
            <a:ext cx="5596662" cy="5334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23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54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0" latinLnBrk="0" hangingPunct="0"/>
            <a:r>
              <a:rPr kumimoji="0" lang="en-US" altLang="ko-K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 Validation Consistency</a:t>
            </a:r>
          </a:p>
        </p:txBody>
      </p:sp>
    </p:spTree>
    <p:extLst>
      <p:ext uri="{BB962C8B-B14F-4D97-AF65-F5344CB8AC3E}">
        <p14:creationId xmlns:p14="http://schemas.microsoft.com/office/powerpoint/2010/main" val="62804216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89B38-D40C-406E-BE0E-04E475FE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* Validation Consistency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1A9759-3715-4ADD-861C-E009B6C42E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sp>
        <p:nvSpPr>
          <p:cNvPr id="31" name="AutoShape 3">
            <a:extLst>
              <a:ext uri="{FF2B5EF4-FFF2-40B4-BE49-F238E27FC236}">
                <a16:creationId xmlns:a16="http://schemas.microsoft.com/office/drawing/2014/main" id="{70E17BDA-A003-469E-9542-5DB4B3B6B987}"/>
              </a:ext>
            </a:extLst>
          </p:cNvPr>
          <p:cNvSpPr>
            <a:spLocks noChangeArrowheads="1"/>
          </p:cNvSpPr>
          <p:nvPr/>
        </p:nvSpPr>
        <p:spPr bwMode="gray">
          <a:xfrm>
            <a:off x="5638800" y="3324225"/>
            <a:ext cx="2286000" cy="2667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F2CC">
                  <a:gamma/>
                  <a:tint val="0"/>
                  <a:invGamma/>
                </a:srgbClr>
              </a:gs>
              <a:gs pos="100000">
                <a:srgbClr val="9EF2CC"/>
              </a:gs>
            </a:gsLst>
            <a:lin ang="2700000" scaled="1"/>
          </a:gradFill>
          <a:ln w="38100">
            <a:solidFill>
              <a:srgbClr val="969696"/>
            </a:solidFill>
            <a:round/>
            <a:headEnd/>
            <a:tailEnd/>
          </a:ln>
          <a:effectLst>
            <a:outerShdw dist="91581" dir="3378596" algn="ctr" rotWithShape="0">
              <a:srgbClr val="B2B2B2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latinLnBrk="0" hangingPunct="0"/>
            <a:endParaRPr kumimoji="0" lang="ko-KR" altLang="ko-KR">
              <a:latin typeface="Verdana" panose="020B0604030504040204" pitchFamily="34" charset="0"/>
            </a:endParaRPr>
          </a:p>
        </p:txBody>
      </p:sp>
      <p:sp>
        <p:nvSpPr>
          <p:cNvPr id="32" name="Text Box 4">
            <a:extLst>
              <a:ext uri="{FF2B5EF4-FFF2-40B4-BE49-F238E27FC236}">
                <a16:creationId xmlns:a16="http://schemas.microsoft.com/office/drawing/2014/main" id="{1A79BC1A-AA70-4CEE-B196-54D9C8F1114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1200" y="3519488"/>
            <a:ext cx="20574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/>
            <a:r>
              <a:rPr kumimoji="0"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Testing results same</a:t>
            </a:r>
          </a:p>
          <a:p>
            <a:pPr eaLnBrk="0" latinLnBrk="0" hangingPunct="0"/>
            <a:endParaRPr lang="en-US" altLang="ko-KR" b="1" dirty="0">
              <a:latin typeface="Arial" panose="020B0604020202020204" pitchFamily="34" charset="0"/>
            </a:endParaRPr>
          </a:p>
          <a:p>
            <a:pPr eaLnBrk="0" latinLnBrk="0" hangingPunct="0"/>
            <a:r>
              <a:rPr kumimoji="0"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Output message same</a:t>
            </a:r>
            <a:endParaRPr kumimoji="0"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" name="AutoShape 5">
            <a:extLst>
              <a:ext uri="{FF2B5EF4-FFF2-40B4-BE49-F238E27FC236}">
                <a16:creationId xmlns:a16="http://schemas.microsoft.com/office/drawing/2014/main" id="{C84AFBBD-1E72-4941-9E03-CAD1EC90E9A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71600" y="3324225"/>
            <a:ext cx="2286000" cy="2667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9E4FF">
                  <a:gamma/>
                  <a:tint val="0"/>
                  <a:invGamma/>
                </a:srgbClr>
              </a:gs>
              <a:gs pos="100000">
                <a:srgbClr val="C9E4FF"/>
              </a:gs>
            </a:gsLst>
            <a:lin ang="2700000" scaled="1"/>
          </a:gradFill>
          <a:ln w="38100">
            <a:solidFill>
              <a:srgbClr val="969696"/>
            </a:solidFill>
            <a:round/>
            <a:headEnd/>
            <a:tailEnd/>
          </a:ln>
          <a:effectLst>
            <a:outerShdw dist="91581" dir="3378596" algn="ctr" rotWithShape="0">
              <a:srgbClr val="B2B2B2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latinLnBrk="0" hangingPunct="0"/>
            <a:endParaRPr kumimoji="0" lang="ko-KR" altLang="ko-KR">
              <a:latin typeface="Verdana" panose="020B0604030504040204" pitchFamily="34" charset="0"/>
            </a:endParaRPr>
          </a:p>
        </p:txBody>
      </p:sp>
      <p:sp>
        <p:nvSpPr>
          <p:cNvPr id="34" name="Text Box 6">
            <a:extLst>
              <a:ext uri="{FF2B5EF4-FFF2-40B4-BE49-F238E27FC236}">
                <a16:creationId xmlns:a16="http://schemas.microsoft.com/office/drawing/2014/main" id="{8ED6A01F-4A04-47F3-935E-8348006E87B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66850" y="3524250"/>
            <a:ext cx="20383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/>
            <a:r>
              <a:rPr kumimoji="0"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Testing results same</a:t>
            </a:r>
          </a:p>
        </p:txBody>
      </p:sp>
      <p:sp>
        <p:nvSpPr>
          <p:cNvPr id="35" name="AutoShape 7">
            <a:extLst>
              <a:ext uri="{FF2B5EF4-FFF2-40B4-BE49-F238E27FC236}">
                <a16:creationId xmlns:a16="http://schemas.microsoft.com/office/drawing/2014/main" id="{A08ADA50-00B8-4D42-84AE-C2CA4FCF1FA3}"/>
              </a:ext>
            </a:extLst>
          </p:cNvPr>
          <p:cNvSpPr>
            <a:spLocks noChangeAspect="1" noChangeArrowheads="1" noTextEdit="1"/>
          </p:cNvSpPr>
          <p:nvPr/>
        </p:nvSpPr>
        <p:spPr bwMode="gray">
          <a:xfrm>
            <a:off x="3451225" y="3224213"/>
            <a:ext cx="909638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" name="Freeform 8">
            <a:extLst>
              <a:ext uri="{FF2B5EF4-FFF2-40B4-BE49-F238E27FC236}">
                <a16:creationId xmlns:a16="http://schemas.microsoft.com/office/drawing/2014/main" id="{47F26359-AA20-4F41-8664-1F44FD54C26C}"/>
              </a:ext>
            </a:extLst>
          </p:cNvPr>
          <p:cNvSpPr>
            <a:spLocks/>
          </p:cNvSpPr>
          <p:nvPr/>
        </p:nvSpPr>
        <p:spPr bwMode="gray">
          <a:xfrm>
            <a:off x="3451225" y="3227388"/>
            <a:ext cx="903288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0099CC"/>
              </a:gs>
              <a:gs pos="100000">
                <a:srgbClr val="0099CC">
                  <a:gamma/>
                  <a:tint val="31765"/>
                  <a:invGamma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" name="AutoShape 9">
            <a:extLst>
              <a:ext uri="{FF2B5EF4-FFF2-40B4-BE49-F238E27FC236}">
                <a16:creationId xmlns:a16="http://schemas.microsoft.com/office/drawing/2014/main" id="{860EEC0B-7D41-4548-90DD-AB9F1A6985F9}"/>
              </a:ext>
            </a:extLst>
          </p:cNvPr>
          <p:cNvSpPr>
            <a:spLocks noChangeAspect="1" noChangeArrowheads="1" noTextEdit="1"/>
          </p:cNvSpPr>
          <p:nvPr/>
        </p:nvSpPr>
        <p:spPr bwMode="gray">
          <a:xfrm flipH="1">
            <a:off x="4945063" y="3224213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" name="Freeform 10">
            <a:extLst>
              <a:ext uri="{FF2B5EF4-FFF2-40B4-BE49-F238E27FC236}">
                <a16:creationId xmlns:a16="http://schemas.microsoft.com/office/drawing/2014/main" id="{AA9E599F-E1D8-478F-81A7-9E91A5BA7708}"/>
              </a:ext>
            </a:extLst>
          </p:cNvPr>
          <p:cNvSpPr>
            <a:spLocks/>
          </p:cNvSpPr>
          <p:nvPr/>
        </p:nvSpPr>
        <p:spPr bwMode="gray">
          <a:xfrm flipH="1">
            <a:off x="4951413" y="3227388"/>
            <a:ext cx="903287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FF9966"/>
              </a:gs>
              <a:gs pos="100000">
                <a:srgbClr val="FF9966">
                  <a:gamma/>
                  <a:tint val="31765"/>
                  <a:invGamma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39" name="Group 11">
            <a:extLst>
              <a:ext uri="{FF2B5EF4-FFF2-40B4-BE49-F238E27FC236}">
                <a16:creationId xmlns:a16="http://schemas.microsoft.com/office/drawing/2014/main" id="{FCB80574-2B9D-4387-BFA5-BEB61D324985}"/>
              </a:ext>
            </a:extLst>
          </p:cNvPr>
          <p:cNvGrpSpPr>
            <a:grpSpLocks/>
          </p:cNvGrpSpPr>
          <p:nvPr/>
        </p:nvGrpSpPr>
        <p:grpSpPr bwMode="auto">
          <a:xfrm>
            <a:off x="3170238" y="1271067"/>
            <a:ext cx="2998787" cy="1930921"/>
            <a:chOff x="1997" y="1314"/>
            <a:chExt cx="1889" cy="1009"/>
          </a:xfrm>
        </p:grpSpPr>
        <p:grpSp>
          <p:nvGrpSpPr>
            <p:cNvPr id="40" name="Group 12">
              <a:extLst>
                <a:ext uri="{FF2B5EF4-FFF2-40B4-BE49-F238E27FC236}">
                  <a16:creationId xmlns:a16="http://schemas.microsoft.com/office/drawing/2014/main" id="{4F2A3391-7D2F-412F-9A4A-1889D145F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45" name="Oval 13">
                <a:extLst>
                  <a:ext uri="{FF2B5EF4-FFF2-40B4-BE49-F238E27FC236}">
                    <a16:creationId xmlns:a16="http://schemas.microsoft.com/office/drawing/2014/main" id="{74B6AC3A-4E15-4154-A3D2-C4AB844ED14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3371CD">
                      <a:gamma/>
                      <a:shade val="63529"/>
                      <a:invGamma/>
                    </a:srgbClr>
                  </a:gs>
                  <a:gs pos="100000">
                    <a:srgbClr val="3371CD"/>
                  </a:gs>
                </a:gsLst>
                <a:lin ang="2700000" scaled="1"/>
              </a:gradFill>
              <a:ln>
                <a:noFill/>
              </a:ln>
              <a:effectLst>
                <a:outerShdw dist="35921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6" name="Oval 14">
                <a:extLst>
                  <a:ext uri="{FF2B5EF4-FFF2-40B4-BE49-F238E27FC236}">
                    <a16:creationId xmlns:a16="http://schemas.microsoft.com/office/drawing/2014/main" id="{1690FA27-BA31-4598-AFCB-6E538A44E7C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3371CD">
                      <a:gamma/>
                      <a:tint val="44314"/>
                      <a:invGamma/>
                    </a:srgbClr>
                  </a:gs>
                  <a:gs pos="100000">
                    <a:srgbClr val="3371CD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41" name="Oval 15">
              <a:extLst>
                <a:ext uri="{FF2B5EF4-FFF2-40B4-BE49-F238E27FC236}">
                  <a16:creationId xmlns:a16="http://schemas.microsoft.com/office/drawing/2014/main" id="{6DFA9BD5-F36E-4A2D-AFE5-41B2EDCC6B3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E6BF80">
                    <a:gamma/>
                    <a:shade val="46275"/>
                    <a:invGamma/>
                  </a:srgbClr>
                </a:gs>
                <a:gs pos="100000">
                  <a:srgbClr val="E6BF8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42" name="Oval 16">
              <a:extLst>
                <a:ext uri="{FF2B5EF4-FFF2-40B4-BE49-F238E27FC236}">
                  <a16:creationId xmlns:a16="http://schemas.microsoft.com/office/drawing/2014/main" id="{9C0FEF9A-4C87-4EB3-9F3B-8E03558BEB9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rgbClr val="E6BF80">
                    <a:alpha val="0"/>
                  </a:srgbClr>
                </a:gs>
                <a:gs pos="100000">
                  <a:srgbClr val="E6BF80">
                    <a:gamma/>
                    <a:tint val="34902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43" name="Oval 17">
              <a:extLst>
                <a:ext uri="{FF2B5EF4-FFF2-40B4-BE49-F238E27FC236}">
                  <a16:creationId xmlns:a16="http://schemas.microsoft.com/office/drawing/2014/main" id="{4192BEA5-8620-4BCC-8500-62091EEE76C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E6BF80">
                    <a:gamma/>
                    <a:shade val="79216"/>
                    <a:invGamma/>
                  </a:srgbClr>
                </a:gs>
                <a:gs pos="100000">
                  <a:srgbClr val="E6BF80">
                    <a:alpha val="4800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44" name="Oval 18">
              <a:extLst>
                <a:ext uri="{FF2B5EF4-FFF2-40B4-BE49-F238E27FC236}">
                  <a16:creationId xmlns:a16="http://schemas.microsoft.com/office/drawing/2014/main" id="{7AE4C045-563B-496B-8F2C-ED34FE258DF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rgbClr val="E6BF80">
                    <a:gamma/>
                    <a:tint val="0"/>
                    <a:invGamma/>
                  </a:srgbClr>
                </a:gs>
                <a:gs pos="100000">
                  <a:srgbClr val="E6BF80">
                    <a:alpha val="3800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sp>
        <p:nvSpPr>
          <p:cNvPr id="47" name="Text Box 19">
            <a:extLst>
              <a:ext uri="{FF2B5EF4-FFF2-40B4-BE49-F238E27FC236}">
                <a16:creationId xmlns:a16="http://schemas.microsoft.com/office/drawing/2014/main" id="{A1786543-F017-4822-8E6C-BDC71F4950E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00244" y="1800225"/>
            <a:ext cx="23054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All test cases have passed</a:t>
            </a:r>
          </a:p>
          <a:p>
            <a:pPr algn="ctr" eaLnBrk="0" latinLnBrk="0" hangingPunct="0"/>
            <a:r>
              <a:rPr lang="en-US" altLang="ko-KR" sz="1400" dirty="0">
                <a:latin typeface="Arial" panose="020B0604020202020204" pitchFamily="34" charset="0"/>
              </a:rPr>
              <a:t>-&gt;Patch is accepted</a:t>
            </a:r>
            <a:endParaRPr kumimoji="0"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F4D6651-F59A-489F-920C-ABC2D18A37F0}"/>
              </a:ext>
            </a:extLst>
          </p:cNvPr>
          <p:cNvSpPr/>
          <p:nvPr/>
        </p:nvSpPr>
        <p:spPr>
          <a:xfrm>
            <a:off x="1402423" y="2851120"/>
            <a:ext cx="229421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Weak Consistency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CF09D7D-7D37-4C9D-A223-3E030BAF9F07}"/>
              </a:ext>
            </a:extLst>
          </p:cNvPr>
          <p:cNvSpPr/>
          <p:nvPr/>
        </p:nvSpPr>
        <p:spPr>
          <a:xfrm>
            <a:off x="5524643" y="2885139"/>
            <a:ext cx="242406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Strong Consistency</a:t>
            </a:r>
          </a:p>
        </p:txBody>
      </p:sp>
    </p:spTree>
    <p:extLst>
      <p:ext uri="{BB962C8B-B14F-4D97-AF65-F5344CB8AC3E}">
        <p14:creationId xmlns:p14="http://schemas.microsoft.com/office/powerpoint/2010/main" val="288379614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33E9C-92CF-4BE9-A43E-62AF0D540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Results and Discussions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9AAC1B-EC3C-47A1-B965-F82481A159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16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249F4-93AD-4602-9E1D-F3439216DC88}"/>
              </a:ext>
            </a:extLst>
          </p:cNvPr>
          <p:cNvSpPr txBox="1"/>
          <p:nvPr/>
        </p:nvSpPr>
        <p:spPr>
          <a:xfrm>
            <a:off x="372428" y="1641889"/>
            <a:ext cx="7943987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/>
              <a:t> RQ1: (Performance) How much can </a:t>
            </a:r>
            <a:r>
              <a:rPr lang="en-US" altLang="ko-KR" dirty="0" err="1"/>
              <a:t>HotSwap</a:t>
            </a:r>
            <a:r>
              <a:rPr lang="en-US" altLang="ko-KR" dirty="0"/>
              <a:t> validation speed up the patch validation process? </a:t>
            </a:r>
          </a:p>
          <a:p>
            <a:pPr marL="342900" indent="-342900">
              <a:buAutoNum type="arabicParenBoth"/>
            </a:pPr>
            <a:endParaRPr lang="en-US" altLang="ko-KR" dirty="0"/>
          </a:p>
          <a:p>
            <a:pPr marL="342900" indent="-342900">
              <a:buAutoNum type="arabicParenBoth"/>
            </a:pPr>
            <a:r>
              <a:rPr lang="en-US" altLang="ko-KR" dirty="0"/>
              <a:t> RQ2: (Feasibility) How many patches can be validated using </a:t>
            </a:r>
            <a:r>
              <a:rPr lang="en-US" altLang="ko-KR" dirty="0" err="1"/>
              <a:t>HotSwap</a:t>
            </a:r>
            <a:r>
              <a:rPr lang="en-US" altLang="ko-KR" dirty="0"/>
              <a:t> validation? </a:t>
            </a:r>
          </a:p>
          <a:p>
            <a:pPr marL="342900" indent="-342900">
              <a:buAutoNum type="arabicParenBoth"/>
            </a:pPr>
            <a:endParaRPr lang="en-US" altLang="ko-KR" dirty="0"/>
          </a:p>
          <a:p>
            <a:pPr marL="342900" indent="-342900">
              <a:buAutoNum type="arabicParenBoth"/>
            </a:pPr>
            <a:r>
              <a:rPr lang="en-US" altLang="ko-KR" dirty="0"/>
              <a:t> RQ3: (Consistency) Does </a:t>
            </a:r>
            <a:r>
              <a:rPr lang="en-US" altLang="ko-KR" dirty="0" err="1"/>
              <a:t>HotSwap</a:t>
            </a:r>
            <a:r>
              <a:rPr lang="en-US" altLang="ko-KR" dirty="0"/>
              <a:t> validation incur inconsistent validation results?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695149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32DEA-0F53-4A3D-AE20-A3D8273D0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Results and Discussions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8FAD1CB-12E3-48AF-A798-279C3C8180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17</a:t>
            </a:fld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09FA02-60DC-4131-AF59-238A582AB0CC}"/>
              </a:ext>
            </a:extLst>
          </p:cNvPr>
          <p:cNvSpPr/>
          <p:nvPr/>
        </p:nvSpPr>
        <p:spPr>
          <a:xfrm>
            <a:off x="539552" y="1340768"/>
            <a:ext cx="150393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Performance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2F4FB66-7710-4CE7-A246-D311A62DFE40}"/>
              </a:ext>
            </a:extLst>
          </p:cNvPr>
          <p:cNvSpPr/>
          <p:nvPr/>
        </p:nvSpPr>
        <p:spPr>
          <a:xfrm>
            <a:off x="539552" y="3620734"/>
            <a:ext cx="1944216" cy="408620"/>
          </a:xfrm>
          <a:prstGeom prst="roundRect">
            <a:avLst/>
          </a:prstGeom>
          <a:gradFill>
            <a:gsLst>
              <a:gs pos="91000">
                <a:srgbClr val="D3E9FF"/>
              </a:gs>
              <a:gs pos="0">
                <a:srgbClr val="C9E4FF">
                  <a:gamma/>
                  <a:tint val="0"/>
                  <a:invGamma/>
                </a:srgbClr>
              </a:gs>
              <a:gs pos="100000">
                <a:srgbClr val="C9E4FF"/>
              </a:gs>
            </a:gsLst>
            <a:lin ang="2700000" scaled="1"/>
          </a:gra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jGenProg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C7228C4-3207-442E-BE29-A383874D9E9F}"/>
              </a:ext>
            </a:extLst>
          </p:cNvPr>
          <p:cNvSpPr/>
          <p:nvPr/>
        </p:nvSpPr>
        <p:spPr>
          <a:xfrm>
            <a:off x="3419872" y="3620734"/>
            <a:ext cx="1944216" cy="40862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96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jKali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B256A59-8950-49DF-981D-52EAF2B15D2E}"/>
              </a:ext>
            </a:extLst>
          </p:cNvPr>
          <p:cNvSpPr/>
          <p:nvPr/>
        </p:nvSpPr>
        <p:spPr>
          <a:xfrm>
            <a:off x="6372200" y="3620734"/>
            <a:ext cx="1944216" cy="40862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93000">
                <a:schemeClr val="accent2">
                  <a:lumMod val="45000"/>
                  <a:lumOff val="55000"/>
                </a:schemeClr>
              </a:gs>
              <a:gs pos="92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jMutRepair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AA84B59-F1A7-46E6-A359-80AD70DE3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627"/>
            <a:ext cx="9144000" cy="54304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538806D-BF56-4D4C-BDCE-CDF3F1888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35" y="1006920"/>
            <a:ext cx="8668885" cy="54304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5321194-D277-4585-A31F-0512FD759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35" y="970791"/>
            <a:ext cx="8571629" cy="545672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18BD45D-39FC-4593-BB88-0C601FEDBD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848" y="1375027"/>
            <a:ext cx="4896544" cy="4914001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1ED0F22-C3A3-4B4D-A13C-C84F4AA122B5}"/>
              </a:ext>
            </a:extLst>
          </p:cNvPr>
          <p:cNvSpPr/>
          <p:nvPr/>
        </p:nvSpPr>
        <p:spPr>
          <a:xfrm>
            <a:off x="556927" y="5646770"/>
            <a:ext cx="1414857" cy="40862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Result Table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534967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C9928-7E6F-490E-8801-5A8C1EBC0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Results and Discussions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84FFB9E-21DA-4468-889A-AACE45E4FC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18</a:t>
            </a:fld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B4B447-3DEC-419E-AE9D-82EA62EF255F}"/>
              </a:ext>
            </a:extLst>
          </p:cNvPr>
          <p:cNvSpPr/>
          <p:nvPr/>
        </p:nvSpPr>
        <p:spPr>
          <a:xfrm>
            <a:off x="395536" y="712565"/>
            <a:ext cx="1800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Performance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AE4AC0-AB4F-40F8-AA7A-0FF398DD1185}"/>
              </a:ext>
            </a:extLst>
          </p:cNvPr>
          <p:cNvSpPr txBox="1"/>
          <p:nvPr/>
        </p:nvSpPr>
        <p:spPr>
          <a:xfrm>
            <a:off x="1043608" y="2132856"/>
            <a:ext cx="6336704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Performance gain mainly comes from the reducing of unnecessary warmup of JVM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JVM needs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08D8B6-CBEE-497E-B818-3C79903DC07E}"/>
              </a:ext>
            </a:extLst>
          </p:cNvPr>
          <p:cNvSpPr txBox="1"/>
          <p:nvPr/>
        </p:nvSpPr>
        <p:spPr>
          <a:xfrm>
            <a:off x="1403648" y="3333183"/>
            <a:ext cx="6984776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Load class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Run the class initializers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Interpret and profile the execution of Java bytecode methods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Compile the Java bytecode of ”hot” methods into native code using the just-in-time(JIT)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589E329-A6A2-418D-AFF6-EB4E5AB63BBB}"/>
              </a:ext>
            </a:extLst>
          </p:cNvPr>
          <p:cNvGrpSpPr/>
          <p:nvPr/>
        </p:nvGrpSpPr>
        <p:grpSpPr>
          <a:xfrm>
            <a:off x="1486000" y="5013176"/>
            <a:ext cx="6984776" cy="718337"/>
            <a:chOff x="1403648" y="5085184"/>
            <a:chExt cx="6984776" cy="718337"/>
          </a:xfrm>
        </p:grpSpPr>
        <p:sp>
          <p:nvSpPr>
            <p:cNvPr id="9" name="말풍선: 사각형 8">
              <a:extLst>
                <a:ext uri="{FF2B5EF4-FFF2-40B4-BE49-F238E27FC236}">
                  <a16:creationId xmlns:a16="http://schemas.microsoft.com/office/drawing/2014/main" id="{3EC3F24E-6CA2-4301-B887-50284C30B192}"/>
                </a:ext>
              </a:extLst>
            </p:cNvPr>
            <p:cNvSpPr/>
            <p:nvPr/>
          </p:nvSpPr>
          <p:spPr>
            <a:xfrm>
              <a:off x="1403648" y="5085184"/>
              <a:ext cx="6984776" cy="718337"/>
            </a:xfrm>
            <a:prstGeom prst="wedgeRectCallout">
              <a:avLst>
                <a:gd name="adj1" fmla="val -19512"/>
                <a:gd name="adj2" fmla="val -90486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6B2393-2ADB-4EE8-8D1F-BA4EFF16FB8F}"/>
                </a:ext>
              </a:extLst>
            </p:cNvPr>
            <p:cNvSpPr txBox="1"/>
            <p:nvPr/>
          </p:nvSpPr>
          <p:spPr>
            <a:xfrm>
              <a:off x="1403648" y="5157192"/>
              <a:ext cx="6840760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/>
                <a:t>Instead interpret the code all case, cashing the code repeated code and compile changed code.</a:t>
              </a: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53401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EBA7A-AC57-430D-B4B8-537E94395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Results and Discussions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CBBD36E-36B9-4B17-96C0-72B017B970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19</a:t>
            </a:fld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B436CF-D32B-4345-BC03-6DD050502D22}"/>
              </a:ext>
            </a:extLst>
          </p:cNvPr>
          <p:cNvSpPr txBox="1"/>
          <p:nvPr/>
        </p:nvSpPr>
        <p:spPr>
          <a:xfrm>
            <a:off x="539552" y="1340768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Performance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2F606A9-CCD9-4B9E-BDEB-C30E7C62E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30" y="1724781"/>
            <a:ext cx="5112568" cy="4175513"/>
          </a:xfrm>
          <a:prstGeom prst="rect">
            <a:avLst/>
          </a:prstGeom>
        </p:spPr>
      </p:pic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id="{2CE3B16E-B063-4C58-B205-5C5A04A7BF4C}"/>
              </a:ext>
            </a:extLst>
          </p:cNvPr>
          <p:cNvSpPr/>
          <p:nvPr/>
        </p:nvSpPr>
        <p:spPr>
          <a:xfrm>
            <a:off x="6228184" y="2675413"/>
            <a:ext cx="1512168" cy="715087"/>
          </a:xfrm>
          <a:prstGeom prst="flowChartAlternate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Not be compiled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1" name="순서도: 대체 처리 10">
            <a:extLst>
              <a:ext uri="{FF2B5EF4-FFF2-40B4-BE49-F238E27FC236}">
                <a16:creationId xmlns:a16="http://schemas.microsoft.com/office/drawing/2014/main" id="{967EA40B-D4DA-48A9-9313-4EFD2BFD7A4A}"/>
              </a:ext>
            </a:extLst>
          </p:cNvPr>
          <p:cNvSpPr/>
          <p:nvPr/>
        </p:nvSpPr>
        <p:spPr>
          <a:xfrm>
            <a:off x="6199614" y="4687372"/>
            <a:ext cx="1512168" cy="408620"/>
          </a:xfrm>
          <a:prstGeom prst="flowChartAlternate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Compiled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2617248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F3483-0E94-45AA-91A2-2B371317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Abstract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F1A6B9E-66A9-47B4-97C5-9BC45A15F3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ED0131-8FC5-4369-A712-A1419C57A3BC}"/>
              </a:ext>
            </a:extLst>
          </p:cNvPr>
          <p:cNvSpPr txBox="1"/>
          <p:nvPr/>
        </p:nvSpPr>
        <p:spPr>
          <a:xfrm>
            <a:off x="395536" y="1628800"/>
            <a:ext cx="7272808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APR tool needs to repeatedly run the same test suite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To scale to large programs, </a:t>
            </a:r>
            <a:r>
              <a:rPr lang="en-US" altLang="ko-KR" dirty="0"/>
              <a:t>APR has to consider small patch space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Found that restarting processes to load patched code consumes the majority of total validation time.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DSU(dynamic software updating) can load and execute new code without restarting.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6558265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EBA7A-AC57-430D-B4B8-537E94395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Results and Discussions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CBBD36E-36B9-4B17-96C0-72B017B970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20</a:t>
            </a:fld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B436CF-D32B-4345-BC03-6DD050502D22}"/>
              </a:ext>
            </a:extLst>
          </p:cNvPr>
          <p:cNvSpPr txBox="1"/>
          <p:nvPr/>
        </p:nvSpPr>
        <p:spPr>
          <a:xfrm>
            <a:off x="539552" y="1340768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Feasibility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4A6B47-B599-487E-99B5-17667635F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89834"/>
            <a:ext cx="5040560" cy="2847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738FB9-4301-4648-910D-D2E716E31A81}"/>
              </a:ext>
            </a:extLst>
          </p:cNvPr>
          <p:cNvSpPr txBox="1"/>
          <p:nvPr/>
        </p:nvSpPr>
        <p:spPr>
          <a:xfrm>
            <a:off x="5796136" y="2636912"/>
            <a:ext cx="3312368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For anonymous classes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(cannot match old and new classes by the class name)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2251457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EBA7A-AC57-430D-B4B8-537E94395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Results and Discussions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CBBD36E-36B9-4B17-96C0-72B017B970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21</a:t>
            </a:fld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B436CF-D32B-4345-BC03-6DD050502D22}"/>
              </a:ext>
            </a:extLst>
          </p:cNvPr>
          <p:cNvSpPr txBox="1"/>
          <p:nvPr/>
        </p:nvSpPr>
        <p:spPr>
          <a:xfrm>
            <a:off x="539552" y="1340768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Consistency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8AED7E-486D-4ADD-97F3-9E52BDBE8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1464"/>
            <a:ext cx="9144000" cy="304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6863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18BCD-DA94-438C-8A51-85986111F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Future work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55F16BB-E979-46AC-9B9C-DB635E33DF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AF68A-506F-4761-8E65-E6897ACBAD70}"/>
              </a:ext>
            </a:extLst>
          </p:cNvPr>
          <p:cNvSpPr txBox="1"/>
          <p:nvPr/>
        </p:nvSpPr>
        <p:spPr>
          <a:xfrm>
            <a:off x="673224" y="1556792"/>
            <a:ext cx="71391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- Recent research with speed up APR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2069432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74A30-19ED-40E7-9F32-86770F57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en-US" altLang="ko-KR" dirty="0" err="1"/>
              <a:t>BackGround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2376D79-3DEB-476D-9588-E2DF7D2FBD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7ACFEC7F-BB89-4DA3-941D-D2E0CE73B549}"/>
              </a:ext>
            </a:extLst>
          </p:cNvPr>
          <p:cNvSpPr/>
          <p:nvPr/>
        </p:nvSpPr>
        <p:spPr>
          <a:xfrm>
            <a:off x="566719" y="2155789"/>
            <a:ext cx="2035002" cy="369330"/>
          </a:xfrm>
          <a:prstGeom prst="homePlat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Patch Generation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F36BAB32-0723-4D8D-9A72-A76FBD66F6EF}"/>
              </a:ext>
            </a:extLst>
          </p:cNvPr>
          <p:cNvSpPr/>
          <p:nvPr/>
        </p:nvSpPr>
        <p:spPr>
          <a:xfrm>
            <a:off x="4612065" y="2155789"/>
            <a:ext cx="1944218" cy="369330"/>
          </a:xfrm>
          <a:prstGeom prst="homePlat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Patch Validation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AFE2B2-8179-4451-AD00-2317E20F83EA}"/>
              </a:ext>
            </a:extLst>
          </p:cNvPr>
          <p:cNvSpPr/>
          <p:nvPr/>
        </p:nvSpPr>
        <p:spPr>
          <a:xfrm>
            <a:off x="539552" y="1268760"/>
            <a:ext cx="6559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E87CC-6F17-4E22-85DE-167FDB070B11}"/>
              </a:ext>
            </a:extLst>
          </p:cNvPr>
          <p:cNvSpPr txBox="1"/>
          <p:nvPr/>
        </p:nvSpPr>
        <p:spPr>
          <a:xfrm>
            <a:off x="395536" y="2996952"/>
            <a:ext cx="3456384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ko-KR" dirty="0"/>
              <a:t>Fault localization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ko-KR" dirty="0"/>
              <a:t>Passing and failing test case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    identify suspicious location.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ko-KR" dirty="0"/>
              <a:t>Patch ingredients.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E4B058-BC17-408B-A47A-80B15B45858F}"/>
                  </a:ext>
                </a:extLst>
              </p:cNvPr>
              <p:cNvSpPr txBox="1"/>
              <p:nvPr/>
            </p:nvSpPr>
            <p:spPr>
              <a:xfrm>
                <a:off x="4612065" y="2999244"/>
                <a:ext cx="3911389" cy="14773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marR="0" indent="-28575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</a:pPr>
                <a:r>
                  <a:rPr kumimoji="0" lang="en-US" altLang="ko-KR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맑은 고딕"/>
                    <a:ea typeface="맑은 고딕"/>
                    <a:cs typeface="맑은 고딕"/>
                    <a:sym typeface="맑은 고딕"/>
                  </a:rPr>
                  <a:t>Software Testing</a:t>
                </a:r>
              </a:p>
              <a:p>
                <a:pPr marL="285750" marR="0" indent="-28575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</a:pPr>
                <a:endParaRPr lang="en-US" altLang="ko-KR" dirty="0"/>
              </a:p>
              <a:p>
                <a:pPr marL="285750" marR="0" indent="-28575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</a:pPr>
                <a:r>
                  <a:rPr kumimoji="0" lang="en-US" altLang="ko-KR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맑은 고딕"/>
                    <a:ea typeface="맑은 고딕"/>
                    <a:cs typeface="맑은 고딕"/>
                    <a:sym typeface="맑은 고딕"/>
                  </a:rPr>
                  <a:t>Plausible repair </a:t>
                </a:r>
                <a14:m>
                  <m:oMath xmlns:m="http://schemas.openxmlformats.org/officeDocument/2006/math">
                    <m:r>
                      <a:rPr kumimoji="0" lang="en-US" altLang="ko-KR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맑은 고딕"/>
                      </a:rPr>
                      <m:t>≠</m:t>
                    </m:r>
                  </m:oMath>
                </a14:m>
                <a:r>
                  <a:rPr kumimoji="0" lang="en-US" altLang="ko-KR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맑은 고딕"/>
                    <a:ea typeface="맑은 고딕"/>
                    <a:cs typeface="맑은 고딕"/>
                    <a:sym typeface="맑은 고딕"/>
                  </a:rPr>
                  <a:t> correct repair</a:t>
                </a:r>
              </a:p>
              <a:p>
                <a:pPr marL="285750" marR="0" indent="-28575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</a:pPr>
                <a:endParaRPr lang="en-US" altLang="ko-KR" dirty="0"/>
              </a:p>
              <a:p>
                <a:pPr marL="285750" marR="0" indent="-28575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</a:pPr>
                <a:r>
                  <a:rPr kumimoji="0" lang="en-US" altLang="ko-KR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맑은 고딕"/>
                    <a:ea typeface="맑은 고딕"/>
                    <a:cs typeface="맑은 고딕"/>
                    <a:sym typeface="맑은 고딕"/>
                  </a:rPr>
                  <a:t>Can we find faster?</a:t>
                </a:r>
                <a:endParaRPr kumimoji="0" lang="ko-KR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/>
                  <a:ea typeface="맑은 고딕"/>
                  <a:cs typeface="맑은 고딕"/>
                  <a:sym typeface="맑은 고딕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E4B058-BC17-408B-A47A-80B15B458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065" y="2999244"/>
                <a:ext cx="3911389" cy="1477325"/>
              </a:xfrm>
              <a:prstGeom prst="rect">
                <a:avLst/>
              </a:prstGeom>
              <a:blipFill>
                <a:blip r:embed="rId2"/>
                <a:stretch>
                  <a:fillRect l="-2184" t="-2066" b="-578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3964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58669-EE57-4851-A34A-131C040C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en-US" altLang="ko-KR" dirty="0" err="1"/>
              <a:t>BackGround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805020E-4565-4F52-BB80-362423231A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A596BF-751F-4CCC-A30F-F0106FCC83BD}"/>
              </a:ext>
            </a:extLst>
          </p:cNvPr>
          <p:cNvSpPr/>
          <p:nvPr/>
        </p:nvSpPr>
        <p:spPr>
          <a:xfrm>
            <a:off x="395536" y="1340768"/>
            <a:ext cx="34612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Testing Framework for APR</a:t>
            </a:r>
          </a:p>
        </p:txBody>
      </p:sp>
      <p:sp>
        <p:nvSpPr>
          <p:cNvPr id="12" name="타원 11" descr="dfdf&#10;">
            <a:extLst>
              <a:ext uri="{FF2B5EF4-FFF2-40B4-BE49-F238E27FC236}">
                <a16:creationId xmlns:a16="http://schemas.microsoft.com/office/drawing/2014/main" id="{862F9C02-17B6-46FF-A3C2-85ECCA45D817}"/>
              </a:ext>
            </a:extLst>
          </p:cNvPr>
          <p:cNvSpPr>
            <a:spLocks/>
          </p:cNvSpPr>
          <p:nvPr/>
        </p:nvSpPr>
        <p:spPr>
          <a:xfrm>
            <a:off x="755576" y="2087075"/>
            <a:ext cx="2880320" cy="3030047"/>
          </a:xfrm>
          <a:prstGeom prst="ellipse">
            <a:avLst/>
          </a:prstGeom>
          <a:gradFill flip="none" rotWithShape="1">
            <a:gsLst>
              <a:gs pos="2300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Unit Test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000" dirty="0"/>
              <a:t>(Junit)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E58C24D-4D94-4580-B915-C6424F79D803}"/>
              </a:ext>
            </a:extLst>
          </p:cNvPr>
          <p:cNvSpPr>
            <a:spLocks noChangeAspect="1"/>
          </p:cNvSpPr>
          <p:nvPr/>
        </p:nvSpPr>
        <p:spPr>
          <a:xfrm>
            <a:off x="4710117" y="1859638"/>
            <a:ext cx="1744856" cy="164137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Integration test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1CF319A-9889-4F0A-8254-2BC78880785F}"/>
              </a:ext>
            </a:extLst>
          </p:cNvPr>
          <p:cNvSpPr>
            <a:spLocks noChangeAspect="1"/>
          </p:cNvSpPr>
          <p:nvPr/>
        </p:nvSpPr>
        <p:spPr>
          <a:xfrm>
            <a:off x="4736557" y="3717032"/>
            <a:ext cx="1744856" cy="164137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System test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D381C5A-2731-4064-BF0D-2362A8FA0BEA}"/>
              </a:ext>
            </a:extLst>
          </p:cNvPr>
          <p:cNvGrpSpPr/>
          <p:nvPr/>
        </p:nvGrpSpPr>
        <p:grpSpPr>
          <a:xfrm>
            <a:off x="3635896" y="2521087"/>
            <a:ext cx="936104" cy="2420081"/>
            <a:chOff x="3635896" y="2636912"/>
            <a:chExt cx="936104" cy="2420081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D84BE3F9-A294-4503-BF26-DDDD107F4817}"/>
                </a:ext>
              </a:extLst>
            </p:cNvPr>
            <p:cNvCxnSpPr/>
            <p:nvPr/>
          </p:nvCxnSpPr>
          <p:spPr>
            <a:xfrm>
              <a:off x="3635896" y="2636912"/>
              <a:ext cx="936104" cy="11521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049FF9D-BB06-4B9D-A055-1CDAC2F09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7035" y="3789040"/>
              <a:ext cx="894965" cy="126795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1528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58669-EE57-4851-A34A-131C040C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en-US" altLang="ko-KR" dirty="0" err="1"/>
              <a:t>BackGround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805020E-4565-4F52-BB80-362423231A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11850" y="6315855"/>
            <a:ext cx="2133600" cy="276999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A596BF-751F-4CCC-A30F-F0106FCC83BD}"/>
              </a:ext>
            </a:extLst>
          </p:cNvPr>
          <p:cNvSpPr/>
          <p:nvPr/>
        </p:nvSpPr>
        <p:spPr>
          <a:xfrm>
            <a:off x="397945" y="1340768"/>
            <a:ext cx="345639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Dynamic Software Updating</a:t>
            </a:r>
          </a:p>
        </p:txBody>
      </p:sp>
      <p:grpSp>
        <p:nvGrpSpPr>
          <p:cNvPr id="7" name="Group 35">
            <a:extLst>
              <a:ext uri="{FF2B5EF4-FFF2-40B4-BE49-F238E27FC236}">
                <a16:creationId xmlns:a16="http://schemas.microsoft.com/office/drawing/2014/main" id="{36529A8B-99C2-4C3C-B9CA-CD6104C71F0E}"/>
              </a:ext>
            </a:extLst>
          </p:cNvPr>
          <p:cNvGrpSpPr>
            <a:grpSpLocks/>
          </p:cNvGrpSpPr>
          <p:nvPr/>
        </p:nvGrpSpPr>
        <p:grpSpPr bwMode="auto">
          <a:xfrm>
            <a:off x="506363" y="4461210"/>
            <a:ext cx="1101725" cy="1101725"/>
            <a:chOff x="517" y="1464"/>
            <a:chExt cx="694" cy="694"/>
          </a:xfrm>
        </p:grpSpPr>
        <p:sp>
          <p:nvSpPr>
            <p:cNvPr id="8" name="Oval 17">
              <a:extLst>
                <a:ext uri="{FF2B5EF4-FFF2-40B4-BE49-F238E27FC236}">
                  <a16:creationId xmlns:a16="http://schemas.microsoft.com/office/drawing/2014/main" id="{E52DB998-28E5-404B-BB2B-920D65FD5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1464"/>
              <a:ext cx="694" cy="694"/>
            </a:xfrm>
            <a:prstGeom prst="ellipse">
              <a:avLst/>
            </a:prstGeom>
            <a:gradFill rotWithShape="1">
              <a:gsLst>
                <a:gs pos="0">
                  <a:srgbClr val="20595F"/>
                </a:gs>
                <a:gs pos="100000">
                  <a:srgbClr val="46C1C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9" name="Oval 18">
              <a:extLst>
                <a:ext uri="{FF2B5EF4-FFF2-40B4-BE49-F238E27FC236}">
                  <a16:creationId xmlns:a16="http://schemas.microsoft.com/office/drawing/2014/main" id="{3AC014DD-5657-4733-B027-BA9DFAFF1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" y="1471"/>
              <a:ext cx="611" cy="61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" name="Oval 19">
              <a:extLst>
                <a:ext uri="{FF2B5EF4-FFF2-40B4-BE49-F238E27FC236}">
                  <a16:creationId xmlns:a16="http://schemas.microsoft.com/office/drawing/2014/main" id="{E15D1B3E-669A-4FB1-B0A1-4AFD88822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1510"/>
              <a:ext cx="632" cy="53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ko-KR" dirty="0"/>
                <a:t>safety</a:t>
              </a:r>
              <a:endParaRPr lang="ko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9B91BA5-DC0E-4D57-A630-05B7FBF6459F}"/>
              </a:ext>
            </a:extLst>
          </p:cNvPr>
          <p:cNvGrpSpPr/>
          <p:nvPr/>
        </p:nvGrpSpPr>
        <p:grpSpPr>
          <a:xfrm>
            <a:off x="2017663" y="4461210"/>
            <a:ext cx="1101725" cy="1101725"/>
            <a:chOff x="2149971" y="4831373"/>
            <a:chExt cx="1101725" cy="1101725"/>
          </a:xfrm>
        </p:grpSpPr>
        <p:sp>
          <p:nvSpPr>
            <p:cNvPr id="11" name="Oval 20">
              <a:extLst>
                <a:ext uri="{FF2B5EF4-FFF2-40B4-BE49-F238E27FC236}">
                  <a16:creationId xmlns:a16="http://schemas.microsoft.com/office/drawing/2014/main" id="{A0DBCBD3-0208-48E1-8225-D4969AD0D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9971" y="4831373"/>
              <a:ext cx="1101725" cy="1101725"/>
            </a:xfrm>
            <a:prstGeom prst="ellipse">
              <a:avLst/>
            </a:prstGeom>
            <a:gradFill rotWithShape="1">
              <a:gsLst>
                <a:gs pos="0">
                  <a:srgbClr val="1F612A"/>
                </a:gs>
                <a:gs pos="100000">
                  <a:srgbClr val="43D15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2" name="Oval 21">
              <a:extLst>
                <a:ext uri="{FF2B5EF4-FFF2-40B4-BE49-F238E27FC236}">
                  <a16:creationId xmlns:a16="http://schemas.microsoft.com/office/drawing/2014/main" id="{C59C6897-9328-418D-BABB-F3ED0CCA3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8233" y="4842486"/>
              <a:ext cx="969963" cy="97313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EA70D495-0053-473D-9117-E270943FA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7057" y="4905191"/>
              <a:ext cx="1003300" cy="84772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dirty="0"/>
                <a:t>Timeliness</a:t>
              </a:r>
              <a:endParaRPr lang="ko-KR" altLang="en-US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C5EBA7E-5FE9-4CB6-ABC7-751B46E0BDA6}"/>
              </a:ext>
            </a:extLst>
          </p:cNvPr>
          <p:cNvGrpSpPr/>
          <p:nvPr/>
        </p:nvGrpSpPr>
        <p:grpSpPr>
          <a:xfrm>
            <a:off x="3711525" y="4461210"/>
            <a:ext cx="1103313" cy="1101725"/>
            <a:chOff x="3843833" y="4831373"/>
            <a:chExt cx="1103313" cy="1101725"/>
          </a:xfrm>
        </p:grpSpPr>
        <p:sp>
          <p:nvSpPr>
            <p:cNvPr id="14" name="Oval 23">
              <a:extLst>
                <a:ext uri="{FF2B5EF4-FFF2-40B4-BE49-F238E27FC236}">
                  <a16:creationId xmlns:a16="http://schemas.microsoft.com/office/drawing/2014/main" id="{EC659F68-653A-4809-A4A2-3F445105D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833" y="4831373"/>
              <a:ext cx="1103313" cy="1101725"/>
            </a:xfrm>
            <a:prstGeom prst="ellipse">
              <a:avLst/>
            </a:prstGeom>
            <a:gradFill rotWithShape="1">
              <a:gsLst>
                <a:gs pos="0">
                  <a:srgbClr val="3B5B25"/>
                </a:gs>
                <a:gs pos="100000">
                  <a:srgbClr val="7FC45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5" name="Oval 24">
              <a:extLst>
                <a:ext uri="{FF2B5EF4-FFF2-40B4-BE49-F238E27FC236}">
                  <a16:creationId xmlns:a16="http://schemas.microsoft.com/office/drawing/2014/main" id="{B2814BB6-EEBD-43D7-9160-152E5B277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096" y="4842486"/>
              <a:ext cx="971550" cy="97313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6" name="Oval 25">
              <a:extLst>
                <a:ext uri="{FF2B5EF4-FFF2-40B4-BE49-F238E27FC236}">
                  <a16:creationId xmlns:a16="http://schemas.microsoft.com/office/drawing/2014/main" id="{389159F9-00F8-4C63-962B-9A9BDA1EE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4252" y="4904398"/>
              <a:ext cx="1003300" cy="84772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dirty="0"/>
                <a:t>Flexibility</a:t>
              </a:r>
              <a:endParaRPr lang="ko-KR" alt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2D40417-C309-4E79-AE6A-C16C0EB8254B}"/>
              </a:ext>
            </a:extLst>
          </p:cNvPr>
          <p:cNvGrpSpPr/>
          <p:nvPr/>
        </p:nvGrpSpPr>
        <p:grpSpPr>
          <a:xfrm>
            <a:off x="5259338" y="4461210"/>
            <a:ext cx="1100137" cy="1101725"/>
            <a:chOff x="5391646" y="4831373"/>
            <a:chExt cx="1100137" cy="1101725"/>
          </a:xfrm>
        </p:grpSpPr>
        <p:sp>
          <p:nvSpPr>
            <p:cNvPr id="17" name="Oval 26">
              <a:extLst>
                <a:ext uri="{FF2B5EF4-FFF2-40B4-BE49-F238E27FC236}">
                  <a16:creationId xmlns:a16="http://schemas.microsoft.com/office/drawing/2014/main" id="{60DE5F00-1086-4FBB-B9D5-BAA67AD7C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1646" y="4831373"/>
              <a:ext cx="1100137" cy="1101725"/>
            </a:xfrm>
            <a:prstGeom prst="ellipse">
              <a:avLst/>
            </a:prstGeom>
            <a:gradFill rotWithShape="1">
              <a:gsLst>
                <a:gs pos="0">
                  <a:srgbClr val="4A5A25"/>
                </a:gs>
                <a:gs pos="100000">
                  <a:srgbClr val="A0C35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8" name="Oval 27">
              <a:extLst>
                <a:ext uri="{FF2B5EF4-FFF2-40B4-BE49-F238E27FC236}">
                  <a16:creationId xmlns:a16="http://schemas.microsoft.com/office/drawing/2014/main" id="{74991A5D-2E98-42E9-B9C2-45696BD8C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8321" y="4842486"/>
              <a:ext cx="969962" cy="97313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9" name="Oval 28">
              <a:extLst>
                <a:ext uri="{FF2B5EF4-FFF2-40B4-BE49-F238E27FC236}">
                  <a16:creationId xmlns:a16="http://schemas.microsoft.com/office/drawing/2014/main" id="{89FCD40B-DBFE-449C-8F9C-1DB4C4F55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6096" y="4904397"/>
              <a:ext cx="1003300" cy="84772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dirty="0"/>
                <a:t>Efficiency</a:t>
              </a:r>
              <a:endParaRPr lang="ko-KR" altLang="en-US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BFC1622-C0DB-4A93-ACC1-B300DF43FEE1}"/>
              </a:ext>
            </a:extLst>
          </p:cNvPr>
          <p:cNvGrpSpPr/>
          <p:nvPr/>
        </p:nvGrpSpPr>
        <p:grpSpPr>
          <a:xfrm>
            <a:off x="6770638" y="4461210"/>
            <a:ext cx="1101725" cy="1101725"/>
            <a:chOff x="6902946" y="4831373"/>
            <a:chExt cx="1101725" cy="1101725"/>
          </a:xfrm>
        </p:grpSpPr>
        <p:sp>
          <p:nvSpPr>
            <p:cNvPr id="20" name="Oval 29">
              <a:extLst>
                <a:ext uri="{FF2B5EF4-FFF2-40B4-BE49-F238E27FC236}">
                  <a16:creationId xmlns:a16="http://schemas.microsoft.com/office/drawing/2014/main" id="{51030C57-5085-47AC-A322-3BB582904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2946" y="4831373"/>
              <a:ext cx="1101725" cy="1101725"/>
            </a:xfrm>
            <a:prstGeom prst="ellipse">
              <a:avLst/>
            </a:prstGeom>
            <a:gradFill rotWithShape="1">
              <a:gsLst>
                <a:gs pos="0">
                  <a:srgbClr val="695717"/>
                </a:gs>
                <a:gs pos="100000">
                  <a:srgbClr val="E2BC3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" name="Oval 30">
              <a:extLst>
                <a:ext uri="{FF2B5EF4-FFF2-40B4-BE49-F238E27FC236}">
                  <a16:creationId xmlns:a16="http://schemas.microsoft.com/office/drawing/2014/main" id="{A501C998-2290-467F-B7FF-C5C3AB584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2796" y="4842486"/>
              <a:ext cx="968375" cy="97313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2" name="Oval 31">
              <a:extLst>
                <a:ext uri="{FF2B5EF4-FFF2-40B4-BE49-F238E27FC236}">
                  <a16:creationId xmlns:a16="http://schemas.microsoft.com/office/drawing/2014/main" id="{4B734568-4817-4263-8592-4377AAB54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7396" y="4904397"/>
              <a:ext cx="1003300" cy="84772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dirty="0"/>
                <a:t>Usability</a:t>
              </a:r>
              <a:endParaRPr lang="ko-KR" altLang="en-US" dirty="0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0D409B-4A22-4700-93CA-864236B788C7}"/>
              </a:ext>
            </a:extLst>
          </p:cNvPr>
          <p:cNvSpPr/>
          <p:nvPr/>
        </p:nvSpPr>
        <p:spPr>
          <a:xfrm>
            <a:off x="395536" y="2061720"/>
            <a:ext cx="3816424" cy="64632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Reducing the service interruption caused by software updates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26194A-5586-4A39-9E9D-6BF9B25E03DD}"/>
              </a:ext>
            </a:extLst>
          </p:cNvPr>
          <p:cNvSpPr/>
          <p:nvPr/>
        </p:nvSpPr>
        <p:spPr>
          <a:xfrm>
            <a:off x="4016255" y="3500982"/>
            <a:ext cx="3816424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Enhancing the software availability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F21671F3-9499-45BB-8369-20BF6C0C9E62}"/>
              </a:ext>
            </a:extLst>
          </p:cNvPr>
          <p:cNvSpPr/>
          <p:nvPr/>
        </p:nvSpPr>
        <p:spPr>
          <a:xfrm>
            <a:off x="3912096" y="2917519"/>
            <a:ext cx="429628" cy="392072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9975827-6F35-4AED-955C-49E0B788BEE0}"/>
              </a:ext>
            </a:extLst>
          </p:cNvPr>
          <p:cNvGrpSpPr/>
          <p:nvPr/>
        </p:nvGrpSpPr>
        <p:grpSpPr>
          <a:xfrm>
            <a:off x="499469" y="5752971"/>
            <a:ext cx="7660057" cy="467989"/>
            <a:chOff x="552401" y="5623473"/>
            <a:chExt cx="7660057" cy="467989"/>
          </a:xfrm>
        </p:grpSpPr>
        <p:sp>
          <p:nvSpPr>
            <p:cNvPr id="45" name="말풍선: 사각형 44">
              <a:extLst>
                <a:ext uri="{FF2B5EF4-FFF2-40B4-BE49-F238E27FC236}">
                  <a16:creationId xmlns:a16="http://schemas.microsoft.com/office/drawing/2014/main" id="{C66D7B98-F767-4B54-9920-31FD954CB389}"/>
                </a:ext>
              </a:extLst>
            </p:cNvPr>
            <p:cNvSpPr/>
            <p:nvPr/>
          </p:nvSpPr>
          <p:spPr>
            <a:xfrm>
              <a:off x="552401" y="5623473"/>
              <a:ext cx="7660057" cy="467989"/>
            </a:xfrm>
            <a:prstGeom prst="wedgeRectCallout">
              <a:avLst>
                <a:gd name="adj1" fmla="val -36418"/>
                <a:gd name="adj2" fmla="val -135603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FE5F658-D0BF-436A-AA3B-4B84116FA287}"/>
                </a:ext>
              </a:extLst>
            </p:cNvPr>
            <p:cNvSpPr txBox="1"/>
            <p:nvPr/>
          </p:nvSpPr>
          <p:spPr>
            <a:xfrm>
              <a:off x="602009" y="5654588"/>
              <a:ext cx="756084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/>
                  <a:ea typeface="맑은 고딕"/>
                  <a:cs typeface="맑은 고딕"/>
                  <a:sym typeface="맑은 고딕"/>
                </a:rPr>
                <a:t>Guaranteed various kinds of safety such as type safety </a:t>
              </a: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14CD9AC-4CD7-418D-8491-2351737931B4}"/>
              </a:ext>
            </a:extLst>
          </p:cNvPr>
          <p:cNvGrpSpPr/>
          <p:nvPr/>
        </p:nvGrpSpPr>
        <p:grpSpPr>
          <a:xfrm>
            <a:off x="532643" y="5719253"/>
            <a:ext cx="7847382" cy="730361"/>
            <a:chOff x="574626" y="4093951"/>
            <a:chExt cx="7847382" cy="730361"/>
          </a:xfrm>
        </p:grpSpPr>
        <p:sp>
          <p:nvSpPr>
            <p:cNvPr id="42" name="말풍선: 사각형 41">
              <a:extLst>
                <a:ext uri="{FF2B5EF4-FFF2-40B4-BE49-F238E27FC236}">
                  <a16:creationId xmlns:a16="http://schemas.microsoft.com/office/drawing/2014/main" id="{8B92AC1B-B10B-4E24-957C-247C8411F676}"/>
                </a:ext>
              </a:extLst>
            </p:cNvPr>
            <p:cNvSpPr/>
            <p:nvPr/>
          </p:nvSpPr>
          <p:spPr>
            <a:xfrm>
              <a:off x="574626" y="4093951"/>
              <a:ext cx="7847382" cy="730361"/>
            </a:xfrm>
            <a:prstGeom prst="wedgeRectCallout">
              <a:avLst>
                <a:gd name="adj1" fmla="val -23746"/>
                <a:gd name="adj2" fmla="val -67915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8351EA9-2B75-4384-A2E4-0FAD2FCB827A}"/>
                </a:ext>
              </a:extLst>
            </p:cNvPr>
            <p:cNvSpPr txBox="1"/>
            <p:nvPr/>
          </p:nvSpPr>
          <p:spPr>
            <a:xfrm>
              <a:off x="761951" y="4153675"/>
              <a:ext cx="7393458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/>
                <a:t>Most DSU systems cannot update the active methods and have to wait until those changed active methods finish the execution.</a:t>
              </a: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55914C2-020B-4F9A-8AA3-B3C7B3B2A58D}"/>
              </a:ext>
            </a:extLst>
          </p:cNvPr>
          <p:cNvGrpSpPr/>
          <p:nvPr/>
        </p:nvGrpSpPr>
        <p:grpSpPr>
          <a:xfrm>
            <a:off x="554645" y="5684265"/>
            <a:ext cx="7700017" cy="730361"/>
            <a:chOff x="721991" y="3258318"/>
            <a:chExt cx="7700017" cy="730361"/>
          </a:xfrm>
        </p:grpSpPr>
        <p:sp>
          <p:nvSpPr>
            <p:cNvPr id="37" name="말풍선: 사각형 36">
              <a:extLst>
                <a:ext uri="{FF2B5EF4-FFF2-40B4-BE49-F238E27FC236}">
                  <a16:creationId xmlns:a16="http://schemas.microsoft.com/office/drawing/2014/main" id="{D703EBCF-D52F-4AC4-87C1-505005DAE349}"/>
                </a:ext>
              </a:extLst>
            </p:cNvPr>
            <p:cNvSpPr/>
            <p:nvPr/>
          </p:nvSpPr>
          <p:spPr>
            <a:xfrm>
              <a:off x="721991" y="3258318"/>
              <a:ext cx="7331447" cy="730361"/>
            </a:xfrm>
            <a:prstGeom prst="wedgeRectCallout">
              <a:avLst>
                <a:gd name="adj1" fmla="val 23860"/>
                <a:gd name="adj2" fmla="val -66176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9DFE9C-E24A-416A-AF40-6FB9E3A99BF9}"/>
                </a:ext>
              </a:extLst>
            </p:cNvPr>
            <p:cNvSpPr txBox="1"/>
            <p:nvPr/>
          </p:nvSpPr>
          <p:spPr>
            <a:xfrm>
              <a:off x="761951" y="3272374"/>
              <a:ext cx="7660057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/>
                  <a:ea typeface="맑은 고딕"/>
                  <a:cs typeface="맑은 고딕"/>
                  <a:sym typeface="맑은 고딕"/>
                </a:rPr>
                <a:t>An efficient DSU system should not introduce long service disruption during update</a:t>
              </a: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D46EC20-2823-4A1A-94BA-745F7F97A38F}"/>
              </a:ext>
            </a:extLst>
          </p:cNvPr>
          <p:cNvGrpSpPr/>
          <p:nvPr/>
        </p:nvGrpSpPr>
        <p:grpSpPr>
          <a:xfrm>
            <a:off x="540593" y="5719253"/>
            <a:ext cx="7588299" cy="676452"/>
            <a:chOff x="1555701" y="983024"/>
            <a:chExt cx="7588299" cy="801352"/>
          </a:xfrm>
        </p:grpSpPr>
        <p:sp>
          <p:nvSpPr>
            <p:cNvPr id="35" name="말풍선: 사각형 34">
              <a:extLst>
                <a:ext uri="{FF2B5EF4-FFF2-40B4-BE49-F238E27FC236}">
                  <a16:creationId xmlns:a16="http://schemas.microsoft.com/office/drawing/2014/main" id="{A3D7C659-EBFE-4552-B689-A9B6178ABD00}"/>
                </a:ext>
              </a:extLst>
            </p:cNvPr>
            <p:cNvSpPr/>
            <p:nvPr/>
          </p:nvSpPr>
          <p:spPr>
            <a:xfrm>
              <a:off x="1555701" y="983024"/>
              <a:ext cx="7331447" cy="801352"/>
            </a:xfrm>
            <a:prstGeom prst="wedgeRectCallout">
              <a:avLst>
                <a:gd name="adj1" fmla="val 36828"/>
                <a:gd name="adj2" fmla="val -84889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6DB600C-8A9F-4170-A128-FE0925203DE5}"/>
                </a:ext>
              </a:extLst>
            </p:cNvPr>
            <p:cNvSpPr txBox="1"/>
            <p:nvPr/>
          </p:nvSpPr>
          <p:spPr>
            <a:xfrm>
              <a:off x="1692300" y="1198278"/>
              <a:ext cx="745170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/>
                  <a:ea typeface="맑은 고딕"/>
                  <a:cs typeface="맑은 고딕"/>
                  <a:sym typeface="맑은 고딕"/>
                </a:rPr>
                <a:t>An extremely ease-to-use DSU system should be fully automated.</a:t>
              </a: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373020F-BDDE-4270-969F-F81CFEF659D5}"/>
              </a:ext>
            </a:extLst>
          </p:cNvPr>
          <p:cNvGrpSpPr/>
          <p:nvPr/>
        </p:nvGrpSpPr>
        <p:grpSpPr>
          <a:xfrm>
            <a:off x="561022" y="5768297"/>
            <a:ext cx="7340863" cy="646329"/>
            <a:chOff x="1354730" y="6142175"/>
            <a:chExt cx="7340863" cy="646329"/>
          </a:xfrm>
        </p:grpSpPr>
        <p:sp>
          <p:nvSpPr>
            <p:cNvPr id="39" name="말풍선: 사각형 38">
              <a:extLst>
                <a:ext uri="{FF2B5EF4-FFF2-40B4-BE49-F238E27FC236}">
                  <a16:creationId xmlns:a16="http://schemas.microsoft.com/office/drawing/2014/main" id="{88780E64-4EC2-414D-8CFF-2662E99207FD}"/>
                </a:ext>
              </a:extLst>
            </p:cNvPr>
            <p:cNvSpPr/>
            <p:nvPr/>
          </p:nvSpPr>
          <p:spPr>
            <a:xfrm>
              <a:off x="1354730" y="6173014"/>
              <a:ext cx="7331447" cy="578890"/>
            </a:xfrm>
            <a:prstGeom prst="wedgeRectCallout">
              <a:avLst>
                <a:gd name="adj1" fmla="val -5243"/>
                <a:gd name="adj2" fmla="val -115203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DA2E64B-83C0-4098-BD75-79C9E8B668D1}"/>
                </a:ext>
              </a:extLst>
            </p:cNvPr>
            <p:cNvSpPr txBox="1"/>
            <p:nvPr/>
          </p:nvSpPr>
          <p:spPr>
            <a:xfrm>
              <a:off x="1364146" y="6142175"/>
              <a:ext cx="7331447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/>
                  <a:ea typeface="맑은 고딕"/>
                  <a:cs typeface="맑은 고딕"/>
                  <a:sym typeface="맑은 고딕"/>
                </a:rPr>
                <a:t>Flexible DSU system should have sufficient ability to modify runtime states to support sufficient changes to the program code</a:t>
              </a: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80357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46490-71ED-4DA6-9364-EE68ECDA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Methodology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09AD535-3AF2-49A7-B6B4-F6AD2FEF26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sp>
        <p:nvSpPr>
          <p:cNvPr id="10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82D31D2F-67D1-4C5F-9C52-60C2CB19476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3528" y="1844824"/>
            <a:ext cx="5596662" cy="5334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39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54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0" latinLnBrk="0" hangingPunct="0"/>
            <a:r>
              <a:rPr kumimoji="0" lang="en-US" altLang="ko-K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 Defects Dataset</a:t>
            </a:r>
          </a:p>
        </p:txBody>
      </p:sp>
      <p:sp>
        <p:nvSpPr>
          <p:cNvPr id="12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4C7290DE-2503-4E15-A537-C2B30DF4A69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3528" y="2606824"/>
            <a:ext cx="5596662" cy="5334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4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54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0" latinLnBrk="0" hangingPunct="0"/>
            <a:r>
              <a:rPr kumimoji="0" lang="en-US" altLang="ko-K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2. APR Algorithms</a:t>
            </a:r>
          </a:p>
        </p:txBody>
      </p:sp>
      <p:sp>
        <p:nvSpPr>
          <p:cNvPr id="14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CF7FACF0-F94C-4824-9ECD-FE0B487DCC9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3528" y="3368824"/>
            <a:ext cx="5596662" cy="5334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31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54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0" latinLnBrk="0" hangingPunct="0"/>
            <a:r>
              <a:rPr kumimoji="0" lang="en-US" altLang="ko-K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 Process-Based Validation</a:t>
            </a:r>
          </a:p>
        </p:txBody>
      </p:sp>
      <p:sp>
        <p:nvSpPr>
          <p:cNvPr id="16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958D304F-A3AA-415E-896B-6222CD4D25D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3528" y="4130824"/>
            <a:ext cx="5596662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48B2E"/>
              </a:gs>
              <a:gs pos="45000">
                <a:srgbClr val="A48B2E">
                  <a:gamma/>
                  <a:tint val="51373"/>
                  <a:invGamma/>
                </a:srgbClr>
              </a:gs>
              <a:gs pos="100000">
                <a:srgbClr val="A48B2E"/>
              </a:gs>
            </a:gsLst>
            <a:lin ang="54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0" latinLnBrk="0" hangingPunct="0"/>
            <a:r>
              <a:rPr kumimoji="0" lang="en-US" altLang="ko-K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4. </a:t>
            </a:r>
            <a:r>
              <a:rPr kumimoji="0" lang="en-US" altLang="ko-KR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HotSwap</a:t>
            </a:r>
            <a:r>
              <a:rPr kumimoji="0" lang="en-US" altLang="ko-K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-Based Validation Method</a:t>
            </a:r>
          </a:p>
        </p:txBody>
      </p:sp>
      <p:sp>
        <p:nvSpPr>
          <p:cNvPr id="21" name="AutoShape 6">
            <a:hlinkClick r:id="rId6" action="ppaction://hlinksldjump"/>
            <a:extLst>
              <a:ext uri="{FF2B5EF4-FFF2-40B4-BE49-F238E27FC236}">
                <a16:creationId xmlns:a16="http://schemas.microsoft.com/office/drawing/2014/main" id="{DF1E7AE0-77B4-42E0-B72C-A7320C81207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3528" y="4898459"/>
            <a:ext cx="5596662" cy="5334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23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54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0" latinLnBrk="0" hangingPunct="0"/>
            <a:r>
              <a:rPr kumimoji="0" lang="en-US" altLang="ko-K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 Validation Consistency</a:t>
            </a:r>
          </a:p>
        </p:txBody>
      </p:sp>
    </p:spTree>
    <p:extLst>
      <p:ext uri="{BB962C8B-B14F-4D97-AF65-F5344CB8AC3E}">
        <p14:creationId xmlns:p14="http://schemas.microsoft.com/office/powerpoint/2010/main" val="177928660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37B05-5459-41DF-8B45-97905056F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* Defects Dataset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CB8C57C-B256-4436-A622-F81701B20B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14C084-983F-4BC2-A6F9-46188C46B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07" y="1916832"/>
            <a:ext cx="6367169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7565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46490-71ED-4DA6-9364-EE68ECDA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Methodology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09AD535-3AF2-49A7-B6B4-F6AD2FEF26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sp>
        <p:nvSpPr>
          <p:cNvPr id="10" name="AutoShape 3">
            <a:hlinkClick r:id="rId2" action="ppaction://hlinksldjump"/>
            <a:extLst>
              <a:ext uri="{FF2B5EF4-FFF2-40B4-BE49-F238E27FC236}">
                <a16:creationId xmlns:a16="http://schemas.microsoft.com/office/drawing/2014/main" id="{82D31D2F-67D1-4C5F-9C52-60C2CB19476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3528" y="1844824"/>
            <a:ext cx="5596662" cy="5334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39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54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0" latinLnBrk="0" hangingPunct="0"/>
            <a:r>
              <a:rPr kumimoji="0" lang="en-US" altLang="ko-K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 Defects Dataset</a:t>
            </a:r>
          </a:p>
        </p:txBody>
      </p:sp>
      <p:sp>
        <p:nvSpPr>
          <p:cNvPr id="12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4C7290DE-2503-4E15-A537-C2B30DF4A69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3528" y="2606824"/>
            <a:ext cx="5596662" cy="5334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4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54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0" latinLnBrk="0" hangingPunct="0"/>
            <a:r>
              <a:rPr kumimoji="0" lang="en-US" altLang="ko-K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2. APR Algorithms</a:t>
            </a:r>
          </a:p>
        </p:txBody>
      </p:sp>
      <p:sp>
        <p:nvSpPr>
          <p:cNvPr id="14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CF7FACF0-F94C-4824-9ECD-FE0B487DCC9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3528" y="3368824"/>
            <a:ext cx="5596662" cy="5334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31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54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0" latinLnBrk="0" hangingPunct="0"/>
            <a:r>
              <a:rPr kumimoji="0" lang="en-US" altLang="ko-K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 Process-Based Validation</a:t>
            </a:r>
          </a:p>
        </p:txBody>
      </p:sp>
      <p:sp>
        <p:nvSpPr>
          <p:cNvPr id="16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958D304F-A3AA-415E-896B-6222CD4D25D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3528" y="4130824"/>
            <a:ext cx="5596662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48B2E"/>
              </a:gs>
              <a:gs pos="45000">
                <a:srgbClr val="A48B2E">
                  <a:gamma/>
                  <a:tint val="51373"/>
                  <a:invGamma/>
                </a:srgbClr>
              </a:gs>
              <a:gs pos="100000">
                <a:srgbClr val="A48B2E"/>
              </a:gs>
            </a:gsLst>
            <a:lin ang="54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0" latinLnBrk="0" hangingPunct="0"/>
            <a:r>
              <a:rPr kumimoji="0" lang="en-US" altLang="ko-K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4. </a:t>
            </a:r>
            <a:r>
              <a:rPr kumimoji="0" lang="en-US" altLang="ko-KR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HotSwap</a:t>
            </a:r>
            <a:r>
              <a:rPr kumimoji="0" lang="en-US" altLang="ko-K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-Based Validation Method</a:t>
            </a:r>
          </a:p>
        </p:txBody>
      </p:sp>
      <p:sp>
        <p:nvSpPr>
          <p:cNvPr id="21" name="AutoShape 6">
            <a:hlinkClick r:id="rId6" action="ppaction://hlinksldjump"/>
            <a:extLst>
              <a:ext uri="{FF2B5EF4-FFF2-40B4-BE49-F238E27FC236}">
                <a16:creationId xmlns:a16="http://schemas.microsoft.com/office/drawing/2014/main" id="{DF1E7AE0-77B4-42E0-B72C-A7320C81207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3528" y="4898459"/>
            <a:ext cx="5596662" cy="5334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23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54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0" latinLnBrk="0" hangingPunct="0"/>
            <a:r>
              <a:rPr kumimoji="0" lang="en-US" altLang="ko-K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5. Validation Consistency</a:t>
            </a:r>
          </a:p>
        </p:txBody>
      </p:sp>
    </p:spTree>
    <p:extLst>
      <p:ext uri="{BB962C8B-B14F-4D97-AF65-F5344CB8AC3E}">
        <p14:creationId xmlns:p14="http://schemas.microsoft.com/office/powerpoint/2010/main" val="403882850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A3733-4F69-4F9E-893C-F7F835F3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* APR algorithms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1A7B283-EE05-487F-BCB6-3A39328D27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DE1912-ECBB-413F-BA73-6FE5427F3F46}"/>
              </a:ext>
            </a:extLst>
          </p:cNvPr>
          <p:cNvSpPr txBox="1"/>
          <p:nvPr/>
        </p:nvSpPr>
        <p:spPr>
          <a:xfrm>
            <a:off x="366029" y="1700808"/>
            <a:ext cx="7632848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jGenProg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: the Java implementation of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GenProg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ko-KR" dirty="0" err="1"/>
              <a:t>jKali</a:t>
            </a:r>
            <a:r>
              <a:rPr lang="en-US" altLang="ko-KR" dirty="0"/>
              <a:t> : the java implementation of Kali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ko-KR" dirty="0" err="1"/>
              <a:t>jMutRepair</a:t>
            </a:r>
            <a:r>
              <a:rPr lang="en-US" altLang="ko-KR" dirty="0"/>
              <a:t> : a mutation based repair algorithm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grpSp>
        <p:nvGrpSpPr>
          <p:cNvPr id="113" name="Group 3">
            <a:extLst>
              <a:ext uri="{FF2B5EF4-FFF2-40B4-BE49-F238E27FC236}">
                <a16:creationId xmlns:a16="http://schemas.microsoft.com/office/drawing/2014/main" id="{BDF1478A-AC96-4362-A9B0-76607B05BF84}"/>
              </a:ext>
            </a:extLst>
          </p:cNvPr>
          <p:cNvGrpSpPr>
            <a:grpSpLocks/>
          </p:cNvGrpSpPr>
          <p:nvPr/>
        </p:nvGrpSpPr>
        <p:grpSpPr bwMode="auto">
          <a:xfrm>
            <a:off x="-100264" y="3429000"/>
            <a:ext cx="8878235" cy="3087271"/>
            <a:chOff x="-576" y="1104"/>
            <a:chExt cx="7848" cy="2791"/>
          </a:xfrm>
        </p:grpSpPr>
        <p:sp>
          <p:nvSpPr>
            <p:cNvPr id="60" name="AutoShape 4">
              <a:extLst>
                <a:ext uri="{FF2B5EF4-FFF2-40B4-BE49-F238E27FC236}">
                  <a16:creationId xmlns:a16="http://schemas.microsoft.com/office/drawing/2014/main" id="{DE4B20CA-6C2C-4F37-829C-526F8D1A31A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5400000">
              <a:off x="-576" y="1104"/>
              <a:ext cx="2791" cy="2791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2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0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0CC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1" name="AutoShape 5">
              <a:extLst>
                <a:ext uri="{FF2B5EF4-FFF2-40B4-BE49-F238E27FC236}">
                  <a16:creationId xmlns:a16="http://schemas.microsoft.com/office/drawing/2014/main" id="{ADE3C9C4-7251-43A0-B263-9EF57C27D688}"/>
                </a:ext>
              </a:extLst>
            </p:cNvPr>
            <p:cNvSpPr>
              <a:spLocks noChangeArrowheads="1"/>
            </p:cNvSpPr>
            <p:nvPr/>
          </p:nvSpPr>
          <p:spPr bwMode="ltGray">
            <a:xfrm rot="5400000">
              <a:off x="-425" y="1310"/>
              <a:ext cx="2374" cy="2373"/>
            </a:xfrm>
            <a:custGeom>
              <a:avLst/>
              <a:gdLst>
                <a:gd name="G0" fmla="+- 744 0 0"/>
                <a:gd name="G1" fmla="+- 11756105 0 0"/>
                <a:gd name="G2" fmla="+- 0 0 11756105"/>
                <a:gd name="T0" fmla="*/ 0 256 1"/>
                <a:gd name="T1" fmla="*/ 180 256 1"/>
                <a:gd name="G3" fmla="+- 11756105 T0 T1"/>
                <a:gd name="T2" fmla="*/ 0 256 1"/>
                <a:gd name="T3" fmla="*/ 90 256 1"/>
                <a:gd name="G4" fmla="+- 11756105 T2 T3"/>
                <a:gd name="G5" fmla="*/ G4 2 1"/>
                <a:gd name="T4" fmla="*/ 90 256 1"/>
                <a:gd name="T5" fmla="*/ 0 256 1"/>
                <a:gd name="G6" fmla="+- 11756105 T4 T5"/>
                <a:gd name="G7" fmla="*/ G6 2 1"/>
                <a:gd name="G8" fmla="abs 11756105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744"/>
                <a:gd name="G18" fmla="*/ 744 1 2"/>
                <a:gd name="G19" fmla="+- G18 5400 0"/>
                <a:gd name="G20" fmla="cos G19 11756105"/>
                <a:gd name="G21" fmla="sin G19 11756105"/>
                <a:gd name="G22" fmla="+- G20 10800 0"/>
                <a:gd name="G23" fmla="+- G21 10800 0"/>
                <a:gd name="G24" fmla="+- 10800 0 G20"/>
                <a:gd name="G25" fmla="+- 744 10800 0"/>
                <a:gd name="G26" fmla="?: G9 G17 G25"/>
                <a:gd name="G27" fmla="?: G9 0 21600"/>
                <a:gd name="G28" fmla="cos 10800 11756105"/>
                <a:gd name="G29" fmla="sin 10800 11756105"/>
                <a:gd name="G30" fmla="sin 744 11756105"/>
                <a:gd name="G31" fmla="+- G28 10800 0"/>
                <a:gd name="G32" fmla="+- G29 10800 0"/>
                <a:gd name="G33" fmla="+- G30 10800 0"/>
                <a:gd name="G34" fmla="?: G4 0 G31"/>
                <a:gd name="G35" fmla="?: 11756105 G34 0"/>
                <a:gd name="G36" fmla="?: G6 G35 G31"/>
                <a:gd name="G37" fmla="+- 21600 0 G36"/>
                <a:gd name="G38" fmla="?: G4 0 G33"/>
                <a:gd name="G39" fmla="?: 11756105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5028 w 21600"/>
                <a:gd name="T15" fmla="*/ 10862 h 21600"/>
                <a:gd name="T16" fmla="*/ 10800 w 21600"/>
                <a:gd name="T17" fmla="*/ 10056 h 21600"/>
                <a:gd name="T18" fmla="*/ 16572 w 21600"/>
                <a:gd name="T19" fmla="*/ 10862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0056" y="10807"/>
                  </a:moveTo>
                  <a:cubicBezTo>
                    <a:pt x="10056" y="10805"/>
                    <a:pt x="10056" y="10802"/>
                    <a:pt x="10056" y="10800"/>
                  </a:cubicBezTo>
                  <a:cubicBezTo>
                    <a:pt x="10056" y="10389"/>
                    <a:pt x="10389" y="10056"/>
                    <a:pt x="10800" y="10056"/>
                  </a:cubicBezTo>
                  <a:cubicBezTo>
                    <a:pt x="11210" y="10056"/>
                    <a:pt x="11544" y="10389"/>
                    <a:pt x="11544" y="10800"/>
                  </a:cubicBezTo>
                  <a:cubicBezTo>
                    <a:pt x="11543" y="10802"/>
                    <a:pt x="11543" y="10805"/>
                    <a:pt x="11543" y="10807"/>
                  </a:cubicBezTo>
                  <a:lnTo>
                    <a:pt x="21599" y="10916"/>
                  </a:lnTo>
                  <a:cubicBezTo>
                    <a:pt x="21599" y="10877"/>
                    <a:pt x="21600" y="10838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0838"/>
                    <a:pt x="0" y="10877"/>
                    <a:pt x="0" y="1091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099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2" name="Text Box 6">
              <a:extLst>
                <a:ext uri="{FF2B5EF4-FFF2-40B4-BE49-F238E27FC236}">
                  <a16:creationId xmlns:a16="http://schemas.microsoft.com/office/drawing/2014/main" id="{A3F27557-C27E-41EB-9D1A-0012AEDB1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" y="2181"/>
              <a:ext cx="1187" cy="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r" eaLnBrk="0" latinLnBrk="0" hangingPunct="0"/>
              <a:r>
                <a:rPr kumimoji="0" lang="en-US" altLang="ko-KR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Astor</a:t>
              </a:r>
            </a:p>
          </p:txBody>
        </p:sp>
        <p:grpSp>
          <p:nvGrpSpPr>
            <p:cNvPr id="63" name="Group 7">
              <a:extLst>
                <a:ext uri="{FF2B5EF4-FFF2-40B4-BE49-F238E27FC236}">
                  <a16:creationId xmlns:a16="http://schemas.microsoft.com/office/drawing/2014/main" id="{8D9EAE69-A268-4A0E-BE62-AE374F3FC3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8" y="1417"/>
              <a:ext cx="5574" cy="354"/>
              <a:chOff x="1698" y="1417"/>
              <a:chExt cx="5574" cy="354"/>
            </a:xfrm>
          </p:grpSpPr>
          <p:sp>
            <p:nvSpPr>
              <p:cNvPr id="104" name="AutoShape 8">
                <a:extLst>
                  <a:ext uri="{FF2B5EF4-FFF2-40B4-BE49-F238E27FC236}">
                    <a16:creationId xmlns:a16="http://schemas.microsoft.com/office/drawing/2014/main" id="{A9AB9511-4D1F-427B-9354-E8929298898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31" y="1437"/>
                <a:ext cx="5341" cy="3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35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endParaRPr lang="ko-KR" altLang="en-US" dirty="0"/>
              </a:p>
            </p:txBody>
          </p:sp>
          <p:grpSp>
            <p:nvGrpSpPr>
              <p:cNvPr id="105" name="Group 9">
                <a:extLst>
                  <a:ext uri="{FF2B5EF4-FFF2-40B4-BE49-F238E27FC236}">
                    <a16:creationId xmlns:a16="http://schemas.microsoft.com/office/drawing/2014/main" id="{31BE1866-2D5F-42B5-B0B5-4A00F7CDC4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98" y="1447"/>
                <a:ext cx="316" cy="316"/>
                <a:chOff x="1583" y="1494"/>
                <a:chExt cx="526" cy="526"/>
              </a:xfrm>
            </p:grpSpPr>
            <p:sp>
              <p:nvSpPr>
                <p:cNvPr id="108" name="Oval 10">
                  <a:extLst>
                    <a:ext uri="{FF2B5EF4-FFF2-40B4-BE49-F238E27FC236}">
                      <a16:creationId xmlns:a16="http://schemas.microsoft.com/office/drawing/2014/main" id="{E0533484-6239-488C-AD8A-4B49A37116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583" y="1494"/>
                  <a:ext cx="526" cy="526"/>
                </a:xfrm>
                <a:prstGeom prst="ellipse">
                  <a:avLst/>
                </a:prstGeom>
                <a:gradFill>
                  <a:gsLst>
                    <a:gs pos="0">
                      <a:schemeClr val="accent5">
                        <a:lumMod val="0"/>
                        <a:lumOff val="100000"/>
                      </a:schemeClr>
                    </a:gs>
                    <a:gs pos="35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chemeClr val="accent5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endParaRPr lang="ko-KR" altLang="en-US" sz="1300"/>
                </a:p>
              </p:txBody>
            </p:sp>
            <p:sp>
              <p:nvSpPr>
                <p:cNvPr id="109" name="Oval 11">
                  <a:extLst>
                    <a:ext uri="{FF2B5EF4-FFF2-40B4-BE49-F238E27FC236}">
                      <a16:creationId xmlns:a16="http://schemas.microsoft.com/office/drawing/2014/main" id="{D650F5E4-D5B5-4AD8-B54E-D6B7F06DA8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634" y="1547"/>
                  <a:ext cx="425" cy="42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10E470"/>
                    </a:gs>
                    <a:gs pos="100000">
                      <a:srgbClr val="10E470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110" name="Oval 12">
                  <a:extLst>
                    <a:ext uri="{FF2B5EF4-FFF2-40B4-BE49-F238E27FC236}">
                      <a16:creationId xmlns:a16="http://schemas.microsoft.com/office/drawing/2014/main" id="{DD96F137-BDE4-4BDF-9810-87E2C8D332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642" y="1557"/>
                  <a:ext cx="406" cy="40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00">
                        <a:alpha val="85001"/>
                      </a:srgbClr>
                    </a:gs>
                    <a:gs pos="100000">
                      <a:srgbClr val="FFFF00">
                        <a:gamma/>
                        <a:shade val="63529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111" name="Oval 13">
                  <a:extLst>
                    <a:ext uri="{FF2B5EF4-FFF2-40B4-BE49-F238E27FC236}">
                      <a16:creationId xmlns:a16="http://schemas.microsoft.com/office/drawing/2014/main" id="{982B5414-94DC-49E3-B200-74234FFAC2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652" y="1582"/>
                  <a:ext cx="265" cy="26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9940B">
                        <a:gamma/>
                        <a:tint val="0"/>
                        <a:invGamma/>
                      </a:srgbClr>
                    </a:gs>
                    <a:gs pos="100000">
                      <a:srgbClr val="E9940B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112" name="Oval 14">
                  <a:extLst>
                    <a:ext uri="{FF2B5EF4-FFF2-40B4-BE49-F238E27FC236}">
                      <a16:creationId xmlns:a16="http://schemas.microsoft.com/office/drawing/2014/main" id="{486D6ACC-CDC5-4DE1-BA10-E8694EAD1B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659" y="1571"/>
                  <a:ext cx="366" cy="36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00">
                        <a:alpha val="0"/>
                      </a:srgbClr>
                    </a:gs>
                    <a:gs pos="100000">
                      <a:srgbClr val="FFFF00">
                        <a:gamma/>
                        <a:shade val="76078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sp>
            <p:nvSpPr>
              <p:cNvPr id="106" name="Text Box 15">
                <a:extLst>
                  <a:ext uri="{FF2B5EF4-FFF2-40B4-BE49-F238E27FC236}">
                    <a16:creationId xmlns:a16="http://schemas.microsoft.com/office/drawing/2014/main" id="{5ED476C2-E2E8-4D60-B1A5-6271405E86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3" y="1481"/>
                <a:ext cx="245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0" latinLnBrk="0" hangingPunct="0"/>
                <a:r>
                  <a:rPr kumimoji="0" lang="en-US" altLang="ko-KR" sz="13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07" name="Text Box 16">
                <a:extLst>
                  <a:ext uri="{FF2B5EF4-FFF2-40B4-BE49-F238E27FC236}">
                    <a16:creationId xmlns:a16="http://schemas.microsoft.com/office/drawing/2014/main" id="{E87B7461-A878-4AD4-A9DE-E0189C5150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1417"/>
                <a:ext cx="5208" cy="334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eaLnBrk="0" latinLnBrk="0" hangingPunct="0"/>
                <a:r>
                  <a:rPr kumimoji="0" lang="en-US" altLang="ko-KR" b="1" dirty="0">
                    <a:latin typeface="Arial" panose="020B0604020202020204" pitchFamily="34" charset="0"/>
                  </a:rPr>
                  <a:t>Validate the given patch using the failing test cases.</a:t>
                </a:r>
              </a:p>
            </p:txBody>
          </p:sp>
        </p:grpSp>
        <p:grpSp>
          <p:nvGrpSpPr>
            <p:cNvPr id="64" name="Group 17">
              <a:extLst>
                <a:ext uri="{FF2B5EF4-FFF2-40B4-BE49-F238E27FC236}">
                  <a16:creationId xmlns:a16="http://schemas.microsoft.com/office/drawing/2014/main" id="{1F4E70DA-7242-4FB1-9624-2D07EDDAD2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2" y="1906"/>
              <a:ext cx="5320" cy="365"/>
              <a:chOff x="1952" y="1906"/>
              <a:chExt cx="5320" cy="365"/>
            </a:xfrm>
          </p:grpSpPr>
          <p:sp>
            <p:nvSpPr>
              <p:cNvPr id="95" name="AutoShape 18">
                <a:extLst>
                  <a:ext uri="{FF2B5EF4-FFF2-40B4-BE49-F238E27FC236}">
                    <a16:creationId xmlns:a16="http://schemas.microsoft.com/office/drawing/2014/main" id="{CC47B13C-BC9D-46F8-A46F-FD86280A1C4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185" y="1938"/>
                <a:ext cx="5087" cy="33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35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grpSp>
            <p:nvGrpSpPr>
              <p:cNvPr id="96" name="Group 19">
                <a:extLst>
                  <a:ext uri="{FF2B5EF4-FFF2-40B4-BE49-F238E27FC236}">
                    <a16:creationId xmlns:a16="http://schemas.microsoft.com/office/drawing/2014/main" id="{24C1D713-000E-4674-960A-1B83BA9E9E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52" y="1906"/>
                <a:ext cx="316" cy="316"/>
                <a:chOff x="1583" y="1494"/>
                <a:chExt cx="526" cy="526"/>
              </a:xfrm>
            </p:grpSpPr>
            <p:sp>
              <p:nvSpPr>
                <p:cNvPr id="99" name="Oval 20">
                  <a:extLst>
                    <a:ext uri="{FF2B5EF4-FFF2-40B4-BE49-F238E27FC236}">
                      <a16:creationId xmlns:a16="http://schemas.microsoft.com/office/drawing/2014/main" id="{B27F33B6-9CF5-4329-82D1-09F75DF396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583" y="1494"/>
                  <a:ext cx="526" cy="526"/>
                </a:xfrm>
                <a:prstGeom prst="ellipse">
                  <a:avLst/>
                </a:prstGeom>
                <a:solidFill>
                  <a:srgbClr val="00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100" name="Oval 21">
                  <a:extLst>
                    <a:ext uri="{FF2B5EF4-FFF2-40B4-BE49-F238E27FC236}">
                      <a16:creationId xmlns:a16="http://schemas.microsoft.com/office/drawing/2014/main" id="{0246F71E-78B2-4771-A399-62D7E9DFE8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634" y="1547"/>
                  <a:ext cx="425" cy="42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10E470"/>
                    </a:gs>
                    <a:gs pos="100000">
                      <a:srgbClr val="10E470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101" name="Oval 22">
                  <a:extLst>
                    <a:ext uri="{FF2B5EF4-FFF2-40B4-BE49-F238E27FC236}">
                      <a16:creationId xmlns:a16="http://schemas.microsoft.com/office/drawing/2014/main" id="{639FA758-D733-4D07-9E15-DFABD3EAFE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642" y="1557"/>
                  <a:ext cx="406" cy="40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00">
                        <a:alpha val="85001"/>
                      </a:srgbClr>
                    </a:gs>
                    <a:gs pos="100000">
                      <a:srgbClr val="FFFF00">
                        <a:gamma/>
                        <a:shade val="63529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102" name="Oval 23">
                  <a:extLst>
                    <a:ext uri="{FF2B5EF4-FFF2-40B4-BE49-F238E27FC236}">
                      <a16:creationId xmlns:a16="http://schemas.microsoft.com/office/drawing/2014/main" id="{1BF24E4D-546C-44CB-A9AF-BEE66BAB3C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652" y="1582"/>
                  <a:ext cx="265" cy="26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9940B">
                        <a:gamma/>
                        <a:tint val="0"/>
                        <a:invGamma/>
                      </a:srgbClr>
                    </a:gs>
                    <a:gs pos="100000">
                      <a:srgbClr val="E9940B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103" name="Oval 24">
                  <a:extLst>
                    <a:ext uri="{FF2B5EF4-FFF2-40B4-BE49-F238E27FC236}">
                      <a16:creationId xmlns:a16="http://schemas.microsoft.com/office/drawing/2014/main" id="{31D80821-53F3-4EC0-B79D-6FE23A2584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659" y="1571"/>
                  <a:ext cx="366" cy="36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00">
                        <a:alpha val="0"/>
                      </a:srgbClr>
                    </a:gs>
                    <a:gs pos="100000">
                      <a:srgbClr val="FFFF00">
                        <a:gamma/>
                        <a:shade val="76078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sp>
            <p:nvSpPr>
              <p:cNvPr id="97" name="Text Box 25">
                <a:extLst>
                  <a:ext uri="{FF2B5EF4-FFF2-40B4-BE49-F238E27FC236}">
                    <a16:creationId xmlns:a16="http://schemas.microsoft.com/office/drawing/2014/main" id="{BBA00B24-E7BD-4532-BFB6-67C757B2D7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4" y="1950"/>
                <a:ext cx="287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0" latinLnBrk="0" hangingPunct="0"/>
                <a:r>
                  <a:rPr kumimoji="0" lang="en-US" altLang="ko-KR" sz="13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2 </a:t>
                </a:r>
              </a:p>
            </p:txBody>
          </p:sp>
          <p:sp>
            <p:nvSpPr>
              <p:cNvPr id="98" name="Text Box 26">
                <a:extLst>
                  <a:ext uri="{FF2B5EF4-FFF2-40B4-BE49-F238E27FC236}">
                    <a16:creationId xmlns:a16="http://schemas.microsoft.com/office/drawing/2014/main" id="{73AC68B6-57E7-40BE-ADBE-EE1C19C04E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5" y="1936"/>
                <a:ext cx="4324" cy="334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eaLnBrk="0" latinLnBrk="0" hangingPunct="0"/>
                <a:r>
                  <a:rPr kumimoji="0" lang="en-US" altLang="ko-KR" b="1" dirty="0">
                    <a:latin typeface="Arial" panose="020B0604020202020204" pitchFamily="34" charset="0"/>
                  </a:rPr>
                  <a:t>Further validate test all passing test cases.</a:t>
                </a:r>
              </a:p>
            </p:txBody>
          </p:sp>
        </p:grpSp>
        <p:grpSp>
          <p:nvGrpSpPr>
            <p:cNvPr id="65" name="Group 27">
              <a:extLst>
                <a:ext uri="{FF2B5EF4-FFF2-40B4-BE49-F238E27FC236}">
                  <a16:creationId xmlns:a16="http://schemas.microsoft.com/office/drawing/2014/main" id="{CBD437E3-5BBA-44AB-A81B-D887F0E600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06" y="2354"/>
              <a:ext cx="5266" cy="344"/>
              <a:chOff x="2006" y="2354"/>
              <a:chExt cx="5266" cy="344"/>
            </a:xfrm>
          </p:grpSpPr>
          <p:sp>
            <p:nvSpPr>
              <p:cNvPr id="86" name="AutoShape 28">
                <a:extLst>
                  <a:ext uri="{FF2B5EF4-FFF2-40B4-BE49-F238E27FC236}">
                    <a16:creationId xmlns:a16="http://schemas.microsoft.com/office/drawing/2014/main" id="{8651168C-0A21-49F3-8B45-38E57BD8DBC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240" y="2354"/>
                <a:ext cx="5032" cy="33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35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grpSp>
            <p:nvGrpSpPr>
              <p:cNvPr id="87" name="Group 29">
                <a:extLst>
                  <a:ext uri="{FF2B5EF4-FFF2-40B4-BE49-F238E27FC236}">
                    <a16:creationId xmlns:a16="http://schemas.microsoft.com/office/drawing/2014/main" id="{2721E5E6-A0FA-4819-9EBE-8A59E49CFD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06" y="2364"/>
                <a:ext cx="316" cy="316"/>
                <a:chOff x="1583" y="1494"/>
                <a:chExt cx="526" cy="526"/>
              </a:xfrm>
            </p:grpSpPr>
            <p:sp>
              <p:nvSpPr>
                <p:cNvPr id="90" name="Oval 30">
                  <a:extLst>
                    <a:ext uri="{FF2B5EF4-FFF2-40B4-BE49-F238E27FC236}">
                      <a16:creationId xmlns:a16="http://schemas.microsoft.com/office/drawing/2014/main" id="{1AFA8A00-EC05-46F8-B781-C53B546B1E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583" y="1494"/>
                  <a:ext cx="526" cy="526"/>
                </a:xfrm>
                <a:prstGeom prst="ellipse">
                  <a:avLst/>
                </a:prstGeom>
                <a:solidFill>
                  <a:srgbClr val="00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91" name="Oval 31">
                  <a:extLst>
                    <a:ext uri="{FF2B5EF4-FFF2-40B4-BE49-F238E27FC236}">
                      <a16:creationId xmlns:a16="http://schemas.microsoft.com/office/drawing/2014/main" id="{C4D7FE11-8A02-4681-81A1-88ED54772D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634" y="1547"/>
                  <a:ext cx="425" cy="42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10E470"/>
                    </a:gs>
                    <a:gs pos="100000">
                      <a:srgbClr val="10E470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92" name="Oval 32">
                  <a:extLst>
                    <a:ext uri="{FF2B5EF4-FFF2-40B4-BE49-F238E27FC236}">
                      <a16:creationId xmlns:a16="http://schemas.microsoft.com/office/drawing/2014/main" id="{DFC4775E-9718-4081-A4ED-81BB3C7F88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642" y="1557"/>
                  <a:ext cx="406" cy="40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00">
                        <a:alpha val="85001"/>
                      </a:srgbClr>
                    </a:gs>
                    <a:gs pos="100000">
                      <a:srgbClr val="FFFF00">
                        <a:gamma/>
                        <a:shade val="63529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93" name="Oval 33">
                  <a:extLst>
                    <a:ext uri="{FF2B5EF4-FFF2-40B4-BE49-F238E27FC236}">
                      <a16:creationId xmlns:a16="http://schemas.microsoft.com/office/drawing/2014/main" id="{23C588F1-03F7-4583-9587-9EE7361572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652" y="1582"/>
                  <a:ext cx="265" cy="26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9940B">
                        <a:gamma/>
                        <a:tint val="0"/>
                        <a:invGamma/>
                      </a:srgbClr>
                    </a:gs>
                    <a:gs pos="100000">
                      <a:srgbClr val="E9940B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94" name="Oval 34">
                  <a:extLst>
                    <a:ext uri="{FF2B5EF4-FFF2-40B4-BE49-F238E27FC236}">
                      <a16:creationId xmlns:a16="http://schemas.microsoft.com/office/drawing/2014/main" id="{6B2220DA-2C0D-4346-AF5B-78BCA08996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659" y="1571"/>
                  <a:ext cx="366" cy="36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00">
                        <a:alpha val="0"/>
                      </a:srgbClr>
                    </a:gs>
                    <a:gs pos="100000">
                      <a:srgbClr val="FFFF00">
                        <a:gamma/>
                        <a:shade val="76078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sp>
            <p:nvSpPr>
              <p:cNvPr id="88" name="Text Box 35">
                <a:extLst>
                  <a:ext uri="{FF2B5EF4-FFF2-40B4-BE49-F238E27FC236}">
                    <a16:creationId xmlns:a16="http://schemas.microsoft.com/office/drawing/2014/main" id="{ADDA72E8-DC63-4D90-9B82-CB7CA51437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9" y="2407"/>
                <a:ext cx="245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0" latinLnBrk="0" hangingPunct="0"/>
                <a:r>
                  <a:rPr kumimoji="0" lang="en-US" altLang="ko-KR" sz="13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89" name="Text Box 36">
                <a:extLst>
                  <a:ext uri="{FF2B5EF4-FFF2-40B4-BE49-F238E27FC236}">
                    <a16:creationId xmlns:a16="http://schemas.microsoft.com/office/drawing/2014/main" id="{310B1B7C-0EB7-4E39-BA18-12CB9D16B0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2" y="2364"/>
                <a:ext cx="4358" cy="334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eaLnBrk="0" latinLnBrk="0" hangingPunct="0"/>
                <a:r>
                  <a:rPr kumimoji="0" lang="en-US" altLang="ko-KR" b="1" dirty="0">
                    <a:latin typeface="Arial" panose="020B0604020202020204" pitchFamily="34" charset="0"/>
                  </a:rPr>
                  <a:t>Implements using process-based approach</a:t>
                </a:r>
              </a:p>
            </p:txBody>
          </p:sp>
        </p:grpSp>
        <p:grpSp>
          <p:nvGrpSpPr>
            <p:cNvPr id="66" name="Group 37">
              <a:extLst>
                <a:ext uri="{FF2B5EF4-FFF2-40B4-BE49-F238E27FC236}">
                  <a16:creationId xmlns:a16="http://schemas.microsoft.com/office/drawing/2014/main" id="{EE4CE9B7-5CD0-4855-93B2-827DE27645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2" y="2792"/>
              <a:ext cx="5320" cy="354"/>
              <a:chOff x="1952" y="2792"/>
              <a:chExt cx="5320" cy="354"/>
            </a:xfrm>
          </p:grpSpPr>
          <p:sp>
            <p:nvSpPr>
              <p:cNvPr id="77" name="AutoShape 38">
                <a:extLst>
                  <a:ext uri="{FF2B5EF4-FFF2-40B4-BE49-F238E27FC236}">
                    <a16:creationId xmlns:a16="http://schemas.microsoft.com/office/drawing/2014/main" id="{7A141D6C-9E15-4EEE-A2F1-A0D80D9C56D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185" y="2812"/>
                <a:ext cx="5087" cy="3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35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endParaRPr lang="ko-KR" altLang="en-US" dirty="0"/>
              </a:p>
            </p:txBody>
          </p:sp>
          <p:grpSp>
            <p:nvGrpSpPr>
              <p:cNvPr id="78" name="Group 39">
                <a:extLst>
                  <a:ext uri="{FF2B5EF4-FFF2-40B4-BE49-F238E27FC236}">
                    <a16:creationId xmlns:a16="http://schemas.microsoft.com/office/drawing/2014/main" id="{9943E5E2-F35C-47A7-89AD-26082898B1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52" y="2822"/>
                <a:ext cx="316" cy="316"/>
                <a:chOff x="1583" y="1494"/>
                <a:chExt cx="526" cy="526"/>
              </a:xfrm>
            </p:grpSpPr>
            <p:sp>
              <p:nvSpPr>
                <p:cNvPr id="81" name="Oval 40">
                  <a:extLst>
                    <a:ext uri="{FF2B5EF4-FFF2-40B4-BE49-F238E27FC236}">
                      <a16:creationId xmlns:a16="http://schemas.microsoft.com/office/drawing/2014/main" id="{E76A154D-BFF0-4CE9-891D-186EC2D501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583" y="1494"/>
                  <a:ext cx="526" cy="526"/>
                </a:xfrm>
                <a:prstGeom prst="ellipse">
                  <a:avLst/>
                </a:prstGeom>
                <a:solidFill>
                  <a:srgbClr val="00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82" name="Oval 41">
                  <a:extLst>
                    <a:ext uri="{FF2B5EF4-FFF2-40B4-BE49-F238E27FC236}">
                      <a16:creationId xmlns:a16="http://schemas.microsoft.com/office/drawing/2014/main" id="{A6E1906D-C359-49AF-A74C-A13D2ED8DD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634" y="1547"/>
                  <a:ext cx="425" cy="42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10E470"/>
                    </a:gs>
                    <a:gs pos="100000">
                      <a:srgbClr val="10E470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83" name="Oval 42">
                  <a:extLst>
                    <a:ext uri="{FF2B5EF4-FFF2-40B4-BE49-F238E27FC236}">
                      <a16:creationId xmlns:a16="http://schemas.microsoft.com/office/drawing/2014/main" id="{EF8C7117-EF79-4C9A-AFD5-5324B0E6C0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642" y="1557"/>
                  <a:ext cx="406" cy="40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00">
                        <a:alpha val="85001"/>
                      </a:srgbClr>
                    </a:gs>
                    <a:gs pos="100000">
                      <a:srgbClr val="FFFF00">
                        <a:gamma/>
                        <a:shade val="63529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84" name="Oval 43">
                  <a:extLst>
                    <a:ext uri="{FF2B5EF4-FFF2-40B4-BE49-F238E27FC236}">
                      <a16:creationId xmlns:a16="http://schemas.microsoft.com/office/drawing/2014/main" id="{9774EC34-869F-4765-99FA-123C4028A7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652" y="1582"/>
                  <a:ext cx="265" cy="26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9940B">
                        <a:gamma/>
                        <a:tint val="0"/>
                        <a:invGamma/>
                      </a:srgbClr>
                    </a:gs>
                    <a:gs pos="100000">
                      <a:srgbClr val="E9940B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85" name="Oval 44">
                  <a:extLst>
                    <a:ext uri="{FF2B5EF4-FFF2-40B4-BE49-F238E27FC236}">
                      <a16:creationId xmlns:a16="http://schemas.microsoft.com/office/drawing/2014/main" id="{5DC57B05-1909-40A5-9EB6-63E4A9D735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659" y="1571"/>
                  <a:ext cx="366" cy="36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00">
                        <a:alpha val="0"/>
                      </a:srgbClr>
                    </a:gs>
                    <a:gs pos="100000">
                      <a:srgbClr val="FFFF00">
                        <a:gamma/>
                        <a:shade val="76078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sp>
            <p:nvSpPr>
              <p:cNvPr id="79" name="Text Box 45">
                <a:extLst>
                  <a:ext uri="{FF2B5EF4-FFF2-40B4-BE49-F238E27FC236}">
                    <a16:creationId xmlns:a16="http://schemas.microsoft.com/office/drawing/2014/main" id="{AC6C8128-5C20-4FFF-B479-C7CBE0CB12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5" y="2866"/>
                <a:ext cx="245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0" latinLnBrk="0" hangingPunct="0"/>
                <a:r>
                  <a:rPr kumimoji="0" lang="en-US" altLang="ko-KR" sz="13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80" name="Text Box 46">
                <a:extLst>
                  <a:ext uri="{FF2B5EF4-FFF2-40B4-BE49-F238E27FC236}">
                    <a16:creationId xmlns:a16="http://schemas.microsoft.com/office/drawing/2014/main" id="{A81DDC12-61BB-4991-9BE0-88F325EA69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2792"/>
                <a:ext cx="4868" cy="334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eaLnBrk="0" latinLnBrk="0" hangingPunct="0"/>
                <a:r>
                  <a:rPr kumimoji="0" lang="en-US" altLang="ko-KR" b="1" dirty="0">
                    <a:latin typeface="Arial" panose="020B0604020202020204" pitchFamily="34" charset="0"/>
                  </a:rPr>
                  <a:t>patch must be validated in a standalone process</a:t>
                </a:r>
              </a:p>
            </p:txBody>
          </p:sp>
        </p:grpSp>
        <p:sp>
          <p:nvSpPr>
            <p:cNvPr id="71" name="Text Box 56">
              <a:extLst>
                <a:ext uri="{FF2B5EF4-FFF2-40B4-BE49-F238E27FC236}">
                  <a16:creationId xmlns:a16="http://schemas.microsoft.com/office/drawing/2014/main" id="{D7110B89-B087-40AD-8496-0228A7449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3328"/>
              <a:ext cx="163" cy="334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eaLnBrk="0" latinLnBrk="0" hangingPunct="0"/>
              <a:endParaRPr kumimoji="0" lang="en-US" altLang="ko-KR" b="1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288488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160648</TotalTime>
  <Words>750</Words>
  <Application>Microsoft Office PowerPoint</Application>
  <PresentationFormat>화면 슬라이드 쇼(4:3)</PresentationFormat>
  <Paragraphs>177</Paragraphs>
  <Slides>22</Slides>
  <Notes>1</Notes>
  <HiddenSlides>5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Helvetica Neue</vt:lpstr>
      <vt:lpstr>굴림</vt:lpstr>
      <vt:lpstr>나눔고딕</vt:lpstr>
      <vt:lpstr>맑은 고딕</vt:lpstr>
      <vt:lpstr>Arial</vt:lpstr>
      <vt:lpstr>Cambria Math</vt:lpstr>
      <vt:lpstr>Verdana</vt:lpstr>
      <vt:lpstr>Wingdings</vt:lpstr>
      <vt:lpstr>Default</vt:lpstr>
      <vt:lpstr>PowerPoint 프레젠테이션</vt:lpstr>
      <vt:lpstr>- Abstract</vt:lpstr>
      <vt:lpstr>- BackGround</vt:lpstr>
      <vt:lpstr>- BackGround</vt:lpstr>
      <vt:lpstr>- BackGround</vt:lpstr>
      <vt:lpstr>- Methodology</vt:lpstr>
      <vt:lpstr>* Defects Dataset</vt:lpstr>
      <vt:lpstr>- Methodology</vt:lpstr>
      <vt:lpstr>* APR algorithms</vt:lpstr>
      <vt:lpstr>- Methodology</vt:lpstr>
      <vt:lpstr>* Process-Based Validation</vt:lpstr>
      <vt:lpstr>- Methodology</vt:lpstr>
      <vt:lpstr>*HotSwap-Based Validation Method</vt:lpstr>
      <vt:lpstr>- Methodology</vt:lpstr>
      <vt:lpstr>* Validation Consistency</vt:lpstr>
      <vt:lpstr>- Results and Discussions</vt:lpstr>
      <vt:lpstr>- Results and Discussions</vt:lpstr>
      <vt:lpstr>- Results and Discussions</vt:lpstr>
      <vt:lpstr>- Results and Discussions</vt:lpstr>
      <vt:lpstr>- Results and Discussions</vt:lpstr>
      <vt:lpstr>- Results and Discussions</vt:lpstr>
      <vt:lpstr>-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김주형</cp:lastModifiedBy>
  <cp:revision>1026</cp:revision>
  <cp:lastPrinted>2020-09-11T08:26:40Z</cp:lastPrinted>
  <dcterms:modified xsi:type="dcterms:W3CDTF">2020-09-17T05:01:24Z</dcterms:modified>
</cp:coreProperties>
</file>