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2020-10-08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20-10-08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dirty="0"/>
              <a:t>Causal Testing: Understanding Defects’ Root Causes</a:t>
            </a:r>
          </a:p>
          <a:p>
            <a:pPr algn="ctr"/>
            <a:r>
              <a:rPr lang="en-US" altLang="ko-KR" sz="2000" dirty="0"/>
              <a:t>ICSE 20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Brittany Johnson, </a:t>
            </a:r>
            <a:r>
              <a:rPr lang="en-US" altLang="ko-KR" sz="2000" dirty="0" err="1"/>
              <a:t>Yuriy</a:t>
            </a:r>
            <a:r>
              <a:rPr lang="en-US" altLang="ko-KR" sz="2000" dirty="0"/>
              <a:t> Brun, Alexandra </a:t>
            </a:r>
            <a:r>
              <a:rPr lang="en-US" altLang="ko-KR" sz="2000" dirty="0" err="1"/>
              <a:t>Meliou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06813-A0D2-4C07-B9B0-A738FBAF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9D9C6-E8C4-4DC5-815B-38C52B358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C5BC6-E54C-48C4-80A7-378A4FBFECB5}"/>
              </a:ext>
            </a:extLst>
          </p:cNvPr>
          <p:cNvSpPr txBox="1"/>
          <p:nvPr/>
        </p:nvSpPr>
        <p:spPr>
          <a:xfrm>
            <a:off x="395536" y="1412776"/>
            <a:ext cx="8748464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After generating and executing test inputs, ranks them by similarity and selects a user-specified target number of the most similar passing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this experiments, three target and time-out was necessary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Showing difference of trace was simplified.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81096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876E-DCBB-441B-B2F0-5EBC811E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HOLMES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0F7689-4C2C-4C05-9EF3-E48E794D8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46F62-F97A-4CEE-B148-881FEBF2D2ED}"/>
              </a:ext>
            </a:extLst>
          </p:cNvPr>
          <p:cNvSpPr txBox="1"/>
          <p:nvPr/>
        </p:nvSpPr>
        <p:spPr>
          <a:xfrm>
            <a:off x="429207" y="1169848"/>
            <a:ext cx="47525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Input &amp; Test Case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8D98E-97A2-4768-8AFE-703069BAF252}"/>
              </a:ext>
            </a:extLst>
          </p:cNvPr>
          <p:cNvSpPr txBox="1"/>
          <p:nvPr/>
        </p:nvSpPr>
        <p:spPr>
          <a:xfrm>
            <a:off x="534380" y="1844824"/>
            <a:ext cx="860962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Searches all test in the current test suite.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Holmes converts the entire test file to a string line by line.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Holmes generate new te</a:t>
            </a:r>
            <a:r>
              <a:rPr lang="en-US" altLang="ko-KR" dirty="0"/>
              <a:t>sts.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Test case generation : </a:t>
            </a:r>
            <a:r>
              <a:rPr lang="en-US" altLang="ko-KR" dirty="0" err="1"/>
              <a:t>Evosuite</a:t>
            </a:r>
            <a:r>
              <a:rPr lang="en-US" altLang="ko-KR" dirty="0"/>
              <a:t>, Holmes determines the target class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ex) original failing test  : </a:t>
            </a:r>
            <a:r>
              <a:rPr lang="en-US" altLang="ko-KR" dirty="0" err="1"/>
              <a:t>NumberUtilsTest</a:t>
            </a:r>
            <a:r>
              <a:rPr lang="en-US" altLang="ko-KR" dirty="0"/>
              <a:t>, generate test for </a:t>
            </a:r>
            <a:r>
              <a:rPr lang="en-US" altLang="ko-KR" dirty="0" err="1"/>
              <a:t>NumberUtils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2) Input fuzzing : fuzzes existing and generated test inputs. To increase the chances that fuzzed inputs will produce passing test, and prioritizes inputs.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05114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7052-9BDE-47C8-B496-C6A1CD09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HOLMES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2FEFA4-0E0F-4D91-96DC-A9D71173C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74C5-4970-440C-8E12-96ACB6297E0E}"/>
              </a:ext>
            </a:extLst>
          </p:cNvPr>
          <p:cNvSpPr txBox="1"/>
          <p:nvPr/>
        </p:nvSpPr>
        <p:spPr>
          <a:xfrm>
            <a:off x="367138" y="1195649"/>
            <a:ext cx="76431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Execution &amp; Edit Distance Calculation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5FE8A-BC19-437B-B205-73E6005C9365}"/>
              </a:ext>
            </a:extLst>
          </p:cNvPr>
          <p:cNvSpPr txBox="1"/>
          <p:nvPr/>
        </p:nvSpPr>
        <p:spPr>
          <a:xfrm>
            <a:off x="367138" y="1841978"/>
            <a:ext cx="744522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Holmes determines the Hamming distance between the two arguments.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Uses the </a:t>
            </a:r>
            <a:r>
              <a:rPr lang="en-US" altLang="ko-KR" dirty="0" err="1"/>
              <a:t>Levenshtein</a:t>
            </a:r>
            <a:r>
              <a:rPr lang="en-US" altLang="ko-KR" dirty="0"/>
              <a:t> distance to further refine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Edit distance threshold is 3.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27284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BBB4-EE39-49E4-9E2C-2ABA49D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HOLMES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428586-C652-4A18-8351-862295D2E9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40D6F-19DB-4B53-BB04-DF9D8C48267C}"/>
              </a:ext>
            </a:extLst>
          </p:cNvPr>
          <p:cNvSpPr txBox="1"/>
          <p:nvPr/>
        </p:nvSpPr>
        <p:spPr>
          <a:xfrm>
            <a:off x="395536" y="1484784"/>
            <a:ext cx="830396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Communicating Root Causes to Developers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Holmes has computed a set of passing(failing)</a:t>
            </a:r>
            <a:r>
              <a:rPr lang="en-US" altLang="ko-KR" dirty="0"/>
              <a:t>tests, organizes the information for presentation.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Under each tests, Holmes presents a minimized test execution trace.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Includes the option to toggle showing and hiding trace information.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Limitation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Needed to fully automation.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Project bias</a:t>
            </a:r>
            <a:r>
              <a:rPr lang="en-US" altLang="ko-KR" dirty="0"/>
              <a:t>(defects4J).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24643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9FA2727-0D58-4133-B6C1-44ACCB29D365}"/>
              </a:ext>
            </a:extLst>
          </p:cNvPr>
          <p:cNvSpPr txBox="1"/>
          <p:nvPr/>
        </p:nvSpPr>
        <p:spPr>
          <a:xfrm>
            <a:off x="395536" y="1594274"/>
            <a:ext cx="72008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supports and improves developer ability to understand root causes, for at least some defects.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sometimes helps developers repair defects, but neither consistently nor statistically significantly.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is useful for both cause identification and defect resolution, and is complementary to other debugging tools.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75813F-B33A-4977-BC8B-5290159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 EFFECTIVENESS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F33DBA-A562-4B5D-9404-F360E4D9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F2FD85-7701-49FF-95B3-618FD7ED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08" y="1441755"/>
            <a:ext cx="5217925" cy="4462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2947C-7DA1-40A7-84EA-16D0BA55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83" y="4005517"/>
            <a:ext cx="5810250" cy="225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401ED-0E4B-4A29-8469-36F2D1233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6" y="1594274"/>
            <a:ext cx="5147083" cy="46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0D5F9-33B4-4E33-9235-3BEE82ED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 APPLICABILITY TO REAL-WORLD DEFECTS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D915BB-3210-4822-9475-D0E7156E5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96B20-DE95-4D79-91BF-1D761660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6319"/>
            <a:ext cx="5781675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8B5F8-8C01-42D3-A9EF-55C7594F20F6}"/>
              </a:ext>
            </a:extLst>
          </p:cNvPr>
          <p:cNvSpPr txBox="1"/>
          <p:nvPr/>
        </p:nvSpPr>
        <p:spPr>
          <a:xfrm>
            <a:off x="444500" y="3938014"/>
            <a:ext cx="75608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Works, useful, and fast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Works, useful, but slow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Works, but is not useful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Will not work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We could not make a determination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Causal Testing produces results for 71% of </a:t>
            </a:r>
            <a:r>
              <a:rPr lang="en-US" altLang="ko-KR" dirty="0" err="1"/>
              <a:t>realworld</a:t>
            </a:r>
            <a:r>
              <a:rPr lang="en-US" altLang="ko-KR" dirty="0"/>
              <a:t> defects, and for 77% of those, it can help developers identify and understand the root cause of the defect.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96791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93B2-4E68-49EF-9EFA-39840901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5DD45F-09E0-48F5-8114-160094A57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57ED2-B619-47A2-A58C-5969085992FC}"/>
              </a:ext>
            </a:extLst>
          </p:cNvPr>
          <p:cNvSpPr txBox="1"/>
          <p:nvPr/>
        </p:nvSpPr>
        <p:spPr>
          <a:xfrm>
            <a:off x="395536" y="1376772"/>
            <a:ext cx="800323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Encapsulating causality in generated tests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Execution information for defect understanding &amp; repair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as a complementary testing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Supporting developers with useful tools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03961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7590-C0CE-4734-B24E-91531AF9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46DAE7-7F7E-4B39-9B75-65B6018BE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A2DE-830D-42EE-9D0C-CFB71883CD27}"/>
              </a:ext>
            </a:extLst>
          </p:cNvPr>
          <p:cNvSpPr txBox="1"/>
          <p:nvPr/>
        </p:nvSpPr>
        <p:spPr>
          <a:xfrm>
            <a:off x="287884" y="1259470"/>
            <a:ext cx="841161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Threats to validity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0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2000" dirty="0"/>
              <a:t>External validity : defects4J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2000" dirty="0"/>
              <a:t>Internal validity : participants self-selection bias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2000" dirty="0"/>
              <a:t>Construct validity : representation from developers for manual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56367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CE0C-0779-40F3-AFB1-DD604D7A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D0ACF2-A492-4E4F-B497-2A5481DF2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AD6B6-82D9-48E7-80F6-2AEF5AFA9CDD}"/>
              </a:ext>
            </a:extLst>
          </p:cNvPr>
          <p:cNvSpPr txBox="1"/>
          <p:nvPr/>
        </p:nvSpPr>
        <p:spPr>
          <a:xfrm>
            <a:off x="467544" y="1772816"/>
            <a:ext cx="842493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Run HOLMES with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Search better approach (test prioritization, similarity measure and patch application)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73261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36BEE-00AC-4C67-80D0-B4579E88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Configuration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CA1481-89DC-46F1-95A1-C812A7BD7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AC7AE-C1EE-46FC-87FE-E62B92895C6F}"/>
              </a:ext>
            </a:extLst>
          </p:cNvPr>
          <p:cNvSpPr txBox="1"/>
          <p:nvPr/>
        </p:nvSpPr>
        <p:spPr>
          <a:xfrm>
            <a:off x="432938" y="1054799"/>
            <a:ext cx="823195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Motivating Example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Casual</a:t>
            </a:r>
            <a:r>
              <a:rPr lang="ko-KR" altLang="en-US" dirty="0"/>
              <a:t> </a:t>
            </a:r>
            <a:r>
              <a:rPr lang="en-US" altLang="ko-KR" dirty="0"/>
              <a:t>Testing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Holmes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Cas</a:t>
            </a:r>
            <a:r>
              <a:rPr lang="en-US" altLang="ko-KR" dirty="0"/>
              <a:t>ual Testing Effectiveness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Applicability to Real-world Defects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Discussion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38260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39439-8B5E-42F4-B045-2A758367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121193-2F6F-4D95-8290-0530473AC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8B7B2-B1FB-4757-BE20-87237FD61E1B}"/>
              </a:ext>
            </a:extLst>
          </p:cNvPr>
          <p:cNvSpPr txBox="1"/>
          <p:nvPr/>
        </p:nvSpPr>
        <p:spPr>
          <a:xfrm>
            <a:off x="469504" y="1664804"/>
            <a:ext cx="77768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Understanding the root cause of a defect is critical to isolating and repairing buggy behavior.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Using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Applied 71% of real-world defects, 77% of those can help identify root cause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0628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96A5-110B-4D36-90A8-6E433E6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C1B54E-1831-4158-8642-BFA1D721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43EBF-47CE-4325-AFDD-24633CDE8010}"/>
              </a:ext>
            </a:extLst>
          </p:cNvPr>
          <p:cNvSpPr txBox="1"/>
          <p:nvPr/>
        </p:nvSpPr>
        <p:spPr>
          <a:xfrm>
            <a:off x="395536" y="1420074"/>
            <a:ext cx="8075240" cy="6186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techniques don`t focus on why the code is faulty.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Need technique for identifying root causes of failing execution based on counterfactual causality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Changing the input minimally differently, observe the behavioral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Evaluate Causal Testing in two ways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 Holmes in a controlled experiment.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applicability to real-world defects (defects4J)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Causal testing focuses on explaining why buggy behavior is taking place.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Generate similar tests that exhibit different behavior.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46957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96A5-110B-4D36-90A8-6E433E6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C1B54E-1831-4158-8642-BFA1D721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A668D-E71C-4CF6-A92B-537A54DA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31880"/>
            <a:ext cx="4983409" cy="4100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E3C58F-7143-4ED3-B38C-8E1E0A66264C}"/>
              </a:ext>
            </a:extLst>
          </p:cNvPr>
          <p:cNvSpPr txBox="1"/>
          <p:nvPr/>
        </p:nvSpPr>
        <p:spPr>
          <a:xfrm>
            <a:off x="5352292" y="1612884"/>
            <a:ext cx="295232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first address being a city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Length of the route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Construction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27459-A92C-4262-8142-5CD913710A9F}"/>
              </a:ext>
            </a:extLst>
          </p:cNvPr>
          <p:cNvSpPr txBox="1"/>
          <p:nvPr/>
        </p:nvSpPr>
        <p:spPr>
          <a:xfrm>
            <a:off x="611560" y="5432368"/>
            <a:ext cx="349188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All passing the test have same country starting and ending addresses in the same country.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0A381-CD34-456C-9229-807433CFC484}"/>
              </a:ext>
            </a:extLst>
          </p:cNvPr>
          <p:cNvSpPr txBox="1"/>
          <p:nvPr/>
        </p:nvSpPr>
        <p:spPr>
          <a:xfrm>
            <a:off x="5169172" y="1224757"/>
            <a:ext cx="35792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Developer would quickly see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A4988-CB23-49F6-B9CF-6AD3568413AE}"/>
              </a:ext>
            </a:extLst>
          </p:cNvPr>
          <p:cNvSpPr txBox="1"/>
          <p:nvPr/>
        </p:nvSpPr>
        <p:spPr>
          <a:xfrm>
            <a:off x="5817244" y="3979222"/>
            <a:ext cx="32038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tool found a passing and failing input with minimal execution trace differences.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BE0BA0-F614-48C1-AC78-CED8660FD195}"/>
              </a:ext>
            </a:extLst>
          </p:cNvPr>
          <p:cNvCxnSpPr>
            <a:cxnSpLocks/>
          </p:cNvCxnSpPr>
          <p:nvPr/>
        </p:nvCxnSpPr>
        <p:spPr>
          <a:xfrm flipH="1" flipV="1">
            <a:off x="5169172" y="4355364"/>
            <a:ext cx="648072" cy="296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220547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D72C-B4B2-4DFF-B73B-0570A6C0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Motivating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F93727-B588-4016-A5FD-3EB05C041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6838F-5C19-40E3-A08A-FA04F0EF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643"/>
            <a:ext cx="9144000" cy="45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14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6914-B0D5-4497-9702-BF6AEB82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B6E2EC-DC33-4C69-A733-D382B6494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FD8B-ABAE-4016-A41F-B9D5B940ACB0}"/>
              </a:ext>
            </a:extLst>
          </p:cNvPr>
          <p:cNvSpPr txBox="1"/>
          <p:nvPr/>
        </p:nvSpPr>
        <p:spPr>
          <a:xfrm>
            <a:off x="436712" y="1128065"/>
            <a:ext cx="79928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dirty="0"/>
              <a:t>Causal Experiments with Test Cases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DD511A-8D23-4EDE-B489-AE3506FF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4" y="1697653"/>
            <a:ext cx="6181056" cy="4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83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E4D91-1568-42B5-AD9F-0B91967B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41769D-D4A1-4AED-BC2C-D79DC7F7E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6980-B00D-416D-AB2C-DA15AC6E7903}"/>
              </a:ext>
            </a:extLst>
          </p:cNvPr>
          <p:cNvSpPr txBox="1"/>
          <p:nvPr/>
        </p:nvSpPr>
        <p:spPr>
          <a:xfrm>
            <a:off x="290586" y="1454601"/>
            <a:ext cx="896193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First, Causal Testing rely on the existed test suite.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Second, Use automated test generation tools to get a large number of inputs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Third, Use test fuzzing to change the existing test`s inputs to generate new to similar inputs.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 real-world system, contain passing and failing tests.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Challenge of generating similar input is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Start with all existing tests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Use multiple </a:t>
            </a:r>
            <a:r>
              <a:rPr lang="en-US" altLang="ko-KR" dirty="0" err="1"/>
              <a:t>fuzzers</a:t>
            </a:r>
            <a:r>
              <a:rPr lang="en-US" altLang="ko-KR" dirty="0"/>
              <a:t> to fuzz these test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Generate many tests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Filter those tests to select the ones similar to the original failing test</a:t>
            </a:r>
            <a:r>
              <a:rPr lang="en-US" altLang="ko-KR" dirty="0"/>
              <a:t>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D99D7-0894-4B59-8CE9-BA78E7A93F26}"/>
              </a:ext>
            </a:extLst>
          </p:cNvPr>
          <p:cNvSpPr txBox="1"/>
          <p:nvPr/>
        </p:nvSpPr>
        <p:spPr>
          <a:xfrm flipH="1">
            <a:off x="290586" y="1130765"/>
            <a:ext cx="45881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Perturbing Test inputs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67666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0D1E8-D754-4DA6-9930-7247B2CA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Causal Testing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EAAC77-219D-434E-9160-EF179DD93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654EA-A312-4CAF-9A70-D32B641AD7F6}"/>
              </a:ext>
            </a:extLst>
          </p:cNvPr>
          <p:cNvSpPr txBox="1"/>
          <p:nvPr/>
        </p:nvSpPr>
        <p:spPr>
          <a:xfrm>
            <a:off x="251520" y="1266564"/>
            <a:ext cx="56166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Input similarity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B44B8-D796-438F-B8FC-60621EDEEA0E}"/>
              </a:ext>
            </a:extLst>
          </p:cNvPr>
          <p:cNvSpPr txBox="1"/>
          <p:nvPr/>
        </p:nvSpPr>
        <p:spPr>
          <a:xfrm>
            <a:off x="539552" y="1988840"/>
            <a:ext cx="770485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Static Input Differences.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Inputs can be agree in some and differ in others of their arguments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ko-KR" dirty="0"/>
              <a:t>Each argument whose values for the two tests differ can differ to varying degrees.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Levenshtein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distance and Hamming distance</a:t>
            </a:r>
            <a:r>
              <a:rPr lang="ko-KR" altLang="en-US" dirty="0"/>
              <a:t> </a:t>
            </a:r>
            <a:r>
              <a:rPr lang="en-US" altLang="ko-KR" dirty="0"/>
              <a:t>(in</a:t>
            </a:r>
            <a:r>
              <a:rPr lang="ko-KR" altLang="en-US" dirty="0"/>
              <a:t> </a:t>
            </a:r>
            <a:r>
              <a:rPr lang="en-US" altLang="ko-KR" dirty="0"/>
              <a:t>this case string type)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68205-CEEF-489D-93BD-BDF107F71E13}"/>
              </a:ext>
            </a:extLst>
          </p:cNvPr>
          <p:cNvSpPr txBox="1"/>
          <p:nvPr/>
        </p:nvSpPr>
        <p:spPr>
          <a:xfrm>
            <a:off x="539552" y="3880265"/>
            <a:ext cx="784887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Execution Path Differences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Considering only static </a:t>
            </a:r>
            <a:r>
              <a:rPr lang="en-US" altLang="ko-KR" dirty="0"/>
              <a:t>differences is not enough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Comparing the statements and method calls in each execution provides information is helpful to understanding root causes.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Only one statement differ - &gt; important role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9633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107164</TotalTime>
  <Words>833</Words>
  <Application>Microsoft Office PowerPoint</Application>
  <PresentationFormat>화면 슬라이드 쇼(4:3)</PresentationFormat>
  <Paragraphs>175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Configuration</vt:lpstr>
      <vt:lpstr>- Abstract</vt:lpstr>
      <vt:lpstr>- Introduction</vt:lpstr>
      <vt:lpstr>- Introduction</vt:lpstr>
      <vt:lpstr>- Motivating Example</vt:lpstr>
      <vt:lpstr>- Causal Testing</vt:lpstr>
      <vt:lpstr>- Causal Testing</vt:lpstr>
      <vt:lpstr>- Causal Testing</vt:lpstr>
      <vt:lpstr>- Causal Testing</vt:lpstr>
      <vt:lpstr>- HOLMES</vt:lpstr>
      <vt:lpstr>- HOLMES</vt:lpstr>
      <vt:lpstr>- HOLMES</vt:lpstr>
      <vt:lpstr>- CAUSAL TESTING EFFECTIVENESS</vt:lpstr>
      <vt:lpstr>- CAUSAL TESTING APPLICABILITY TO REAL-WORLD DEFECTS</vt:lpstr>
      <vt:lpstr>- Discussion</vt:lpstr>
      <vt:lpstr>- Discussion</vt:lpstr>
      <vt:lpstr>-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895</cp:revision>
  <cp:lastPrinted>2019-01-25T10:57:37Z</cp:lastPrinted>
  <dcterms:modified xsi:type="dcterms:W3CDTF">2020-10-08T04:49:19Z</dcterms:modified>
</cp:coreProperties>
</file>