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89" r:id="rId2"/>
    <p:sldId id="291" r:id="rId3"/>
    <p:sldId id="290" r:id="rId4"/>
    <p:sldId id="293" r:id="rId5"/>
    <p:sldId id="294" r:id="rId6"/>
    <p:sldId id="295" r:id="rId7"/>
    <p:sldId id="296" r:id="rId8"/>
    <p:sldId id="298" r:id="rId9"/>
    <p:sldId id="297" r:id="rId10"/>
    <p:sldId id="292" r:id="rId11"/>
  </p:sldIdLst>
  <p:sldSz cx="9144000" cy="6858000" type="screen4x3"/>
  <p:notesSz cx="9923463" cy="678815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03" autoAdjust="0"/>
    <p:restoredTop sz="87340" autoAdjust="0"/>
  </p:normalViewPr>
  <p:slideViewPr>
    <p:cSldViewPr showGuides="1">
      <p:cViewPr varScale="1">
        <p:scale>
          <a:sx n="86" d="100"/>
          <a:sy n="86" d="100"/>
        </p:scale>
        <p:origin x="55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0999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80086-C677-475F-9277-99F57B230547}" type="datetimeFigureOut">
              <a:rPr lang="ko-KR" altLang="en-US" smtClean="0"/>
              <a:t>2020-10-28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0999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DFAC3-E511-4E2E-9F2D-B2F855AEFCA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577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xfrm>
            <a:off x="3265488" y="509588"/>
            <a:ext cx="3392487" cy="254476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1323129" y="3224371"/>
            <a:ext cx="7277206" cy="305466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547737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695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1.png"/>
          <p:cNvPicPr>
            <a:picLocks noChangeAspect="1"/>
          </p:cNvPicPr>
          <p:nvPr/>
        </p:nvPicPr>
        <p:blipFill>
          <a:blip r:embed="rId2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image2.png"/>
          <p:cNvPicPr>
            <a:picLocks noChangeAspect="1"/>
          </p:cNvPicPr>
          <p:nvPr/>
        </p:nvPicPr>
        <p:blipFill>
          <a:blip r:embed="rId3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395537" y="2348878"/>
            <a:ext cx="8352929" cy="1584178"/>
          </a:xfrm>
          <a:prstGeom prst="rect">
            <a:avLst/>
          </a:prstGeom>
        </p:spPr>
        <p:txBody>
          <a:bodyPr anchor="t"/>
          <a:lstStyle>
            <a:lvl1pPr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sz="quarter" idx="1"/>
          </p:nvPr>
        </p:nvSpPr>
        <p:spPr>
          <a:xfrm>
            <a:off x="5220072" y="3933056"/>
            <a:ext cx="3600401" cy="2924944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1pPr>
            <a:lvl2pPr marL="0" indent="4572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2pPr>
            <a:lvl3pPr marL="0" indent="9144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3pPr>
            <a:lvl4pPr marL="0" indent="13716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4pPr>
            <a:lvl5pPr marL="0" indent="18288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Shape 22"/>
          <p:cNvSpPr/>
          <p:nvPr/>
        </p:nvSpPr>
        <p:spPr>
          <a:xfrm>
            <a:off x="-1" y="3068959"/>
            <a:ext cx="7956378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/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669726" y="312539"/>
            <a:ext cx="7804548" cy="1518047"/>
          </a:xfrm>
          <a:prstGeom prst="rect">
            <a:avLst/>
          </a:prstGeom>
        </p:spPr>
        <p:txBody>
          <a:bodyPr lIns="35718" tIns="35718" rIns="35718" bIns="35718"/>
          <a:lstStyle>
            <a:lvl1pPr algn="ctr" defTabSz="584200">
              <a:defRPr sz="56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669726" y="1830585"/>
            <a:ext cx="7804548" cy="4420197"/>
          </a:xfrm>
          <a:prstGeom prst="rect">
            <a:avLst/>
          </a:prstGeom>
        </p:spPr>
        <p:txBody>
          <a:bodyPr lIns="35718" tIns="35718" rIns="35718" bIns="35718" anchor="ctr"/>
          <a:lstStyle>
            <a:lvl1pPr marL="296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  <a:lvl2pPr marL="740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2pPr>
            <a:lvl3pPr marL="1185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3pPr>
            <a:lvl4pPr marL="1629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4pPr>
            <a:lvl5pPr marL="20743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4450485" y="6505277"/>
            <a:ext cx="264495" cy="256800"/>
          </a:xfrm>
          <a:prstGeom prst="rect">
            <a:avLst/>
          </a:prstGeom>
        </p:spPr>
        <p:txBody>
          <a:bodyPr wrap="none" lIns="35718" tIns="35718" rIns="35718" bIns="35718" anchor="t"/>
          <a:lstStyle>
            <a:lvl1pPr algn="ctr" defTabSz="584200">
              <a:defRPr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2.png"/>
          <p:cNvPicPr>
            <a:picLocks noChangeAspect="1"/>
          </p:cNvPicPr>
          <p:nvPr/>
        </p:nvPicPr>
        <p:blipFill>
          <a:blip r:embed="rId6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95536" y="0"/>
            <a:ext cx="8075240" cy="1174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67543" y="1384175"/>
            <a:ext cx="8363273" cy="4578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" name="Shape 7"/>
          <p:cNvSpPr/>
          <p:nvPr/>
        </p:nvSpPr>
        <p:spPr>
          <a:xfrm>
            <a:off x="-1" y="947569"/>
            <a:ext cx="7452322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image3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4700" y="0"/>
            <a:ext cx="20066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xfrm>
            <a:off x="6565900" y="6172200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r>
              <a:rPr lang="en-US" altLang="ko-KR" dirty="0"/>
              <a:t> / 22</a:t>
            </a:r>
          </a:p>
        </p:txBody>
      </p:sp>
      <p:sp>
        <p:nvSpPr>
          <p:cNvPr id="10" name="Shape 10"/>
          <p:cNvSpPr/>
          <p:nvPr/>
        </p:nvSpPr>
        <p:spPr>
          <a:xfrm>
            <a:off x="8592121" y="6209029"/>
            <a:ext cx="92396" cy="29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2" r:id="rId3"/>
  </p:sldLayoutIdLst>
  <p:transition spd="med"/>
  <p:hf hdr="0" ftr="0" dt="0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titleStyle>
    <p:bodyStyle>
      <a:lvl1pPr marL="215999" marR="0" indent="-215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455999" marR="0" indent="-23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2pPr>
      <a:lvl3pPr marL="773999" marR="0" indent="-26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3pPr>
      <a:lvl4pPr marL="956571" marR="0" indent="-30857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4pPr>
      <a:lvl5pPr marL="1223999" marR="0" indent="-35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5pPr>
      <a:lvl6pPr marL="25146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29718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34290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38862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mail@skk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9"/>
          <p:cNvSpPr>
            <a:spLocks noGrp="1"/>
          </p:cNvSpPr>
          <p:nvPr/>
        </p:nvSpPr>
        <p:spPr>
          <a:xfrm>
            <a:off x="289898" y="1916832"/>
            <a:ext cx="8513760" cy="1208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45719" rIns="45719" anchor="t">
            <a:normAutofit fontScale="97500"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fontAlgn="base"/>
            <a:endParaRPr lang="en-US" altLang="ko-KR" dirty="0"/>
          </a:p>
        </p:txBody>
      </p:sp>
      <p:sp>
        <p:nvSpPr>
          <p:cNvPr id="7" name="Shape 60"/>
          <p:cNvSpPr>
            <a:spLocks noGrp="1"/>
          </p:cNvSpPr>
          <p:nvPr/>
        </p:nvSpPr>
        <p:spPr>
          <a:xfrm>
            <a:off x="5203257" y="4500570"/>
            <a:ext cx="3600401" cy="235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45719" rIns="45719">
            <a:normAutofit/>
          </a:bodyPr>
          <a:lstStyle>
            <a:lvl1pPr marL="0" marR="0" indent="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4572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2pPr>
            <a:lvl3pPr marL="0" marR="0" indent="9144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3pPr>
            <a:lvl4pPr marL="0" marR="0" indent="13716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4pPr>
            <a:lvl5pPr marL="0" marR="0" indent="18288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5pPr>
            <a:lvl6pPr marL="25146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29718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34290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38862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r>
              <a:rPr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20-10-29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 err="1"/>
              <a:t>JuHyoung</a:t>
            </a:r>
            <a:r>
              <a:rPr lang="en-US" dirty="0"/>
              <a:t> Kim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맑은 고딕" pitchFamily="50" charset="-127"/>
                <a:ea typeface="맑은 고딕" pitchFamily="50" charset="-127"/>
              </a:rPr>
              <a:t>kjhkjh75@naver.com</a:t>
            </a:r>
            <a:endParaRPr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맑은 고딕" pitchFamily="50" charset="-127"/>
              <a:ea typeface="맑은 고딕" pitchFamily="50" charset="-127"/>
              <a:hlinkClick r:id="rId3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710D42-C641-4F4F-8208-CDC68C5385E7}"/>
              </a:ext>
            </a:extLst>
          </p:cNvPr>
          <p:cNvSpPr/>
          <p:nvPr/>
        </p:nvSpPr>
        <p:spPr>
          <a:xfrm>
            <a:off x="0" y="864170"/>
            <a:ext cx="9036768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500" cap="none" spc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Automatic</a:t>
            </a:r>
            <a:r>
              <a:rPr lang="ko-KR" altLang="en-US" sz="2500" cap="none" spc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ko-KR" sz="2500" cap="none" spc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program repair </a:t>
            </a:r>
          </a:p>
          <a:p>
            <a:pPr algn="ctr"/>
            <a:r>
              <a:rPr lang="en-US" altLang="ko-KR" sz="2500" cap="none" spc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finding why defect is generated</a:t>
            </a:r>
            <a:endParaRPr lang="en-US" altLang="ko-KR" sz="2000" cap="none" spc="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7AF0B-4E16-4741-8A28-9B7A23050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Goal for next week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106780F-CCFF-4A64-9C2D-9F1CA9EC98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10</a:t>
            </a:fld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014BFF-3B1C-44F3-850B-9B58C187F62B}"/>
              </a:ext>
            </a:extLst>
          </p:cNvPr>
          <p:cNvSpPr txBox="1"/>
          <p:nvPr/>
        </p:nvSpPr>
        <p:spPr>
          <a:xfrm>
            <a:off x="539552" y="1340768"/>
            <a:ext cx="8159948" cy="2585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altLang="ko-KR" dirty="0"/>
              <a:t>Setting pilot test for proving above idea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lang="en-US" altLang="ko-KR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altLang="ko-KR" dirty="0"/>
              <a:t>Check find cause when Fl can`t detect.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altLang="ko-KR" dirty="0"/>
              <a:t>Find way to make available information.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altLang="ko-KR" dirty="0"/>
              <a:t>Application method for patch.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altLang="ko-KR" dirty="0"/>
              <a:t>Present above contents all.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868391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16082-D3B0-4840-B513-71637D43D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Research Goal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C5DB5A9-33AF-488F-8A58-8DB78E2643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036479-3C9E-4992-B97C-0CCB91AFF679}"/>
              </a:ext>
            </a:extLst>
          </p:cNvPr>
          <p:cNvSpPr txBox="1"/>
          <p:nvPr/>
        </p:nvSpPr>
        <p:spPr>
          <a:xfrm>
            <a:off x="395536" y="1340768"/>
            <a:ext cx="7416824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Find why defect is generated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Using defects cause information, find the solution and apply patch.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To make better </a:t>
            </a:r>
            <a:r>
              <a:rPr lang="en-US" altLang="ko-KR" dirty="0"/>
              <a:t>performance for time cost, patch generation 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9387694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A479E-ACFD-487B-B4C1-14866BE9A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Process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A07172-3F87-4094-8298-494210777F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47B40F-4257-443F-9DE7-93094DC397D0}"/>
              </a:ext>
            </a:extLst>
          </p:cNvPr>
          <p:cNvSpPr txBox="1"/>
          <p:nvPr/>
        </p:nvSpPr>
        <p:spPr>
          <a:xfrm>
            <a:off x="395536" y="1412776"/>
            <a:ext cx="8064896" cy="39703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Done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 	- Read paper (causal testing)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First experiment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In process</a:t>
            </a:r>
          </a:p>
          <a:p>
            <a:pPr lvl="1" indent="0"/>
            <a:r>
              <a:rPr lang="en-US" altLang="ko-KR" dirty="0"/>
              <a:t>	- Second Experiment(defects4J)</a:t>
            </a:r>
          </a:p>
          <a:p>
            <a:pPr lvl="1" indent="0"/>
            <a:r>
              <a:rPr lang="en-US" altLang="ko-KR" dirty="0"/>
              <a:t>	- Paper review, Read papers</a:t>
            </a:r>
          </a:p>
          <a:p>
            <a:pPr lvl="1" indent="0"/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To do</a:t>
            </a:r>
          </a:p>
          <a:p>
            <a:pPr lvl="1" indent="0"/>
            <a:r>
              <a:rPr lang="en-US" altLang="ko-KR" dirty="0"/>
              <a:t>	- Find information for Patch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1107666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7AF0B-4E16-4741-8A28-9B7A23050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In process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106780F-CCFF-4A64-9C2D-9F1CA9EC98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4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F9F5B3-03F3-4D73-9385-3C3BC48D1E84}"/>
              </a:ext>
            </a:extLst>
          </p:cNvPr>
          <p:cNvSpPr txBox="1"/>
          <p:nvPr/>
        </p:nvSpPr>
        <p:spPr>
          <a:xfrm>
            <a:off x="422513" y="1412776"/>
            <a:ext cx="6408712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altLang="ko-KR" dirty="0"/>
              <a:t>Second Experiment with Defects4j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For setting issue , There are some problems.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Under fixing.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-&gt;setting pilot test for proving idea.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82CAEC-39A4-470C-BF14-C44C00B53444}"/>
              </a:ext>
            </a:extLst>
          </p:cNvPr>
          <p:cNvSpPr txBox="1"/>
          <p:nvPr/>
        </p:nvSpPr>
        <p:spPr>
          <a:xfrm>
            <a:off x="395536" y="3429000"/>
            <a:ext cx="8974024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 startAt="2"/>
              <a:tabLst/>
            </a:pPr>
            <a:r>
              <a:rPr lang="en-US" altLang="ko-KR" dirty="0"/>
              <a:t>Paper review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Paper review comparing other techniques(strength point, available information.)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Read paper for other information(causal process, application of information)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4156884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7AF0B-4E16-4741-8A28-9B7A23050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71" y="0"/>
            <a:ext cx="8075240" cy="1174230"/>
          </a:xfrm>
        </p:spPr>
        <p:txBody>
          <a:bodyPr/>
          <a:lstStyle/>
          <a:p>
            <a:r>
              <a:rPr lang="en-US" altLang="ko-KR" dirty="0"/>
              <a:t>- In process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106780F-CCFF-4A64-9C2D-9F1CA9EC98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5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F9F5B3-03F3-4D73-9385-3C3BC48D1E84}"/>
              </a:ext>
            </a:extLst>
          </p:cNvPr>
          <p:cNvSpPr txBox="1"/>
          <p:nvPr/>
        </p:nvSpPr>
        <p:spPr>
          <a:xfrm>
            <a:off x="422513" y="1412776"/>
            <a:ext cx="6408712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3. Feature selection and definition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What information I will use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Why </a:t>
            </a:r>
            <a:r>
              <a:rPr lang="en-US" altLang="ko-KR" dirty="0"/>
              <a:t>I use above information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How I apply above information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82CAEC-39A4-470C-BF14-C44C00B53444}"/>
              </a:ext>
            </a:extLst>
          </p:cNvPr>
          <p:cNvSpPr txBox="1"/>
          <p:nvPr/>
        </p:nvSpPr>
        <p:spPr>
          <a:xfrm>
            <a:off x="395536" y="3429000"/>
            <a:ext cx="8974024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7866064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F824-A9DA-43FD-A566-5166529C3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Idea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3465CB5-06B6-45E3-ACA3-2A22DE3ABC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6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2C79D6-552E-445E-ADAB-82C51F932BD7}"/>
              </a:ext>
            </a:extLst>
          </p:cNvPr>
          <p:cNvSpPr txBox="1"/>
          <p:nvPr/>
        </p:nvSpPr>
        <p:spPr>
          <a:xfrm>
            <a:off x="323528" y="1340768"/>
            <a:ext cx="7632848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Extract the feature of execution trace diff.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Match the optimized APR technique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To better fix proportion, to decrease patch speed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Considerations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granularity, operator, variable, ingredient pool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5657873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F824-A9DA-43FD-A566-5166529C3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Idea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3465CB5-06B6-45E3-ACA3-2A22DE3ABC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7</a:t>
            </a:fld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F106B3-144E-4043-BB1B-0C6D10AB1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539910"/>
            <a:ext cx="6229349" cy="10772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F89B5B-A714-4396-9FC1-35634A3B59FB}"/>
              </a:ext>
            </a:extLst>
          </p:cNvPr>
          <p:cNvSpPr txBox="1"/>
          <p:nvPr/>
        </p:nvSpPr>
        <p:spPr>
          <a:xfrm>
            <a:off x="560810" y="3995680"/>
            <a:ext cx="5994290" cy="2862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- </a:t>
            </a:r>
            <a:r>
              <a:rPr lang="en-US" altLang="ko-KR" dirty="0" err="1"/>
              <a:t>Jgenprog</a:t>
            </a: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	Statement level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- </a:t>
            </a:r>
            <a:r>
              <a:rPr lang="en-US" altLang="ko-KR" dirty="0" err="1"/>
              <a:t>Cardumen</a:t>
            </a: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	Expression level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AEBDCC0-182F-4959-95DC-B928E16C7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42" y="3038276"/>
            <a:ext cx="6124575" cy="8286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CDAF8F-20D3-4B9D-B910-8F1F4938B2DE}"/>
              </a:ext>
            </a:extLst>
          </p:cNvPr>
          <p:cNvSpPr txBox="1"/>
          <p:nvPr/>
        </p:nvSpPr>
        <p:spPr>
          <a:xfrm>
            <a:off x="6912917" y="1772816"/>
            <a:ext cx="154751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Both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7152BA-C7EC-4CB8-9EB4-713973082A91}"/>
              </a:ext>
            </a:extLst>
          </p:cNvPr>
          <p:cNvSpPr txBox="1"/>
          <p:nvPr/>
        </p:nvSpPr>
        <p:spPr>
          <a:xfrm>
            <a:off x="6912917" y="3272899"/>
            <a:ext cx="189525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Only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Cardumen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8505893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F824-A9DA-43FD-A566-5166529C3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Idea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3465CB5-06B6-45E3-ACA3-2A22DE3ABC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8</a:t>
            </a:fld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180B14-85C7-4A78-8A32-14F8318C9587}"/>
              </a:ext>
            </a:extLst>
          </p:cNvPr>
          <p:cNvSpPr txBox="1"/>
          <p:nvPr/>
        </p:nvSpPr>
        <p:spPr>
          <a:xfrm>
            <a:off x="399335" y="1556792"/>
            <a:ext cx="8640960" cy="3139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 dirty="0" err="1"/>
              <a:t>jGenProg</a:t>
            </a:r>
            <a:r>
              <a:rPr lang="en-US" altLang="ko-KR" dirty="0"/>
              <a:t> and </a:t>
            </a:r>
            <a:r>
              <a:rPr lang="en-US" altLang="ko-KR" dirty="0" err="1"/>
              <a:t>Cardumen</a:t>
            </a:r>
            <a:r>
              <a:rPr lang="en-US" altLang="ko-KR" dirty="0"/>
              <a:t>, respectively.</a:t>
            </a:r>
          </a:p>
          <a:p>
            <a:r>
              <a:rPr lang="en-US" altLang="ko-KR" dirty="0"/>
              <a:t>(72 and 77 bugs)</a:t>
            </a:r>
          </a:p>
          <a:p>
            <a:endParaRPr lang="en-US" altLang="ko-KR" dirty="0"/>
          </a:p>
          <a:p>
            <a:r>
              <a:rPr lang="en-US" altLang="ko-KR" dirty="0"/>
              <a:t>By applying operators at the level of statements and expressions, 52 patches (72.2% and 67.5%, resp.) are repaired by both </a:t>
            </a:r>
            <a:r>
              <a:rPr lang="en-US" altLang="ko-KR" dirty="0" err="1"/>
              <a:t>jGenProg</a:t>
            </a:r>
            <a:r>
              <a:rPr lang="en-US" altLang="ko-KR" dirty="0"/>
              <a:t> and </a:t>
            </a:r>
            <a:r>
              <a:rPr lang="en-US" altLang="ko-KR" dirty="0" err="1"/>
              <a:t>Cardumen</a:t>
            </a:r>
            <a:r>
              <a:rPr lang="en-US" altLang="ko-KR" dirty="0"/>
              <a:t>, respectively. </a:t>
            </a:r>
          </a:p>
          <a:p>
            <a:endParaRPr lang="en-US" altLang="ko-KR" dirty="0"/>
          </a:p>
          <a:p>
            <a:r>
              <a:rPr lang="en-US" altLang="ko-KR" dirty="0"/>
              <a:t>The remaining bugs (20 and 25, resp.)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Need to decide granularity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759225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4C73F-4AFA-491E-8801-75A08A676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Idea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D90DC19-AC5E-4CCA-ACC1-3BF47072FA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9</a:t>
            </a:fld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682E14-9730-4B02-90B7-4482F7886127}"/>
              </a:ext>
            </a:extLst>
          </p:cNvPr>
          <p:cNvSpPr txBox="1"/>
          <p:nvPr/>
        </p:nvSpPr>
        <p:spPr>
          <a:xfrm>
            <a:off x="395536" y="1628800"/>
            <a:ext cx="7632848" cy="1754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dirty="0" err="1"/>
              <a:t>jGenProg</a:t>
            </a:r>
            <a:r>
              <a:rPr lang="en-US" altLang="ko-KR" dirty="0"/>
              <a:t>: it repaired 33, 28 and 14 bugs using File, Package and Global pool, respectively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Comparing original and Passing test, decide the ingredients pool</a:t>
            </a:r>
          </a:p>
          <a:p>
            <a:r>
              <a:rPr lang="en-US" altLang="ko-KR" dirty="0"/>
              <a:t>	-&gt; Reducing ingredients save the time cost.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376599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109684</TotalTime>
  <Words>364</Words>
  <Application>Microsoft Office PowerPoint</Application>
  <PresentationFormat>화면 슬라이드 쇼(4:3)</PresentationFormat>
  <Paragraphs>105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Helvetica Neue</vt:lpstr>
      <vt:lpstr>나눔고딕</vt:lpstr>
      <vt:lpstr>맑은 고딕</vt:lpstr>
      <vt:lpstr>Arial</vt:lpstr>
      <vt:lpstr>Wingdings</vt:lpstr>
      <vt:lpstr>Default</vt:lpstr>
      <vt:lpstr>PowerPoint 프레젠테이션</vt:lpstr>
      <vt:lpstr>- Research Goal</vt:lpstr>
      <vt:lpstr>- Process</vt:lpstr>
      <vt:lpstr>- In process</vt:lpstr>
      <vt:lpstr>- In process</vt:lpstr>
      <vt:lpstr>- Idea</vt:lpstr>
      <vt:lpstr>- Idea</vt:lpstr>
      <vt:lpstr>- Idea</vt:lpstr>
      <vt:lpstr>- Idea</vt:lpstr>
      <vt:lpstr>- Goal for 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보안성을</dc:title>
  <dc:creator>Dongmin Jang</dc:creator>
  <cp:lastModifiedBy>김주형</cp:lastModifiedBy>
  <cp:revision>915</cp:revision>
  <cp:lastPrinted>2019-01-25T10:57:37Z</cp:lastPrinted>
  <dcterms:modified xsi:type="dcterms:W3CDTF">2020-10-30T05:11:40Z</dcterms:modified>
</cp:coreProperties>
</file>