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9" r:id="rId2"/>
    <p:sldId id="291" r:id="rId3"/>
    <p:sldId id="290" r:id="rId4"/>
    <p:sldId id="298" r:id="rId5"/>
    <p:sldId id="297" r:id="rId6"/>
    <p:sldId id="309" r:id="rId7"/>
    <p:sldId id="300" r:id="rId8"/>
    <p:sldId id="295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340" autoAdjust="0"/>
  </p:normalViewPr>
  <p:slideViewPr>
    <p:cSldViewPr showGuides="1">
      <p:cViewPr varScale="1">
        <p:scale>
          <a:sx n="98" d="100"/>
          <a:sy n="98" d="100"/>
        </p:scale>
        <p:origin x="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3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20-10-05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why defect is generated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8627A-BCD7-4B24-A8CF-C3335AFF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EF20A3-C849-4BA2-80A5-81E1ECA59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27058-AD9E-4E46-88B6-A01FE23F80E6}"/>
              </a:ext>
            </a:extLst>
          </p:cNvPr>
          <p:cNvSpPr txBox="1"/>
          <p:nvPr/>
        </p:nvSpPr>
        <p:spPr>
          <a:xfrm>
            <a:off x="395536" y="1412776"/>
            <a:ext cx="792088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Software has become ubiquitous in our society and the importance of its quality has increased.  Ex) gets a loan, self-driving car </a:t>
            </a:r>
            <a:r>
              <a:rPr lang="en-US" altLang="ko-KR" dirty="0" err="1"/>
              <a:t>etc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Software fairness is undervalued and little attention is paid to it during the development lifecycle.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This paper defines causal software discrimination and proposes Themis, a software testing method for evaluating the fairness of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Captures causal relationships between inputs and outputs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Knowing if there is discrimination can lead to better-informed decision making.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95271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74C1E-C8B1-41E7-9778-093F8066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89D36-EBC6-4E4C-B300-AB76A8922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39702-15C3-4722-ABE8-AA89DF8DFC0C}"/>
              </a:ext>
            </a:extLst>
          </p:cNvPr>
          <p:cNvSpPr txBox="1"/>
          <p:nvPr/>
        </p:nvSpPr>
        <p:spPr>
          <a:xfrm>
            <a:off x="534380" y="1052736"/>
            <a:ext cx="7797552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Two main challenges to measuring discrimination via testing.</a:t>
            </a:r>
          </a:p>
          <a:p>
            <a:pPr lvl="1" indent="0"/>
            <a:r>
              <a:rPr lang="en-US" altLang="ko-KR" dirty="0"/>
              <a:t>	1) Generating a practical set of test inputs sufficient for 	measuring discrimination</a:t>
            </a:r>
          </a:p>
          <a:p>
            <a:pPr lvl="1" indent="0"/>
            <a:r>
              <a:rPr lang="en-US" altLang="ko-KR" dirty="0"/>
              <a:t>	2) Processing test input`s executions to compute discrimination.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Contribution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1) Formal definitions of software fairness and discrimination, 	including a causality-based improvement on the state-of-the-art 	definition of algorithmic fairness.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2) Themis, a technique and open-source implementation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3) two-to-three orders of magnitude improvements in test suite 	size, a proof of the relationship between fairness definitions, and 	a proof that Themis is more efficient on systems that exhibit 	more discrimination.</a:t>
            </a:r>
          </a:p>
          <a:p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r>
              <a:rPr lang="en-US" altLang="ko-KR" dirty="0"/>
              <a:t>	4) An evaluation of the fairness of 20 real-world software 	instances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74013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7677-505E-425A-A920-96786C17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9306D2-8C0A-4B6B-A864-201CD939BA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59CB4-DE84-4D65-8DC5-CD6FAAA24786}"/>
              </a:ext>
            </a:extLst>
          </p:cNvPr>
          <p:cNvSpPr txBox="1"/>
          <p:nvPr/>
        </p:nvSpPr>
        <p:spPr>
          <a:xfrm>
            <a:off x="371631" y="1412776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Software testing offers a unique opportunity to conduct causal experiments to determine statistical causality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 One can run the software on an input (e.g., a defendant’s criminal record) modify a specific input characteristic (e.g., the defendant’s race), and observe if that modification causes a change in the output.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Define causally fair with respect to input characteristic χ if for all inputs, varying the value of χ does not alter the output.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69091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868A9-F63E-41EE-9D9D-12268159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Software Fairness measures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846569-595E-4E82-93D4-92EE47F06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613EF-07AD-4F67-B290-69B0078F6DB7}"/>
              </a:ext>
            </a:extLst>
          </p:cNvPr>
          <p:cNvSpPr txBox="1"/>
          <p:nvPr/>
        </p:nvSpPr>
        <p:spPr>
          <a:xfrm>
            <a:off x="395536" y="1484784"/>
            <a:ext cx="8568952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Decision if loan applicants should be give loans.</a:t>
            </a:r>
          </a:p>
          <a:p>
            <a:pPr lvl="1" indent="0"/>
            <a:r>
              <a:rPr lang="en-US" altLang="ko-KR" dirty="0"/>
              <a:t>	1) output : “give loan” or “do not give loan”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</a:t>
            </a:r>
            <a:r>
              <a:rPr lang="en-US" altLang="ko-KR" dirty="0"/>
              <a:t>age : &lt;40 or &gt;40, race : green or purple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Same fraction &lt;40 and &gt;40 (age fair)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Same fraction purple&lt;40, Green&lt;40, Green&gt;40, Green&lt;40 (race and age fair)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CV(</a:t>
            </a:r>
            <a:r>
              <a:rPr lang="en-US" altLang="ko-KR" dirty="0" err="1"/>
              <a:t>calders-Verver</a:t>
            </a:r>
            <a:r>
              <a:rPr lang="en-US" altLang="ko-KR" dirty="0"/>
              <a:t>) score : strength of group discrimination as the difference between the largest and the smallest outcome fraction.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If 30</a:t>
            </a:r>
            <a:r>
              <a:rPr lang="en-US" altLang="ko-KR" dirty="0"/>
              <a:t>% of people&lt;40 get the loan and 40% of people&gt;40 get the loan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10% is the discriminating.</a:t>
            </a:r>
          </a:p>
          <a:p>
            <a:pPr lvl="1" indent="0"/>
            <a:endParaRPr lang="en-US" altLang="ko-KR" dirty="0"/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If same test result, but can be different process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81324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868A9-F63E-41EE-9D9D-12268159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Software Fairness measures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846569-595E-4E82-93D4-92EE47F06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613EF-07AD-4F67-B290-69B0078F6DB7}"/>
              </a:ext>
            </a:extLst>
          </p:cNvPr>
          <p:cNvSpPr txBox="1"/>
          <p:nvPr/>
        </p:nvSpPr>
        <p:spPr>
          <a:xfrm>
            <a:off x="395536" y="1484784"/>
            <a:ext cx="856895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While group discrimination is easy to reason about and measure, two inherent limitations.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1) Group discrimination may fail to observe some discrimination.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ex) A discriminate Green, B discriminate Purple. So Group discrimination 	score is 0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2) Software may circumvent discrimination detection.</a:t>
            </a:r>
          </a:p>
          <a:p>
            <a:pPr lvl="1" indent="0"/>
            <a:r>
              <a:rPr lang="en-US" altLang="ko-KR" dirty="0"/>
              <a:t>	ex) random 30% of purple and most savings 30% of green give loan</a:t>
            </a:r>
          </a:p>
          <a:p>
            <a:pPr lvl="1" indent="0"/>
            <a:r>
              <a:rPr lang="en-US" altLang="ko-KR" dirty="0"/>
              <a:t>	can`t measure discrimination  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05941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7FFD-DDE8-461F-8FEE-27B01BF2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Formal Fairness definition.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0A74F5-83E6-4FF9-B3E2-6E23E2EC0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8347A-BA59-4D16-90F4-E800D340189F}"/>
              </a:ext>
            </a:extLst>
          </p:cNvPr>
          <p:cNvSpPr txBox="1"/>
          <p:nvPr/>
        </p:nvSpPr>
        <p:spPr>
          <a:xfrm>
            <a:off x="395536" y="1556792"/>
            <a:ext cx="8496944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Define software as a black box that maps input characteristics to an output characteristic.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All user actions and environmental variables are modeled as input characteristics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Each software effect is modeled as an output characteristics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Input and output are categorial variables, having a set of possible values(race, gender, eye color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Output domain distance function illustrates one way our definitions can be extended to continuous variables.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5142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7FFD-DDE8-461F-8FEE-27B01BF2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Formal Fairness definition.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0A74F5-83E6-4FF9-B3E2-6E23E2EC0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FA9CD-8976-4B8D-975B-CBA88143E459}"/>
              </a:ext>
            </a:extLst>
          </p:cNvPr>
          <p:cNvSpPr txBox="1"/>
          <p:nvPr/>
        </p:nvSpPr>
        <p:spPr>
          <a:xfrm>
            <a:off x="269776" y="1556791"/>
            <a:ext cx="898274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When output is binary, significance of the two different output values is clear.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When is not, identifying potential discrimination requires understanding the significance of differences in the output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</a:t>
            </a:r>
            <a:r>
              <a:rPr lang="en-US" altLang="ko-KR" dirty="0"/>
              <a:t> Need domain expertise is needed to compare.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The causal discrimination score identifies changing which characteristics directly affects the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the causal discrimination score penalizes software that gives loans to     individuals of one race but not to otherwise identical individuals of another       race. </a:t>
            </a:r>
          </a:p>
        </p:txBody>
      </p:sp>
    </p:spTree>
    <p:extLst>
      <p:ext uri="{BB962C8B-B14F-4D97-AF65-F5344CB8AC3E}">
        <p14:creationId xmlns:p14="http://schemas.microsoft.com/office/powerpoint/2010/main" val="27952624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0C343-C48A-4EFE-B77A-F2FED293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613C64-428F-442A-90FE-334B94E71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61AF7-C72E-49B6-BE65-95280A8309D0}"/>
              </a:ext>
            </a:extLst>
          </p:cNvPr>
          <p:cNvSpPr txBox="1"/>
          <p:nvPr/>
        </p:nvSpPr>
        <p:spPr>
          <a:xfrm>
            <a:off x="395536" y="1340768"/>
            <a:ext cx="807524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Today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validation for idea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Next task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Experiment extension or </a:t>
            </a:r>
            <a:r>
              <a:rPr lang="en-US" altLang="ko-KR" dirty="0"/>
              <a:t>modification idea.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(Too large </a:t>
            </a:r>
            <a:r>
              <a:rPr lang="en-US" altLang="ko-KR"/>
              <a:t>space for FL)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N</a:t>
            </a:r>
            <a:r>
              <a:rPr lang="en-US" altLang="ko-KR" dirty="0"/>
              <a:t>MT 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289223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6082-D3B0-4840-B513-71637D4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5DB5A9-33AF-488F-8A58-8DB78E264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6479-3C9E-4992-B97C-0CCB91AFF679}"/>
              </a:ext>
            </a:extLst>
          </p:cNvPr>
          <p:cNvSpPr txBox="1"/>
          <p:nvPr/>
        </p:nvSpPr>
        <p:spPr>
          <a:xfrm>
            <a:off x="395536" y="1340768"/>
            <a:ext cx="741682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Find why defect is generated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defects cause information, find the solution and apply patch.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make better </a:t>
            </a:r>
            <a:r>
              <a:rPr lang="en-US" altLang="ko-KR" dirty="0"/>
              <a:t>performance for time cost, patch generation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8769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479E-ACFD-487B-B4C1-14866BE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A07172-3F87-4094-8298-494210777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7B40F-4257-443F-9DE7-93094DC397D0}"/>
              </a:ext>
            </a:extLst>
          </p:cNvPr>
          <p:cNvSpPr txBox="1"/>
          <p:nvPr/>
        </p:nvSpPr>
        <p:spPr>
          <a:xfrm>
            <a:off x="395536" y="1412776"/>
            <a:ext cx="806489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Done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	- Read paper (causal testing)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First experiment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 process</a:t>
            </a:r>
          </a:p>
          <a:p>
            <a:pPr lvl="1" indent="0"/>
            <a:r>
              <a:rPr lang="en-US" altLang="ko-KR" dirty="0"/>
              <a:t>	- Test decreasing ingredient, root cause experiment</a:t>
            </a:r>
          </a:p>
          <a:p>
            <a:pPr lvl="1" indent="0"/>
            <a:r>
              <a:rPr lang="en-US" altLang="ko-KR" dirty="0"/>
              <a:t>	- Paper review, Read papers</a:t>
            </a:r>
          </a:p>
          <a:p>
            <a:pPr lvl="1" indent="0"/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do</a:t>
            </a:r>
          </a:p>
          <a:p>
            <a:pPr lvl="1" indent="0"/>
            <a:r>
              <a:rPr lang="en-US" altLang="ko-KR" dirty="0"/>
              <a:t>	- Decision of extension idea.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10766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F824-A9DA-43FD-A566-5166529C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65CB5-06B6-45E3-ACA3-2A22DE3AB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80B14-85C7-4A78-8A32-14F8318C9587}"/>
              </a:ext>
            </a:extLst>
          </p:cNvPr>
          <p:cNvSpPr txBox="1"/>
          <p:nvPr/>
        </p:nvSpPr>
        <p:spPr>
          <a:xfrm>
            <a:off x="399335" y="1556792"/>
            <a:ext cx="8640960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jGenProg</a:t>
            </a:r>
            <a:r>
              <a:rPr lang="en-US" altLang="ko-KR" dirty="0"/>
              <a:t> and </a:t>
            </a:r>
            <a:r>
              <a:rPr lang="en-US" altLang="ko-KR" dirty="0" err="1"/>
              <a:t>Cardumen</a:t>
            </a:r>
            <a:r>
              <a:rPr lang="en-US" altLang="ko-KR" dirty="0"/>
              <a:t>, respectively.</a:t>
            </a:r>
          </a:p>
          <a:p>
            <a:r>
              <a:rPr lang="en-US" altLang="ko-KR" dirty="0"/>
              <a:t>(72 and 77 bugs)</a:t>
            </a:r>
          </a:p>
          <a:p>
            <a:endParaRPr lang="en-US" altLang="ko-KR" dirty="0"/>
          </a:p>
          <a:p>
            <a:r>
              <a:rPr lang="en-US" altLang="ko-KR" dirty="0"/>
              <a:t>- By applying operators at the level of statements and expressions, 52 patches     (72.2% and 67.5%, resp.) are repaired by both </a:t>
            </a:r>
            <a:r>
              <a:rPr lang="en-US" altLang="ko-KR" dirty="0" err="1"/>
              <a:t>jGenProg</a:t>
            </a:r>
            <a:r>
              <a:rPr lang="en-US" altLang="ko-KR" dirty="0"/>
              <a:t> and </a:t>
            </a:r>
            <a:r>
              <a:rPr lang="en-US" altLang="ko-KR" dirty="0" err="1"/>
              <a:t>Cardumen</a:t>
            </a:r>
            <a:r>
              <a:rPr lang="en-US" altLang="ko-KR" dirty="0"/>
              <a:t>,  respectively. </a:t>
            </a:r>
          </a:p>
          <a:p>
            <a:endParaRPr lang="en-US" altLang="ko-KR" dirty="0"/>
          </a:p>
          <a:p>
            <a:r>
              <a:rPr lang="en-US" altLang="ko-KR" dirty="0"/>
              <a:t>The remaining bugs (20 and 25, resp.)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Need to decide granularity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5458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4C73F-4AFA-491E-8801-75A08A6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90DC19-AC5E-4CCA-ACC1-3BF47072F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82E14-9730-4B02-90B7-4482F7886127}"/>
              </a:ext>
            </a:extLst>
          </p:cNvPr>
          <p:cNvSpPr txBox="1"/>
          <p:nvPr/>
        </p:nvSpPr>
        <p:spPr>
          <a:xfrm>
            <a:off x="395536" y="1628800"/>
            <a:ext cx="763284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jGenProg</a:t>
            </a:r>
            <a:r>
              <a:rPr lang="en-US" altLang="ko-KR" dirty="0"/>
              <a:t>: it repaired 33, 28 and 14 bugs using File, Package and   	Global pool, respectively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Comparing original and Passing test, decide the ingredients pool</a:t>
            </a:r>
          </a:p>
          <a:p>
            <a:r>
              <a:rPr lang="en-US" altLang="ko-KR" dirty="0"/>
              <a:t>	-&gt; Reducing ingredients save the time cost.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0153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2ED9-EAF5-4FE7-B95B-1EF3A738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F15BDF-9116-4C45-8BCD-5B706C640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35D3-6658-4050-AFFB-BACFFA6E3DE0}"/>
              </a:ext>
            </a:extLst>
          </p:cNvPr>
          <p:cNvSpPr txBox="1"/>
          <p:nvPr/>
        </p:nvSpPr>
        <p:spPr>
          <a:xfrm>
            <a:off x="539552" y="1674676"/>
            <a:ext cx="7632848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FL : Too Large range, can`t specify the space for repairing.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Method 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Ingredient pool : Not only in execution trace ,but there are outside of execution trace. It is not effecti</a:t>
            </a:r>
            <a:r>
              <a:rPr lang="en-US" altLang="ko-KR" dirty="0"/>
              <a:t>ve.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40A2BA-4722-4922-80B0-1B6FACC9931F}"/>
              </a:ext>
            </a:extLst>
          </p:cNvPr>
          <p:cNvSpPr/>
          <p:nvPr/>
        </p:nvSpPr>
        <p:spPr>
          <a:xfrm>
            <a:off x="539552" y="2996952"/>
            <a:ext cx="7344816" cy="1368152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9409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-265755" y="916558"/>
            <a:ext cx="9036768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/>
              <a:t>Fairness Testing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algn="r"/>
            <a:r>
              <a:rPr lang="en-US" altLang="ko-KR" sz="2800" dirty="0"/>
              <a:t>	</a:t>
            </a:r>
            <a:r>
              <a:rPr lang="en-US" altLang="ko-KR" sz="2000" dirty="0" err="1"/>
              <a:t>Sinyam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Galhotra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Yuriy</a:t>
            </a:r>
            <a:r>
              <a:rPr lang="en-US" altLang="ko-KR" sz="2000" dirty="0"/>
              <a:t> Brun, Alexandra </a:t>
            </a:r>
            <a:r>
              <a:rPr lang="en-US" altLang="ko-KR" sz="2000" dirty="0" err="1"/>
              <a:t>Meliou</a:t>
            </a:r>
            <a:endParaRPr lang="en-US" altLang="ko-KR" sz="2000" dirty="0"/>
          </a:p>
          <a:p>
            <a:pPr algn="r"/>
            <a:r>
              <a:rPr lang="en-US" altLang="ko-KR" sz="2000" dirty="0"/>
              <a:t>ESEC/FSE17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88566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F824-A9DA-43FD-A566-5166529C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65CB5-06B6-45E3-ACA3-2A22DE3AB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3007A-3478-438C-A05A-A61E4EE68EC6}"/>
              </a:ext>
            </a:extLst>
          </p:cNvPr>
          <p:cNvSpPr txBox="1"/>
          <p:nvPr/>
        </p:nvSpPr>
        <p:spPr>
          <a:xfrm>
            <a:off x="889542" y="1412776"/>
            <a:ext cx="6264696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ABSTRACT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SOFTWARE FAIRNESS MEASURES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FORMAL FAIRNESS DEFINITIONS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THE THEMIS SOLUTION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EVALUATION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RELATED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CONTRIBUTION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65787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B0350-AB42-4D1D-B699-85D67022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98CCE3-1A32-4097-8C4A-8B6B36969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C18-375A-49F9-AE6B-B93D72E76956}"/>
              </a:ext>
            </a:extLst>
          </p:cNvPr>
          <p:cNvSpPr txBox="1"/>
          <p:nvPr/>
        </p:nvSpPr>
        <p:spPr>
          <a:xfrm>
            <a:off x="251520" y="1556792"/>
            <a:ext cx="83632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Defines software fairness and discrimination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Themis, generates efficient test suites to measure discrimination.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1506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117652</TotalTime>
  <Words>1007</Words>
  <Application>Microsoft Office PowerPoint</Application>
  <PresentationFormat>화면 슬라이드 쇼(4:3)</PresentationFormat>
  <Paragraphs>176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Research Goal</vt:lpstr>
      <vt:lpstr>- Process</vt:lpstr>
      <vt:lpstr>- Idea</vt:lpstr>
      <vt:lpstr>- Idea</vt:lpstr>
      <vt:lpstr>- Result</vt:lpstr>
      <vt:lpstr>PowerPoint 프레젠테이션</vt:lpstr>
      <vt:lpstr>- Contents</vt:lpstr>
      <vt:lpstr>- ABSTRACT</vt:lpstr>
      <vt:lpstr>- INTRODUCTION</vt:lpstr>
      <vt:lpstr>- Introduction</vt:lpstr>
      <vt:lpstr>- Introduction</vt:lpstr>
      <vt:lpstr>- Software Fairness measures</vt:lpstr>
      <vt:lpstr>- Software Fairness measures</vt:lpstr>
      <vt:lpstr>- Formal Fairness definition.</vt:lpstr>
      <vt:lpstr>- Formal Fairness definition.</vt:lpstr>
      <vt:lpstr>-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942</cp:revision>
  <cp:lastPrinted>2019-01-25T10:57:37Z</cp:lastPrinted>
  <dcterms:modified xsi:type="dcterms:W3CDTF">2020-11-10T05:32:25Z</dcterms:modified>
</cp:coreProperties>
</file>