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9" r:id="rId2"/>
    <p:sldId id="291" r:id="rId3"/>
    <p:sldId id="314" r:id="rId4"/>
    <p:sldId id="332" r:id="rId5"/>
    <p:sldId id="333" r:id="rId6"/>
    <p:sldId id="335" r:id="rId7"/>
    <p:sldId id="337" r:id="rId8"/>
    <p:sldId id="340" r:id="rId9"/>
    <p:sldId id="339" r:id="rId10"/>
    <p:sldId id="341" r:id="rId11"/>
    <p:sldId id="338" r:id="rId12"/>
    <p:sldId id="336" r:id="rId13"/>
    <p:sldId id="348" r:id="rId14"/>
    <p:sldId id="344" r:id="rId15"/>
    <p:sldId id="345" r:id="rId16"/>
    <p:sldId id="346" r:id="rId17"/>
    <p:sldId id="349" r:id="rId18"/>
    <p:sldId id="350" r:id="rId19"/>
    <p:sldId id="347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74" r:id="rId35"/>
    <p:sldId id="365" r:id="rId36"/>
    <p:sldId id="375" r:id="rId37"/>
    <p:sldId id="376" r:id="rId38"/>
    <p:sldId id="366" r:id="rId39"/>
    <p:sldId id="367" r:id="rId40"/>
    <p:sldId id="368" r:id="rId41"/>
    <p:sldId id="372" r:id="rId42"/>
    <p:sldId id="369" r:id="rId43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7340" autoAdjust="0"/>
  </p:normalViewPr>
  <p:slideViewPr>
    <p:cSldViewPr showGuides="1">
      <p:cViewPr varScale="1">
        <p:scale>
          <a:sx n="70" d="100"/>
          <a:sy n="70" d="100"/>
        </p:scale>
        <p:origin x="66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8T14:02:52.1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20-11-19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96A3D-A6AA-4820-8D76-A4D1D68B31F2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Applying Fix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BCE3-181C-4F5C-9D85-77F555180969}"/>
              </a:ext>
            </a:extLst>
          </p:cNvPr>
          <p:cNvSpPr txBox="1"/>
          <p:nvPr/>
        </p:nvSpPr>
        <p:spPr>
          <a:xfrm>
            <a:off x="611560" y="1772816"/>
            <a:ext cx="834501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Several templates pass the context checking for given fault location</a:t>
            </a:r>
          </a:p>
          <a:p>
            <a:pPr lvl="1" indent="0"/>
            <a:r>
              <a:rPr lang="en-US" altLang="ko-KR" dirty="0"/>
              <a:t>	-&gt; PAR randomly selects one of the passing templates.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4009AF-DFBB-433E-834A-8E108C26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052736"/>
            <a:ext cx="4343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353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41215-299F-4FFA-B1C8-EE7F7A3B4BF1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List of Fix Templates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682CE1-8E32-4B68-89B0-CA98DBAF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" y="1756048"/>
            <a:ext cx="8296275" cy="304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81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E06BE-60FB-4EF4-8D54-CD8ED1BEBF55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Fitness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8D114-166F-4BC0-B986-5E4B02B25FB7}"/>
              </a:ext>
            </a:extLst>
          </p:cNvPr>
          <p:cNvSpPr txBox="1"/>
          <p:nvPr/>
        </p:nvSpPr>
        <p:spPr>
          <a:xfrm>
            <a:off x="466528" y="1772816"/>
            <a:ext cx="878497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Computes a value representing the number of passing test cases of the variant.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chooses program variants by using a tournament selection scheme</a:t>
            </a:r>
          </a:p>
        </p:txBody>
      </p:sp>
    </p:spTree>
    <p:extLst>
      <p:ext uri="{BB962C8B-B14F-4D97-AF65-F5344CB8AC3E}">
        <p14:creationId xmlns:p14="http://schemas.microsoft.com/office/powerpoint/2010/main" val="21425057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523008" y="2594389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/>
              <a:t>Automatic patch generation with context-based change application</a:t>
            </a:r>
            <a:endParaRPr lang="en-US" altLang="ko-KR" sz="25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4B6FD-5BA2-457D-B980-7E251A1FE44B}"/>
              </a:ext>
            </a:extLst>
          </p:cNvPr>
          <p:cNvSpPr txBox="1"/>
          <p:nvPr/>
        </p:nvSpPr>
        <p:spPr>
          <a:xfrm>
            <a:off x="5004048" y="2515712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 err="1"/>
              <a:t>Jindae</a:t>
            </a:r>
            <a:r>
              <a:rPr lang="en-US" altLang="ko-KR" dirty="0"/>
              <a:t> Kim1 · </a:t>
            </a:r>
            <a:r>
              <a:rPr lang="en-US" altLang="ko-KR" dirty="0" err="1"/>
              <a:t>Sunghun</a:t>
            </a:r>
            <a:r>
              <a:rPr lang="en-US" altLang="ko-KR" dirty="0"/>
              <a:t> Kim1</a:t>
            </a:r>
          </a:p>
          <a:p>
            <a:r>
              <a:rPr lang="en-US" altLang="ko-KR" dirty="0"/>
              <a:t>Empirical Software Engineering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3264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01322-A28B-42B5-A3BA-23B3123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330066-78DF-44A4-B2C8-4590036ED2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B-F4A3-4633-A9D2-FAFA39CB6C02}"/>
              </a:ext>
            </a:extLst>
          </p:cNvPr>
          <p:cNvSpPr txBox="1"/>
          <p:nvPr/>
        </p:nvSpPr>
        <p:spPr>
          <a:xfrm>
            <a:off x="395536" y="1268760"/>
            <a:ext cx="8303964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Abstract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Introduction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Context-Based Change Application Technique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Generation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Evaluation Design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Result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Threats to Validity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Related work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Conclusion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9757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AC7FA-5F22-4B0B-8F04-CDF09B9F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Abstract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BAD00E-0B84-46D4-972C-7EF0D25AF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B2059-44F6-448B-9EDD-4A67ACD282AB}"/>
              </a:ext>
            </a:extLst>
          </p:cNvPr>
          <p:cNvSpPr txBox="1"/>
          <p:nvPr/>
        </p:nvSpPr>
        <p:spPr>
          <a:xfrm>
            <a:off x="395536" y="1340768"/>
            <a:ext cx="856895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Search problem major issue : search space size and navigation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Effective patch generation should have a large search space with a high probability that patches for bugs are included, need to locate patches effectively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collects AST changes from human-written patches with their AST context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selects a necessary change for a possible fix location more effectively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11133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A0C6-E254-4922-B829-7940D6D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16F37-355D-4F9C-ADF8-34D52AE8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71B3D-E72B-4BFC-8716-246AC8DC7C01}"/>
              </a:ext>
            </a:extLst>
          </p:cNvPr>
          <p:cNvSpPr txBox="1"/>
          <p:nvPr/>
        </p:nvSpPr>
        <p:spPr>
          <a:xfrm>
            <a:off x="323528" y="1340768"/>
            <a:ext cx="7920880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One popular approach of automatic patch generation is the generate-and validate approach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Search problem 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 where to fix(fix locations) and how to fix(applicable changes)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Search problem two major issue</a:t>
            </a:r>
          </a:p>
          <a:p>
            <a:pPr lvl="1" indent="0"/>
            <a:r>
              <a:rPr lang="en-US" altLang="ko-KR" dirty="0"/>
              <a:t>	1) Search space size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na</a:t>
            </a:r>
            <a:r>
              <a:rPr lang="en-US" altLang="ko-KR" dirty="0"/>
              <a:t>vigation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Limited fix types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expand the search space and generate various patch c</a:t>
            </a:r>
            <a:r>
              <a:rPr lang="en-US" altLang="ko-KR" dirty="0"/>
              <a:t>andidates,</a:t>
            </a:r>
            <a:r>
              <a:rPr lang="ko-KR" altLang="en-US" dirty="0"/>
              <a:t> </a:t>
            </a:r>
            <a:r>
              <a:rPr lang="en-US" altLang="ko-KR" dirty="0"/>
              <a:t>mine</a:t>
            </a:r>
            <a:r>
              <a:rPr lang="ko-KR" altLang="en-US" dirty="0"/>
              <a:t> </a:t>
            </a:r>
            <a:r>
              <a:rPr lang="en-US" altLang="ko-KR" dirty="0"/>
              <a:t>changes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human-written patches or collect code fragments from software repositories for resources for patches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These expansion makes the navigation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19370088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A0C6-E254-4922-B829-7940D6D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16F37-355D-4F9C-ADF8-34D52AE8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71B3D-E72B-4BFC-8716-246AC8DC7C01}"/>
              </a:ext>
            </a:extLst>
          </p:cNvPr>
          <p:cNvSpPr txBox="1"/>
          <p:nvPr/>
        </p:nvSpPr>
        <p:spPr>
          <a:xfrm>
            <a:off x="323528" y="1340768"/>
            <a:ext cx="8640960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To address these issues, propose </a:t>
            </a:r>
            <a:r>
              <a:rPr lang="en-US" altLang="ko-KR" dirty="0" err="1"/>
              <a:t>Confix</a:t>
            </a:r>
            <a:r>
              <a:rPr lang="en-US" altLang="ko-KR" dirty="0"/>
              <a:t> (context-based change)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Key idea is collects abstract changes and applies a collected changes a possible fix location only if their AST contexts are matched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compares AST contexts of a change and a target location defined by parent, left and right nodes, and applies the change to the location only if their contexts are matched.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advantages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r>
              <a:rPr lang="en-US" altLang="ko-KR" dirty="0"/>
              <a:t>	1) </a:t>
            </a:r>
            <a:r>
              <a:rPr lang="en-US" altLang="ko-KR" dirty="0" err="1"/>
              <a:t>ConFix</a:t>
            </a:r>
            <a:r>
              <a:rPr lang="en-US" altLang="ko-KR" dirty="0"/>
              <a:t> can avoid changes which developers may not produce, and 	tries to mimic collected human-written changes more similarly.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</a:t>
            </a:r>
            <a:r>
              <a:rPr lang="en-US" altLang="ko-KR" dirty="0" err="1"/>
              <a:t>ConFix</a:t>
            </a:r>
            <a:r>
              <a:rPr lang="en-US" altLang="ko-KR" dirty="0"/>
              <a:t> can avoid to select fix locations which developers may not 	want to modify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56694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A0C6-E254-4922-B829-7940D6D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16F37-355D-4F9C-ADF8-34D52AE8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71B3D-E72B-4BFC-8716-246AC8DC7C01}"/>
              </a:ext>
            </a:extLst>
          </p:cNvPr>
          <p:cNvSpPr txBox="1"/>
          <p:nvPr/>
        </p:nvSpPr>
        <p:spPr>
          <a:xfrm>
            <a:off x="323528" y="1340768"/>
            <a:ext cx="864096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Evaluate </a:t>
            </a:r>
            <a:r>
              <a:rPr lang="en-US" altLang="ko-KR" dirty="0" err="1"/>
              <a:t>ConFix</a:t>
            </a:r>
            <a:r>
              <a:rPr lang="en-US" altLang="ko-KR" dirty="0"/>
              <a:t> with Defects4j datasets.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Collected over 6K human-written patches for patch generation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exploited changes and contexts to generate patch candidates until found </a:t>
            </a:r>
            <a:r>
              <a:rPr lang="en-US" altLang="ko-KR" dirty="0" err="1"/>
              <a:t>found</a:t>
            </a:r>
            <a:r>
              <a:rPr lang="en-US" altLang="ko-KR" dirty="0"/>
              <a:t> a patch for each bug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When using specific AST contexts, needed to consider average two changes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Per each possible fix location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6D414-E0DB-42C8-AAE3-FC35B1F1A470}"/>
              </a:ext>
            </a:extLst>
          </p:cNvPr>
          <p:cNvSpPr txBox="1"/>
          <p:nvPr/>
        </p:nvSpPr>
        <p:spPr>
          <a:xfrm>
            <a:off x="673224" y="4653136"/>
            <a:ext cx="779755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Introdu</a:t>
            </a:r>
            <a:r>
              <a:rPr lang="en-US" altLang="ko-KR" dirty="0"/>
              <a:t>ce </a:t>
            </a:r>
            <a:r>
              <a:rPr lang="en-US" altLang="ko-KR" dirty="0" err="1"/>
              <a:t>ConFix</a:t>
            </a:r>
            <a:r>
              <a:rPr lang="en-US" altLang="ko-KR" dirty="0"/>
              <a:t>, leverages human-written changes and their contexts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Provide empirical evaluation results of </a:t>
            </a:r>
            <a:r>
              <a:rPr lang="en-US" altLang="ko-KR" dirty="0" err="1"/>
              <a:t>ConFix</a:t>
            </a:r>
            <a:r>
              <a:rPr lang="en-US" altLang="ko-KR" dirty="0"/>
              <a:t> and generated patches on Defects4j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Present a detailed analysis on the effectiveness of </a:t>
            </a:r>
            <a:r>
              <a:rPr lang="en-US" altLang="ko-KR" dirty="0" err="1"/>
              <a:t>ConFix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17637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48A65-98E4-4FFE-8733-56D6FC8F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670148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936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16082-D3B0-4840-B513-71637D4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 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5DB5A9-33AF-488F-8A58-8DB78E264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6479-3C9E-4992-B97C-0CCB91AFF679}"/>
              </a:ext>
            </a:extLst>
          </p:cNvPr>
          <p:cNvSpPr txBox="1"/>
          <p:nvPr/>
        </p:nvSpPr>
        <p:spPr>
          <a:xfrm>
            <a:off x="395536" y="1340768"/>
            <a:ext cx="74168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Pattern extraction using VFL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APR with above information.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38769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E2C11-F797-415F-8674-0BA01E1FAA73}"/>
              </a:ext>
            </a:extLst>
          </p:cNvPr>
          <p:cNvSpPr txBox="1"/>
          <p:nvPr/>
        </p:nvSpPr>
        <p:spPr>
          <a:xfrm>
            <a:off x="287524" y="1268760"/>
            <a:ext cx="85689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F449-86A9-47D9-8719-E33DBA932268}"/>
              </a:ext>
            </a:extLst>
          </p:cNvPr>
          <p:cNvSpPr txBox="1"/>
          <p:nvPr/>
        </p:nvSpPr>
        <p:spPr>
          <a:xfrm>
            <a:off x="647564" y="1839077"/>
            <a:ext cx="820891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Main purpose of change collection is building a change pool by collecting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Changes represented by source code form are not suitable</a:t>
            </a:r>
            <a:r>
              <a:rPr lang="en-US" altLang="ko-KR" dirty="0"/>
              <a:t>, since easily affected by specific user-defined identifiers or coding style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So, Extract AST subtree changes </a:t>
            </a:r>
            <a:r>
              <a:rPr lang="en-US" altLang="ko-KR" dirty="0"/>
              <a:t>from human-written patches by applying a source code differencing technique(Change Extraction)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Polished to more generally applicable form (Change Conversion)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changes are categorized by their AST contexts and stored in a change pool(Change Context Identification)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22267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Change Extraction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9C9B12-9B24-4B09-926C-02A6B6D6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09" y="1038225"/>
            <a:ext cx="5419725" cy="513397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126614-925E-4B05-A9FC-086BA32C6AA8}"/>
              </a:ext>
            </a:extLst>
          </p:cNvPr>
          <p:cNvGrpSpPr/>
          <p:nvPr/>
        </p:nvGrpSpPr>
        <p:grpSpPr>
          <a:xfrm>
            <a:off x="6063276" y="4149080"/>
            <a:ext cx="502624" cy="216024"/>
            <a:chOff x="6063276" y="4149080"/>
            <a:chExt cx="502624" cy="216024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61236BC-CA68-4B74-A845-FD6D42864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3276" y="4365104"/>
              <a:ext cx="502624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59E63BF-4798-4AD3-82E9-8F1BF22DD9AB}"/>
                </a:ext>
              </a:extLst>
            </p:cNvPr>
            <p:cNvCxnSpPr>
              <a:cxnSpLocks/>
            </p:cNvCxnSpPr>
            <p:nvPr/>
          </p:nvCxnSpPr>
          <p:spPr>
            <a:xfrm>
              <a:off x="6565900" y="4149080"/>
              <a:ext cx="0" cy="21602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FCBD6AD-A9FD-443A-B72F-7A828E71362D}"/>
                </a:ext>
              </a:extLst>
            </p:cNvPr>
            <p:cNvCxnSpPr/>
            <p:nvPr/>
          </p:nvCxnSpPr>
          <p:spPr>
            <a:xfrm>
              <a:off x="6063276" y="4149080"/>
              <a:ext cx="502624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4AFEFD-66FE-4122-B07F-BAF309636CE9}"/>
              </a:ext>
            </a:extLst>
          </p:cNvPr>
          <p:cNvSpPr txBox="1"/>
          <p:nvPr/>
        </p:nvSpPr>
        <p:spPr>
          <a:xfrm>
            <a:off x="6660697" y="3933927"/>
            <a:ext cx="211270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Child and parent relationship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407406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Change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15994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first hunk represents an insertion of a null checker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second one shows that a field type is updated to label,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Last, method call deletion.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One patch may consist of several individual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Collect separate individual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small changes increases the probability that such changes are repeatedly used to generate other patches.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77356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Change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15994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Used a source code differencing tool for extracting individual changes.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It matches AST nodes between old and new ASTs to identify unchanged nodes.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Unmatched nodes in the old AST </a:t>
            </a:r>
            <a:r>
              <a:rPr lang="en-US" altLang="ko-KR" dirty="0"/>
              <a:t>-&gt; deleted</a:t>
            </a:r>
            <a:br>
              <a:rPr lang="en-US" altLang="ko-KR" dirty="0"/>
            </a:br>
            <a:r>
              <a:rPr lang="en-US" altLang="ko-KR" dirty="0"/>
              <a:t>unmatched nodes in the new AST -&gt; inserted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</a:t>
            </a:r>
            <a:r>
              <a:rPr lang="en-US" altLang="ko-KR" dirty="0"/>
              <a:t>f there matched nodes, but different position -&gt; moved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443773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35563" y="1251427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46043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Purpose of change extraction is to obtain changes applicable to other locations to reproduce similar changes.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Generated edit operations are often not suitable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Insert operation may be applied to somewhere else independently, it may cause errors since the added code fragment is not a complete if statement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address this, employ replace change type, insert and move operations with one replacement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A3A4C-FD9A-4E3F-B9F7-C7E9083C986B}"/>
              </a:ext>
            </a:extLst>
          </p:cNvPr>
          <p:cNvSpPr/>
          <p:nvPr/>
        </p:nvSpPr>
        <p:spPr>
          <a:xfrm>
            <a:off x="5652120" y="6141622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Figure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3CC2AA-451A-4A91-BD2B-6BC3E857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81" y="969435"/>
            <a:ext cx="54197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2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46043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change conversion steps.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Divide move operations into a pair of delete and insert operations.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Extend each insert or delete operation to all descendant nodes of 	its changed nodes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Remove any operation if a changed AST is a subtree of another 	operation`s changed AST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4) Find all insert-delete pairs applied to the same location and 	combine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into replace type change.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7716542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7140AC-5077-428D-BF5C-6E1EEE14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7" y="2067284"/>
            <a:ext cx="6960652" cy="2831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69B1F4-1FC9-41CF-96FA-EEDB357BBCF6}"/>
              </a:ext>
            </a:extLst>
          </p:cNvPr>
          <p:cNvSpPr txBox="1"/>
          <p:nvPr/>
        </p:nvSpPr>
        <p:spPr>
          <a:xfrm>
            <a:off x="492026" y="5085184"/>
            <a:ext cx="782439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Definition 1 (AST subtree Changes)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insert t: insert a subtree 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update v1 to v2 : update a node`s value from v1 to v2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replace t1 with t2 : replace a subtree t1 with t2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53222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12360" y="6061978"/>
            <a:ext cx="887140" cy="38722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FCE39-2F90-4305-B89F-F5F44BA50C15}"/>
              </a:ext>
            </a:extLst>
          </p:cNvPr>
          <p:cNvSpPr txBox="1"/>
          <p:nvPr/>
        </p:nvSpPr>
        <p:spPr>
          <a:xfrm>
            <a:off x="911833" y="2368660"/>
            <a:ext cx="8124664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Technique normalizes changes with two principles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- Consistency and order preserving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Consistency : same </a:t>
            </a:r>
            <a:r>
              <a:rPr lang="en-US" altLang="ko-KR" dirty="0"/>
              <a:t>identifier or string literal should be replaced with the same unique abstract name.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Order preserving : should assign the same abstract name to user-defined names or string literals shown in the same location of two identical subtrees.</a:t>
            </a:r>
          </a:p>
          <a:p>
            <a:pPr lvl="2" indent="0"/>
            <a:r>
              <a:rPr lang="en-US" altLang="ko-KR" dirty="0"/>
              <a:t>	</a:t>
            </a:r>
            <a:r>
              <a:rPr lang="en-US" altLang="ko-KR" dirty="0" err="1"/>
              <a:t>sb.append</a:t>
            </a:r>
            <a:r>
              <a:rPr lang="en-US" altLang="ko-KR" dirty="0"/>
              <a:t>(), </a:t>
            </a:r>
            <a:r>
              <a:rPr lang="en-US" altLang="ko-KR" dirty="0" err="1"/>
              <a:t>strBuf.append</a:t>
            </a:r>
            <a:r>
              <a:rPr lang="en-US" altLang="ko-KR" dirty="0"/>
              <a:t>()</a:t>
            </a:r>
          </a:p>
          <a:p>
            <a:pPr lvl="2" indent="0"/>
            <a:r>
              <a:rPr lang="en-US" altLang="ko-KR" dirty="0"/>
              <a:t>		-&gt; should replaced with the same abstract name var0</a:t>
            </a:r>
          </a:p>
          <a:p>
            <a:pPr lvl="2" indent="0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7140AC-5077-428D-BF5C-6E1EEE14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24" y="1483180"/>
            <a:ext cx="6527331" cy="26556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6A2EBB-848F-4B77-8968-2B42E8BF8B4D}"/>
              </a:ext>
            </a:extLst>
          </p:cNvPr>
          <p:cNvSpPr/>
          <p:nvPr/>
        </p:nvSpPr>
        <p:spPr>
          <a:xfrm>
            <a:off x="5940152" y="5969099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Figure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0540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FCE39-2F90-4305-B89F-F5F44BA50C15}"/>
              </a:ext>
            </a:extLst>
          </p:cNvPr>
          <p:cNvSpPr txBox="1"/>
          <p:nvPr/>
        </p:nvSpPr>
        <p:spPr>
          <a:xfrm>
            <a:off x="683568" y="2388609"/>
            <a:ext cx="8332035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During normalization, in old and new subtrees were separately normalized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During change application, only abstract values on a new subtree are replaced with concrete values.(new subtrees)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Old subtree is normalized to identify the same changes and aggregate them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2" indent="0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0FFFE6-464D-4A91-900C-AA1DEC00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72" y="2057959"/>
            <a:ext cx="6527331" cy="26556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DA716-D361-4BC7-B953-24901BAF6F3A}"/>
              </a:ext>
            </a:extLst>
          </p:cNvPr>
          <p:cNvSpPr/>
          <p:nvPr/>
        </p:nvSpPr>
        <p:spPr>
          <a:xfrm>
            <a:off x="5652120" y="6141622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Figure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8167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61EC2-D854-46B8-BED8-A7D9E30E2400}"/>
              </a:ext>
            </a:extLst>
          </p:cNvPr>
          <p:cNvSpPr txBox="1"/>
          <p:nvPr/>
        </p:nvSpPr>
        <p:spPr>
          <a:xfrm>
            <a:off x="492026" y="2276872"/>
            <a:ext cx="8040414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 context of a change describes code fragments near the change, hence can apply changes to target locations with similar neighbor code fragments by comparing contexts.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 parent of the subtree`s root, the root`s left and right nodes to define contexts.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Parent node represent the location where a changed code fragment belons.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Left and righ</a:t>
            </a:r>
            <a:r>
              <a:rPr lang="en-US" altLang="ko-KR" dirty="0"/>
              <a:t>t nodes indicate code fragments before and after the changed code fragment respectively.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 contexts to verify that code fragments near a target location is similar to code fragments near a change.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69047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7EC70-C98D-4F6E-A2C3-20CB0A97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56469F-2D17-4431-A22C-A4F5767E2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ACAD1-F457-4A31-B715-9C0C26F51B53}"/>
              </a:ext>
            </a:extLst>
          </p:cNvPr>
          <p:cNvSpPr txBox="1"/>
          <p:nvPr/>
        </p:nvSpPr>
        <p:spPr>
          <a:xfrm>
            <a:off x="467544" y="1556792"/>
            <a:ext cx="7344816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Done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PAR paper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Doing</a:t>
            </a:r>
          </a:p>
          <a:p>
            <a:pPr lvl="1" indent="0"/>
            <a:r>
              <a:rPr lang="en-US" altLang="ko-KR" dirty="0"/>
              <a:t>	</a:t>
            </a:r>
            <a:r>
              <a:rPr lang="en-US" altLang="ko-KR" dirty="0" err="1"/>
              <a:t>ConFix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Plan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Ideation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268783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C61A7-1460-407E-AEF7-A8649B725523}"/>
              </a:ext>
            </a:extLst>
          </p:cNvPr>
          <p:cNvSpPr txBox="1"/>
          <p:nvPr/>
        </p:nvSpPr>
        <p:spPr>
          <a:xfrm>
            <a:off x="395536" y="2276872"/>
            <a:ext cx="849694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Achieve this goal, employ source code fingerprinting techniques which often used to identify similar code.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Specifically, use the node type and node type hash of nodes to define the AST context.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type is the AST node type of an AST node, which simply </a:t>
            </a:r>
            <a:r>
              <a:rPr lang="en-US" altLang="ko-KR" dirty="0"/>
              <a:t>represents the type of code fragments(assignment, method call)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Node type hash is that can represent the structure of the whole AST subtree rooted at an AST node.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275229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5F529-3402-468A-8193-A6AB8E67A10F}"/>
              </a:ext>
            </a:extLst>
          </p:cNvPr>
          <p:cNvSpPr txBox="1"/>
          <p:nvPr/>
        </p:nvSpPr>
        <p:spPr>
          <a:xfrm>
            <a:off x="703108" y="2221678"/>
            <a:ext cx="8025815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Definition 2 : Dyck word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of node n with node type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n.type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is defined as follows.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 hash value contains both type and structure of AST nodes which correspond to a code fragment.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F9BD74-C138-45A0-940C-CBD9D0BE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7" y="3000375"/>
            <a:ext cx="54578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664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BC29C9-6B77-4343-A0EA-4E57156D6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4188"/>
            <a:ext cx="2522338" cy="13708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E1D78C-4BDA-4381-AD6D-5ACEF4497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82" y="3933056"/>
            <a:ext cx="5592606" cy="21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4051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920D-EDE0-4C87-9FB9-A9737369815C}"/>
              </a:ext>
            </a:extLst>
          </p:cNvPr>
          <p:cNvSpPr txBox="1"/>
          <p:nvPr/>
        </p:nvSpPr>
        <p:spPr>
          <a:xfrm>
            <a:off x="755576" y="2191449"/>
            <a:ext cx="777686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C is the root of the changed AST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PTLRH context shows the type and syntactic location of the parent node and the hash of left and right nodes.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5A881E-E9C3-4920-9418-81B0B88E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888183"/>
            <a:ext cx="3305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09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920D-EDE0-4C87-9FB9-A9737369815C}"/>
              </a:ext>
            </a:extLst>
          </p:cNvPr>
          <p:cNvSpPr txBox="1"/>
          <p:nvPr/>
        </p:nvSpPr>
        <p:spPr>
          <a:xfrm>
            <a:off x="755576" y="2191449"/>
            <a:ext cx="777686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C is the root of the changed AST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PTLRH context shows the type and syntactic location of the parent node and the hash of left and right nodes.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5A881E-E9C3-4920-9418-81B0B88E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888183"/>
            <a:ext cx="3305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893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 convert Abstract changes to concrete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employs Hash Match and Type Compatible methods</a:t>
            </a:r>
          </a:p>
        </p:txBody>
      </p:sp>
    </p:spTree>
    <p:extLst>
      <p:ext uri="{BB962C8B-B14F-4D97-AF65-F5344CB8AC3E}">
        <p14:creationId xmlns:p14="http://schemas.microsoft.com/office/powerpoint/2010/main" val="32282969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Generation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1. Patch Generation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BF8C1-B579-49BD-B1C6-DCA9B5EBAFE7}"/>
              </a:ext>
            </a:extLst>
          </p:cNvPr>
          <p:cNvSpPr txBox="1"/>
          <p:nvPr/>
        </p:nvSpPr>
        <p:spPr>
          <a:xfrm>
            <a:off x="611560" y="2067284"/>
            <a:ext cx="853244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identifies all code lines covered by given test cases.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For each covered line, </a:t>
            </a:r>
            <a:r>
              <a:rPr lang="en-US" altLang="ko-KR" dirty="0" err="1"/>
              <a:t>ConFix</a:t>
            </a:r>
            <a:r>
              <a:rPr lang="en-US" altLang="ko-KR" dirty="0"/>
              <a:t> identifies fix location candidates from the lines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For each fix location candidate, </a:t>
            </a:r>
            <a:r>
              <a:rPr lang="en-US" altLang="ko-KR" dirty="0" err="1"/>
              <a:t>ConFix</a:t>
            </a:r>
            <a:r>
              <a:rPr lang="en-US" altLang="ko-KR" dirty="0"/>
              <a:t> tries to apply a certain number(</a:t>
            </a:r>
            <a:r>
              <a:rPr lang="en-US" altLang="ko-KR" dirty="0" err="1"/>
              <a:t>maxChangeCount</a:t>
            </a:r>
            <a:r>
              <a:rPr lang="en-US" altLang="ko-KR" dirty="0"/>
              <a:t>) of applicable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For each change, </a:t>
            </a:r>
            <a:r>
              <a:rPr lang="en-US" altLang="ko-KR" dirty="0" err="1"/>
              <a:t>ConFix</a:t>
            </a:r>
            <a:r>
              <a:rPr lang="en-US" altLang="ko-KR" dirty="0"/>
              <a:t> tries to concretize them for </a:t>
            </a:r>
            <a:r>
              <a:rPr lang="en-US" altLang="ko-KR" dirty="0" err="1"/>
              <a:t>maxTrials</a:t>
            </a:r>
            <a:r>
              <a:rPr lang="en-US" altLang="ko-KR" dirty="0"/>
              <a:t> times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Three rule for termination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pa</a:t>
            </a:r>
            <a:r>
              <a:rPr lang="en-US" altLang="ko-KR" dirty="0"/>
              <a:t>ssed all given test cases.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generated and validated a certain number</a:t>
            </a:r>
            <a:r>
              <a:rPr lang="en-US" altLang="ko-KR" dirty="0"/>
              <a:t> of patch candidates.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Consumed all time</a:t>
            </a:r>
          </a:p>
        </p:txBody>
      </p:sp>
    </p:spTree>
    <p:extLst>
      <p:ext uri="{BB962C8B-B14F-4D97-AF65-F5344CB8AC3E}">
        <p14:creationId xmlns:p14="http://schemas.microsoft.com/office/powerpoint/2010/main" val="101119920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Generation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Identifying Fix Location Candidates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559FE-C939-4F77-ADA8-C2AEA9784B87}"/>
              </a:ext>
            </a:extLst>
          </p:cNvPr>
          <p:cNvSpPr txBox="1"/>
          <p:nvPr/>
        </p:nvSpPr>
        <p:spPr>
          <a:xfrm>
            <a:off x="611560" y="2276872"/>
            <a:ext cx="777686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identify fix location candidates, use SBFL.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first lists up all AST nodes correspond to the covered line and identifiers their context.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9A3525-7BBE-477D-81D2-53B6E85F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9" y="4033400"/>
            <a:ext cx="3679251" cy="13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4509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431A2-70FD-40C2-9621-D15B8987BB52}"/>
              </a:ext>
            </a:extLst>
          </p:cNvPr>
          <p:cNvSpPr txBox="1"/>
          <p:nvPr/>
        </p:nvSpPr>
        <p:spPr>
          <a:xfrm>
            <a:off x="513791" y="1638090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772C8-81D9-48AE-BD46-4D748B29B996}"/>
              </a:ext>
            </a:extLst>
          </p:cNvPr>
          <p:cNvSpPr txBox="1"/>
          <p:nvPr/>
        </p:nvSpPr>
        <p:spPr>
          <a:xfrm>
            <a:off x="611560" y="2132856"/>
            <a:ext cx="792088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Collects code fragments and their node type hash from buggy code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List up code fragments with the same node type hash for a changed subtree of the change.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Then it replaces all abstract values with concrete value of corresponding AST node representing one of the code fragments.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replace var0==0 with var0&gt;0 for buggy code with two code fragments as follows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E5D591-ECEC-437C-9DD6-AE8181F3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9" y="4990739"/>
            <a:ext cx="3679251" cy="13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13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7BD3C-159B-4C40-AEBB-612B5D78306A}"/>
              </a:ext>
            </a:extLst>
          </p:cNvPr>
          <p:cNvSpPr txBox="1"/>
          <p:nvPr/>
        </p:nvSpPr>
        <p:spPr>
          <a:xfrm>
            <a:off x="513791" y="1638090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6171D-8E95-45D2-A8E4-3C62BA1B7826}"/>
              </a:ext>
            </a:extLst>
          </p:cNvPr>
          <p:cNvSpPr txBox="1"/>
          <p:nvPr/>
        </p:nvSpPr>
        <p:spPr>
          <a:xfrm>
            <a:off x="899592" y="2132112"/>
            <a:ext cx="7874633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Try to find code fragments with the same structure by comparing node type hashes.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Node type hash for change concretization doesn`t include specific operators.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After code fragments are listed, </a:t>
            </a:r>
            <a:r>
              <a:rPr lang="en-US" altLang="ko-KR" dirty="0" err="1"/>
              <a:t>ConFix</a:t>
            </a:r>
            <a:r>
              <a:rPr lang="en-US" altLang="ko-KR" dirty="0"/>
              <a:t> selects a code fragments most closely related to the buggy code.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compute closeness of the buggy code and a code fragment, </a:t>
            </a:r>
            <a:r>
              <a:rPr lang="en-US" altLang="ko-KR" dirty="0" err="1"/>
              <a:t>ConFix</a:t>
            </a:r>
            <a:r>
              <a:rPr lang="en-US" altLang="ko-KR" dirty="0"/>
              <a:t> breaks all identifiers appeared in both of them into tokens, and creates token vectors containing token frequencies.</a:t>
            </a:r>
          </a:p>
        </p:txBody>
      </p:sp>
    </p:spTree>
    <p:extLst>
      <p:ext uri="{BB962C8B-B14F-4D97-AF65-F5344CB8AC3E}">
        <p14:creationId xmlns:p14="http://schemas.microsoft.com/office/powerpoint/2010/main" val="20186154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8E5164-FEE9-45F0-AD90-CCBC59A4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1" y="1476375"/>
            <a:ext cx="847725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5BE6E-6CD1-421E-A982-2BF85E0B534B}"/>
              </a:ext>
            </a:extLst>
          </p:cNvPr>
          <p:cNvSpPr txBox="1"/>
          <p:nvPr/>
        </p:nvSpPr>
        <p:spPr>
          <a:xfrm>
            <a:off x="251520" y="3789040"/>
            <a:ext cx="87129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One cycle is called a generation.</a:t>
            </a:r>
          </a:p>
        </p:txBody>
      </p:sp>
    </p:spTree>
    <p:extLst>
      <p:ext uri="{BB962C8B-B14F-4D97-AF65-F5344CB8AC3E}">
        <p14:creationId xmlns:p14="http://schemas.microsoft.com/office/powerpoint/2010/main" val="421326238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7A287-4B80-4480-9ED0-17F0296B06AD}"/>
              </a:ext>
            </a:extLst>
          </p:cNvPr>
          <p:cNvSpPr txBox="1"/>
          <p:nvPr/>
        </p:nvSpPr>
        <p:spPr>
          <a:xfrm>
            <a:off x="539552" y="1643323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B55BE-6BBE-4107-BEBF-23A77B744A77}"/>
              </a:ext>
            </a:extLst>
          </p:cNvPr>
          <p:cNvSpPr txBox="1"/>
          <p:nvPr/>
        </p:nvSpPr>
        <p:spPr>
          <a:xfrm>
            <a:off x="755576" y="2027798"/>
            <a:ext cx="7632848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Three tokens (str, Len, index)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Token vectors are (1,1,0) and (0,0,1) buggy code and fragment1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Token vectors are (1,1,0) fragment 2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Then choose fragment2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If same distance, </a:t>
            </a:r>
            <a:r>
              <a:rPr lang="en-US" altLang="ko-KR" dirty="0" err="1"/>
              <a:t>ConFix</a:t>
            </a:r>
            <a:r>
              <a:rPr lang="en-US" altLang="ko-KR" dirty="0"/>
              <a:t> tries more frequent code fragment first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710012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7A287-4B80-4480-9ED0-17F0296B06AD}"/>
              </a:ext>
            </a:extLst>
          </p:cNvPr>
          <p:cNvSpPr txBox="1"/>
          <p:nvPr/>
        </p:nvSpPr>
        <p:spPr>
          <a:xfrm>
            <a:off x="539552" y="1643323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B55BE-6BBE-4107-BEBF-23A77B744A77}"/>
              </a:ext>
            </a:extLst>
          </p:cNvPr>
          <p:cNvSpPr txBox="1"/>
          <p:nvPr/>
        </p:nvSpPr>
        <p:spPr>
          <a:xfrm>
            <a:off x="755576" y="2027798"/>
            <a:ext cx="763284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Since their changed subtrees only have one node, any node with the same node type will be listed. -&gt; less useful than usage examples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Try to find code fragments which can be used for the estimated code fragment.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12588C-B816-463B-A233-40B37E3A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645024"/>
            <a:ext cx="5162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722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FAE21-ED1C-4C1E-A05C-8618FE6B8079}"/>
              </a:ext>
            </a:extLst>
          </p:cNvPr>
          <p:cNvSpPr txBox="1"/>
          <p:nvPr/>
        </p:nvSpPr>
        <p:spPr>
          <a:xfrm>
            <a:off x="611560" y="1726873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Type Compatible Method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18F30-6843-4C6A-8473-A764A81B6815}"/>
              </a:ext>
            </a:extLst>
          </p:cNvPr>
          <p:cNvSpPr txBox="1"/>
          <p:nvPr/>
        </p:nvSpPr>
        <p:spPr>
          <a:xfrm>
            <a:off x="948556" y="2292416"/>
            <a:ext cx="80879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TC method collects identifiers from buggy code, and selects a concrete name for each abstract name by considering type compatibility.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43357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FB518-8C21-4F34-84D8-3F55AA64DAFF}"/>
              </a:ext>
            </a:extLst>
          </p:cNvPr>
          <p:cNvSpPr txBox="1"/>
          <p:nvPr/>
        </p:nvSpPr>
        <p:spPr>
          <a:xfrm>
            <a:off x="251520" y="1268760"/>
            <a:ext cx="8640960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Fault Localization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Uses statistical fault localization based on test cases.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This technique first executes two groups of test cases(Pass 	and fail)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Records the statement-based coverage of both test case groups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4) </a:t>
            </a:r>
            <a:r>
              <a:rPr lang="en-US" altLang="ko-KR" dirty="0"/>
              <a:t>Comparing the coverage of each statement (four outcomes)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1. Covered by both groups   0.1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</a:t>
            </a:r>
            <a:r>
              <a:rPr lang="en-US" altLang="ko-KR" dirty="0"/>
              <a:t>2. Covered only by Passed    0.0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3</a:t>
            </a:r>
            <a:r>
              <a:rPr lang="en-US" altLang="ko-KR" dirty="0"/>
              <a:t>. Covered only by failed      1.0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4. Not covered by either       0.0     (PAR)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91938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CBC6F-E7A2-4797-829D-B898DE8568FF}"/>
              </a:ext>
            </a:extLst>
          </p:cNvPr>
          <p:cNvSpPr txBox="1"/>
          <p:nvPr/>
        </p:nvSpPr>
        <p:spPr>
          <a:xfrm>
            <a:off x="125760" y="1122977"/>
            <a:ext cx="88924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Fix 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D3FDC-67B9-4A03-8955-A5703DD910EF}"/>
              </a:ext>
            </a:extLst>
          </p:cNvPr>
          <p:cNvSpPr txBox="1"/>
          <p:nvPr/>
        </p:nvSpPr>
        <p:spPr>
          <a:xfrm>
            <a:off x="673224" y="1772816"/>
            <a:ext cx="834501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templates are program editing scripts that rewrite a program`s AST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Each fix template defines three steps to edit a program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1) AST analysis : scans a given program`s AST and analyzes the 	given fault location and its adjacent locations.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2) context check : examines whether the given program can be 	edited by a template by inspecting the analyzed AST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3) program editing : If it is editable, Par rewrite the given 	program`s AST based on predefined editing script in the template</a:t>
            </a:r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2015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13C8-CCA4-49EA-B6D0-44010CD46652}"/>
              </a:ext>
            </a:extLst>
          </p:cNvPr>
          <p:cNvSpPr txBox="1"/>
          <p:nvPr/>
        </p:nvSpPr>
        <p:spPr>
          <a:xfrm>
            <a:off x="30088" y="1149280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Fix templates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0BABF-E79B-4E60-A1E9-7CF17B8C9CB8}"/>
              </a:ext>
            </a:extLst>
          </p:cNvPr>
          <p:cNvSpPr txBox="1"/>
          <p:nvPr/>
        </p:nvSpPr>
        <p:spPr>
          <a:xfrm>
            <a:off x="611560" y="1772816"/>
            <a:ext cx="834501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Creating Fix Templates : inspect patches in each pattern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0"/>
            <a:r>
              <a:rPr lang="en-US" altLang="ko-KR" dirty="0"/>
              <a:t>	1) Program patches change a program`s AST</a:t>
            </a:r>
          </a:p>
          <a:p>
            <a:pPr lvl="1" indent="0"/>
            <a:r>
              <a:rPr lang="en-US" altLang="ko-KR" dirty="0"/>
              <a:t>		-&gt; can compute AST difference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2) transform these differences into editing scripts in a fix template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3) Patches in the same pattern may have various ASTs even though 	their semantic changes are identical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74659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13C8-CCA4-49EA-B6D0-44010CD46652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Fix templates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0BABF-E79B-4E60-A1E9-7CF17B8C9CB8}"/>
              </a:ext>
            </a:extLst>
          </p:cNvPr>
          <p:cNvSpPr txBox="1"/>
          <p:nvPr/>
        </p:nvSpPr>
        <p:spPr>
          <a:xfrm>
            <a:off x="611560" y="1772816"/>
            <a:ext cx="834501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Context check step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0"/>
            <a:r>
              <a:rPr lang="en-US" altLang="ko-KR" dirty="0"/>
              <a:t>	1) extract context information such as the existence of an array 	access from patches, necessary to check whether our approach can 	edit a program by using a fix template.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 indent="0"/>
            <a:r>
              <a:rPr lang="en-US" altLang="ko-KR" dirty="0"/>
              <a:t>	2) Add the AST step to the template, scans a program`s AST at the 	fault location and extracts AST elements.</a:t>
            </a:r>
          </a:p>
          <a:p>
            <a:pPr lvl="2" indent="0"/>
            <a:endParaRPr lang="en-US" altLang="ko-KR" dirty="0"/>
          </a:p>
          <a:p>
            <a:pPr lvl="2" indent="0"/>
            <a:r>
              <a:rPr lang="en-US" altLang="ko-KR" dirty="0"/>
              <a:t>	3) Identify these elements by looking up fix patterns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42632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96A3D-A6AA-4820-8D76-A4D1D68B31F2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Applying Fix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BCE3-181C-4F5C-9D85-77F555180969}"/>
              </a:ext>
            </a:extLst>
          </p:cNvPr>
          <p:cNvSpPr txBox="1"/>
          <p:nvPr/>
        </p:nvSpPr>
        <p:spPr>
          <a:xfrm>
            <a:off x="611560" y="1772816"/>
            <a:ext cx="834501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applies a template to a fault location in each individual generation.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first takes a program and a fault location as input values.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then executes the AST analysis step in the template to collect necessary information (variable types and method parameters)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runs the context check step to if the program has appropriate context to apply the given template.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the context check passes, our approach executes the template`s program editing step to rewrite the program`s AST of the given fault location.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AST rewriting includes node addition, parameter replacement, and predicate removal.</a:t>
            </a:r>
          </a:p>
        </p:txBody>
      </p:sp>
    </p:spTree>
    <p:extLst>
      <p:ext uri="{BB962C8B-B14F-4D97-AF65-F5344CB8AC3E}">
        <p14:creationId xmlns:p14="http://schemas.microsoft.com/office/powerpoint/2010/main" val="39685571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124378</TotalTime>
  <Words>2425</Words>
  <Application>Microsoft Office PowerPoint</Application>
  <PresentationFormat>화면 슬라이드 쇼(4:3)</PresentationFormat>
  <Paragraphs>423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Research Goal</vt:lpstr>
      <vt:lpstr>- Process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PowerPoint 프레젠테이션</vt:lpstr>
      <vt:lpstr>- Contents</vt:lpstr>
      <vt:lpstr>- Abstract</vt:lpstr>
      <vt:lpstr>- Introduction</vt:lpstr>
      <vt:lpstr>- Introduction</vt:lpstr>
      <vt:lpstr>- Introduction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977</cp:revision>
  <cp:lastPrinted>2019-01-25T10:57:37Z</cp:lastPrinted>
  <dcterms:modified xsi:type="dcterms:W3CDTF">2020-11-19T04:52:44Z</dcterms:modified>
</cp:coreProperties>
</file>