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89" r:id="rId2"/>
    <p:sldId id="397" r:id="rId3"/>
    <p:sldId id="382" r:id="rId4"/>
    <p:sldId id="398" r:id="rId5"/>
    <p:sldId id="399" r:id="rId6"/>
    <p:sldId id="400" r:id="rId7"/>
    <p:sldId id="401" r:id="rId8"/>
    <p:sldId id="402" r:id="rId9"/>
    <p:sldId id="403" r:id="rId10"/>
    <p:sldId id="383" r:id="rId11"/>
    <p:sldId id="404" r:id="rId12"/>
    <p:sldId id="405" r:id="rId13"/>
    <p:sldId id="406" r:id="rId14"/>
    <p:sldId id="407" r:id="rId15"/>
    <p:sldId id="408" r:id="rId16"/>
    <p:sldId id="410" r:id="rId17"/>
    <p:sldId id="409" r:id="rId18"/>
    <p:sldId id="411" r:id="rId19"/>
    <p:sldId id="385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24" r:id="rId40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hkjh612@o365.skku.edu" initials="k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5" autoAdjust="0"/>
    <p:restoredTop sz="87340" autoAdjust="0"/>
  </p:normalViewPr>
  <p:slideViewPr>
    <p:cSldViewPr showGuides="1">
      <p:cViewPr varScale="1">
        <p:scale>
          <a:sx n="104" d="100"/>
          <a:sy n="104" d="100"/>
        </p:scale>
        <p:origin x="7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2020-12-10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20-12-10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62DE-73A6-4FE7-8368-5062CFBE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228559"/>
            <a:ext cx="8640960" cy="117423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CoCoNuT</a:t>
            </a:r>
            <a:r>
              <a:rPr lang="en-US" altLang="ko-KR" dirty="0"/>
              <a:t>: Combining Context-Aware Neural Translation Models using Ensemble for Program Repair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D6079-D44D-4748-B727-379BD60E9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FA4CB-4F55-4BDA-8BC2-FA5CD40AF8FA}"/>
              </a:ext>
            </a:extLst>
          </p:cNvPr>
          <p:cNvSpPr txBox="1"/>
          <p:nvPr/>
        </p:nvSpPr>
        <p:spPr>
          <a:xfrm>
            <a:off x="269776" y="2438427"/>
            <a:ext cx="8604448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 err="1"/>
              <a:t>Thibaud</a:t>
            </a:r>
            <a:r>
              <a:rPr lang="en-US" altLang="ko-KR" dirty="0"/>
              <a:t> </a:t>
            </a:r>
            <a:r>
              <a:rPr lang="en-US" altLang="ko-KR" dirty="0" err="1"/>
              <a:t>Lutellier</a:t>
            </a:r>
            <a:r>
              <a:rPr lang="en-US" altLang="ko-KR" dirty="0"/>
              <a:t>, Hung Viet Pham, Lawrence Pang, </a:t>
            </a:r>
            <a:r>
              <a:rPr lang="en-US" altLang="ko-KR" dirty="0" err="1"/>
              <a:t>Yitong</a:t>
            </a:r>
            <a:r>
              <a:rPr lang="en-US" altLang="ko-KR" dirty="0"/>
              <a:t> Li, Moshi Wei, Lin Tan</a:t>
            </a:r>
          </a:p>
          <a:p>
            <a:endParaRPr lang="en-US" altLang="ko-KR" dirty="0"/>
          </a:p>
          <a:p>
            <a:pPr algn="ctr"/>
            <a:r>
              <a:rPr lang="en-US" altLang="ko-KR" dirty="0"/>
              <a:t>2020 ISSTA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7011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62DE-73A6-4FE7-8368-5062CFBE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D6079-D44D-4748-B727-379BD60E9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C7AF8-BCCE-4F8F-878B-48A080714ECE}"/>
              </a:ext>
            </a:extLst>
          </p:cNvPr>
          <p:cNvSpPr txBox="1"/>
          <p:nvPr/>
        </p:nvSpPr>
        <p:spPr>
          <a:xfrm>
            <a:off x="467544" y="1268760"/>
            <a:ext cx="7416824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Main approaches for APR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candidate patches are generated using a set of 	transformation or mutations(deleting a line or adding a 	clause)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Candidates are ranked and validated by compiling and 	running a given test suite.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Existing techniques require extensive customization to work across programming languages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Need for easy transferable model to different language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NMT popular deep  learning generate sequences.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5702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62DE-73A6-4FE7-8368-5062CFBE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D6079-D44D-4748-B727-379BD60E9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C7AF8-BCCE-4F8F-878B-48A080714ECE}"/>
              </a:ext>
            </a:extLst>
          </p:cNvPr>
          <p:cNvSpPr txBox="1"/>
          <p:nvPr/>
        </p:nvSpPr>
        <p:spPr>
          <a:xfrm>
            <a:off x="467544" y="1268760"/>
            <a:ext cx="8496944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Two advantages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Automatically learn complex relations between input and output 	sequences that are difficult to capture manually.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While G&amp;V methods often use hard-coded fix patterns that are 	programming-language-dependent and require domain knowledge,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NMT tech can be retained for different languages automatically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17780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62DE-73A6-4FE7-8368-5062CFBE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D6079-D44D-4748-B727-379BD60E9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C7AF8-BCCE-4F8F-878B-48A080714ECE}"/>
              </a:ext>
            </a:extLst>
          </p:cNvPr>
          <p:cNvSpPr txBox="1"/>
          <p:nvPr/>
        </p:nvSpPr>
        <p:spPr>
          <a:xfrm>
            <a:off x="280717" y="1268760"/>
            <a:ext cx="8856984" cy="59093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Two main Challenges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Representing Context (</a:t>
            </a:r>
            <a:r>
              <a:rPr lang="en-US" altLang="ko-KR" dirty="0" err="1"/>
              <a:t>e.g</a:t>
            </a:r>
            <a:r>
              <a:rPr lang="en-US" altLang="ko-KR" dirty="0"/>
              <a:t> statements before and after the buggy lines)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 To represent the context effectively is a challenge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  <a:r>
              <a:rPr lang="en-US" altLang="ko-KR" dirty="0" err="1"/>
              <a:t>SequenceR</a:t>
            </a:r>
            <a:r>
              <a:rPr lang="en-US" altLang="ko-KR" dirty="0"/>
              <a:t>, </a:t>
            </a:r>
            <a:r>
              <a:rPr lang="en-US" altLang="ko-KR" dirty="0" err="1"/>
              <a:t>tufano</a:t>
            </a:r>
            <a:r>
              <a:rPr lang="en-US" altLang="ko-KR" dirty="0"/>
              <a:t> et al : concatenate context and buggy code as 		one input instances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problem	) 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1. Concatenating context and buggy code makes the 			input sequences very long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	-&gt; fix short methods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2. Concatenating buggy and context lines makes it more 			difficult for NMT to extract meaningful relations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	-&gt; 1 buggy line and 9 line of context,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	9 context lines will add noise to the buggy line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39578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62DE-73A6-4FE7-8368-5062CFBE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D6079-D44D-4748-B727-379BD60E9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C7AF8-BCCE-4F8F-878B-48A080714ECE}"/>
              </a:ext>
            </a:extLst>
          </p:cNvPr>
          <p:cNvSpPr txBox="1"/>
          <p:nvPr/>
        </p:nvSpPr>
        <p:spPr>
          <a:xfrm>
            <a:off x="27854" y="1268760"/>
            <a:ext cx="9116146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Two main Challenges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Representing Context (</a:t>
            </a:r>
            <a:r>
              <a:rPr lang="en-US" altLang="ko-KR" dirty="0" err="1"/>
              <a:t>e.g</a:t>
            </a:r>
            <a:r>
              <a:rPr lang="en-US" altLang="ko-KR" dirty="0"/>
              <a:t> statements before and after the buggy lines)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Propose a new context-aware NMT architecture has two separate 		encoders : one for buggy lines, the other one for the context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Advantages)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1. Buggy line encoder will only have shorter input sequence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	-&gt;extract strong relations buggy and correct fix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2. Separate context encoder helps the model learn useful 			relations from the context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3. Two encoders are independent, encoders can have 			different complexity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	-&gt; can improve the performance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517050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62DE-73A6-4FE7-8368-5062CFBE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D6079-D44D-4748-B727-379BD60E9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C7AF8-BCCE-4F8F-878B-48A080714ECE}"/>
              </a:ext>
            </a:extLst>
          </p:cNvPr>
          <p:cNvSpPr txBox="1"/>
          <p:nvPr/>
        </p:nvSpPr>
        <p:spPr>
          <a:xfrm>
            <a:off x="27854" y="1268760"/>
            <a:ext cx="9116146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Two main Challenges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/>
              <a:t>	2) </a:t>
            </a:r>
            <a:r>
              <a:rPr lang="en-US" altLang="ko-KR" dirty="0"/>
              <a:t>Capturing the diversity of bug fixes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Due to the diversity bugs and fixes(many different type)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Single NMT model would struggle to generalize.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-&gt; Leverage ensemble learning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-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CoCoNut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 proposed techniques consists of an ensemble of fully 		convolutional models and new context-aware NMT models</a:t>
            </a:r>
          </a:p>
        </p:txBody>
      </p:sp>
    </p:spTree>
    <p:extLst>
      <p:ext uri="{BB962C8B-B14F-4D97-AF65-F5344CB8AC3E}">
        <p14:creationId xmlns:p14="http://schemas.microsoft.com/office/powerpoint/2010/main" val="11279085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62DE-73A6-4FE7-8368-5062CFBE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D6079-D44D-4748-B727-379BD60E9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C7AF8-BCCE-4F8F-878B-48A080714ECE}"/>
              </a:ext>
            </a:extLst>
          </p:cNvPr>
          <p:cNvSpPr txBox="1"/>
          <p:nvPr/>
        </p:nvSpPr>
        <p:spPr>
          <a:xfrm>
            <a:off x="107504" y="1340768"/>
            <a:ext cx="91161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89DF6-8695-4599-9785-1D482524D5DE}"/>
              </a:ext>
            </a:extLst>
          </p:cNvPr>
          <p:cNvSpPr txBox="1"/>
          <p:nvPr/>
        </p:nvSpPr>
        <p:spPr>
          <a:xfrm>
            <a:off x="539552" y="2060848"/>
            <a:ext cx="8064896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 new context-aware NMT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First application of CNN for APR ( outperforms LSTM, Transformer)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Ensemble approach </a:t>
            </a:r>
            <a:r>
              <a:rPr lang="en-US" altLang="ko-KR" dirty="0"/>
              <a:t>for better capture the diversity of bug fixes.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First APR technique that is easily portable to different programming languages.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6 benchmarks in four programming languages.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Use of attention maps to explain why certain fixes are generated or not by </a:t>
            </a:r>
            <a:r>
              <a:rPr lang="en-US" altLang="ko-KR" dirty="0" err="1"/>
              <a:t>CoCoNuT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92410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62DE-73A6-4FE7-8368-5062CFBE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D6079-D44D-4748-B727-379BD60E9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C7AF8-BCCE-4F8F-878B-48A080714ECE}"/>
              </a:ext>
            </a:extLst>
          </p:cNvPr>
          <p:cNvSpPr txBox="1"/>
          <p:nvPr/>
        </p:nvSpPr>
        <p:spPr>
          <a:xfrm>
            <a:off x="755576" y="1439792"/>
            <a:ext cx="91161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Three stages : training, inference, validation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523117-F583-44F6-99BF-4A54CB987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088799"/>
            <a:ext cx="8712968" cy="380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38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454805" y="1700808"/>
            <a:ext cx="8352928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Representing context, capturing the diversity of fix </a:t>
            </a:r>
            <a:r>
              <a:rPr lang="en-US" altLang="ko-KR" dirty="0" err="1"/>
              <a:t>patterns,additional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3) Choice of Layers of Neurons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Sour</a:t>
            </a:r>
            <a:r>
              <a:rPr lang="en-US" altLang="ko-KR" dirty="0"/>
              <a:t>ce code is generally not executed in the same 			sequential way ( e.g., conditional blocks might be skipped)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 	-&gt;relevant information can be located farther away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Use convolutional layers as main, better capture than RNN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Layers of larger kernel sizes model long-term relations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  <a:r>
              <a:rPr lang="en-US" altLang="ko-KR" dirty="0"/>
              <a:t>&lt;-&gt;Layers of smaller kernel sizes model short-term relations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598E7-DEFE-4BEE-9294-E96D0E6B8F66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1. Challenges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463876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539552" y="1844824"/>
            <a:ext cx="8352928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Representing context, capturing the diversity of fix patterns, additional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4) Large vocabulary size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Developers can practically create arbitrary tokens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  <a:r>
              <a:rPr lang="en-US" altLang="ko-KR" dirty="0"/>
              <a:t>- Letter case indicates important meanings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  <a:r>
              <a:rPr lang="en-US" altLang="ko-KR" dirty="0"/>
              <a:t>	-&gt; Increases the vocabulary size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- 1,136,767 -&gt; 139,423 tokens vocabulary set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		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1. Challenges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02743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68DD6-05EE-4989-8131-E5B5399A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EB875B-3CC3-4B94-9E47-D324455E9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9862B-402F-469E-91BD-BEB962B4D8E1}"/>
              </a:ext>
            </a:extLst>
          </p:cNvPr>
          <p:cNvSpPr txBox="1"/>
          <p:nvPr/>
        </p:nvSpPr>
        <p:spPr>
          <a:xfrm>
            <a:off x="251520" y="1700808"/>
            <a:ext cx="8075240" cy="1154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ko-KR" dirty="0"/>
              <a:t>Priority Measurement of Patches for Program Repair Based on Semantic Distance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500" dirty="0" err="1"/>
              <a:t>Yukun</a:t>
            </a:r>
            <a:r>
              <a:rPr lang="en-US" altLang="ko-KR" sz="1500" dirty="0"/>
              <a:t> Dong ∗ , Meng Wu , Li Zhang , Wenjing Yin , </a:t>
            </a:r>
            <a:r>
              <a:rPr lang="en-US" altLang="ko-KR" sz="1500" dirty="0" err="1"/>
              <a:t>Mengying</a:t>
            </a:r>
            <a:r>
              <a:rPr lang="en-US" altLang="ko-KR" sz="1500" dirty="0"/>
              <a:t> Wu and </a:t>
            </a:r>
            <a:r>
              <a:rPr lang="en-US" altLang="ko-KR" sz="1500" dirty="0" err="1"/>
              <a:t>Haojie</a:t>
            </a:r>
            <a:r>
              <a:rPr lang="en-US" altLang="ko-KR" sz="1500" dirty="0"/>
              <a:t> Li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4926042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539552" y="1844824"/>
            <a:ext cx="835292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“Fix”, “bug”, or “patch” collection.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Filter “rename”, “clean up”, “refactor”, “merge”, “misspelling” and “compiler warning”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93 of 100 are bug-related commits. (7% reasonable noise amount)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Representing the context of the bug using the function surrounding in the buggy lines</a:t>
            </a:r>
          </a:p>
          <a:p>
            <a:pPr lvl="1" indent="0"/>
            <a:r>
              <a:rPr lang="en-US" altLang="ko-KR" dirty="0"/>
              <a:t>		-&gt; it gives semantic information </a:t>
            </a:r>
          </a:p>
          <a:p>
            <a:pPr lvl="1" indent="0"/>
            <a:r>
              <a:rPr lang="en-US" altLang="ko-KR" dirty="0"/>
              <a:t>			(relatively small, contains relevant variables)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2. Data Extraction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B65B3-882A-45A7-A1C7-06157DA5C9B0}"/>
              </a:ext>
            </a:extLst>
          </p:cNvPr>
          <p:cNvSpPr txBox="1"/>
          <p:nvPr/>
        </p:nvSpPr>
        <p:spPr>
          <a:xfrm>
            <a:off x="673224" y="5445224"/>
            <a:ext cx="749917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SequenceR</a:t>
            </a:r>
            <a:r>
              <a:rPr lang="en-US" altLang="ko-KR" dirty="0" err="1"/>
              <a:t>`s</a:t>
            </a:r>
            <a:r>
              <a:rPr lang="en-US" altLang="ko-KR" dirty="0"/>
              <a:t> context = &lt;1000 tokens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Tufano</a:t>
            </a:r>
            <a:r>
              <a:rPr lang="en-US" altLang="ko-KR" dirty="0" err="1"/>
              <a:t>`s</a:t>
            </a:r>
            <a:r>
              <a:rPr lang="en-US" altLang="ko-KR" dirty="0"/>
              <a:t> context = method but one encoder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690339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539552" y="1844824"/>
            <a:ext cx="8352928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Two separate inputs : a buggy line and context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Choose a correct abstraction to transform a buggy line and its context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Use a tokenization method analogous to world-level tokenization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3. Input Representation and Tokenization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D9ED3E-9126-4199-B87F-F35FE8DAF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54535"/>
            <a:ext cx="3543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185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220688" y="1844824"/>
            <a:ext cx="8923312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Challenges of tokenization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Separate operators from variables as they might not be space-separated.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Vocabulary size is extremely large and many words are infrequent or 	composed of words without separation(</a:t>
            </a:r>
            <a:r>
              <a:rPr lang="en-US" altLang="ko-KR" dirty="0" err="1"/>
              <a:t>getNumber</a:t>
            </a:r>
            <a:r>
              <a:rPr lang="en-US" altLang="ko-KR" dirty="0"/>
              <a:t> and </a:t>
            </a:r>
            <a:r>
              <a:rPr lang="en-US" altLang="ko-KR" dirty="0" err="1"/>
              <a:t>get_Number</a:t>
            </a:r>
            <a:r>
              <a:rPr lang="en-US" altLang="ko-KR" dirty="0"/>
              <a:t>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-&gt;considering underscores, camel letters, numbers as separators.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-&gt; &lt;CAMEL&gt; to mark camel case split, abstract string and 			numbers (except 0,1)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vocabulary size 1,136,767 to 139,423 tokens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3. Input Representation and Tokenization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3421149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220688" y="1844824"/>
            <a:ext cx="8923312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Choose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Fconv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layers for stacking to extract hierarchical features for large contexts.</a:t>
            </a:r>
          </a:p>
          <a:p>
            <a:pPr lvl="2" indent="0"/>
            <a:r>
              <a:rPr lang="en-US" altLang="ko-KR" dirty="0"/>
              <a:t>		-&gt;</a:t>
            </a:r>
            <a:r>
              <a:rPr lang="ko-KR" altLang="en-US" dirty="0"/>
              <a:t> </a:t>
            </a:r>
            <a:r>
              <a:rPr lang="en-US" altLang="ko-KR" dirty="0"/>
              <a:t>enables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different</a:t>
            </a:r>
            <a:r>
              <a:rPr lang="ko-KR" altLang="en-US" dirty="0"/>
              <a:t> </a:t>
            </a:r>
            <a:r>
              <a:rPr lang="en-US" altLang="ko-KR" dirty="0"/>
              <a:t>granularity</a:t>
            </a:r>
            <a:r>
              <a:rPr lang="ko-KR" altLang="en-US" dirty="0"/>
              <a:t> </a:t>
            </a:r>
            <a:r>
              <a:rPr lang="en-US" altLang="ko-KR" dirty="0"/>
              <a:t>levels</a:t>
            </a:r>
          </a:p>
          <a:p>
            <a:pPr lvl="2" indent="0"/>
            <a:r>
              <a:rPr lang="en-US" altLang="ko-KR" dirty="0"/>
              <a:t>		like developers read code</a:t>
            </a:r>
          </a:p>
          <a:p>
            <a:pPr lvl="2" indent="0"/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Architecture consists of several components : an input encoder, a context encoder, a merger, a decoder, an attention module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4. Context-Aware NMT Architecture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9E95B5-C4D0-41C7-A736-5A6687822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60" y="781050"/>
            <a:ext cx="61817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11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220688" y="1844824"/>
            <a:ext cx="8923312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There are very diverse bugs with very different fixing patterns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Simple patterns(e.g., changing the operator &lt; to &gt;)</a:t>
            </a:r>
          </a:p>
          <a:p>
            <a:pPr lvl="2" indent="0"/>
            <a:r>
              <a:rPr lang="en-US" altLang="ko-KR" dirty="0"/>
              <a:t>	&lt;&gt; complex (e.g., adding a null checker or calling a different function)</a:t>
            </a:r>
          </a:p>
          <a:p>
            <a:pPr lvl="2" indent="0"/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Training a model to fix all types of bugs is difficult.</a:t>
            </a:r>
          </a:p>
          <a:p>
            <a:pPr lvl="3" indent="0"/>
            <a:r>
              <a:rPr lang="en-US" altLang="ko-KR" dirty="0"/>
              <a:t>	-&gt;Instead, combine multiple models into an ensemble model</a:t>
            </a:r>
          </a:p>
          <a:p>
            <a:pPr marL="285750" lvl="3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3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Propose an ensemble approach</a:t>
            </a:r>
          </a:p>
          <a:p>
            <a:pPr lvl="4" indent="0"/>
            <a:r>
              <a:rPr lang="en-US" altLang="ko-KR" dirty="0"/>
              <a:t>	1) models with and without context</a:t>
            </a:r>
          </a:p>
          <a:p>
            <a:pPr lvl="4" indent="0"/>
            <a:r>
              <a:rPr lang="en-US" altLang="ko-KR" dirty="0"/>
              <a:t>	2) models with different hyperparameters(different networks)</a:t>
            </a:r>
          </a:p>
          <a:p>
            <a:pPr lvl="4" indent="0"/>
            <a:endParaRPr lang="en-US" altLang="ko-KR" dirty="0"/>
          </a:p>
          <a:p>
            <a:pPr lvl="4" indent="0"/>
            <a:r>
              <a:rPr lang="en-US" altLang="ko-KR" dirty="0"/>
              <a:t>		to perform the best results.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5. Ensemble Learning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847226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220688" y="1844824"/>
            <a:ext cx="8923312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Different hyperparameters have a large impact on the complexity of a network, the speed of the training process, and the final performance of the trained model.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Apply random search for tuning process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Since training a model until convergence is very expensive, tune with only one epoch.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Train n models with different random sets of parameters do obtain models with different behavior and keep the top k best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5. Ensemble Learning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3382582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432211" y="1647887"/>
            <a:ext cx="8923312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Statement Reconstruction</a:t>
            </a:r>
          </a:p>
          <a:p>
            <a:pPr lvl="2" indent="0"/>
            <a:r>
              <a:rPr lang="en-US" altLang="ko-KR" dirty="0"/>
              <a:t>	</a:t>
            </a:r>
          </a:p>
          <a:p>
            <a:pPr lvl="2" indent="0"/>
            <a:r>
              <a:rPr lang="en-US" altLang="ko-KR" dirty="0"/>
              <a:t>	-  Model outputs a list of tokens that forms a fix</a:t>
            </a:r>
          </a:p>
          <a:p>
            <a:pPr lvl="2" indent="0"/>
            <a:endParaRPr lang="en-US" altLang="ko-KR" dirty="0"/>
          </a:p>
          <a:p>
            <a:pPr lvl="2" indent="0"/>
            <a:r>
              <a:rPr lang="en-US" altLang="ko-KR" dirty="0"/>
              <a:t>	-  For the abstracted tokens(strings and numbers), extract donor code from 	the original bug file</a:t>
            </a:r>
          </a:p>
          <a:p>
            <a:pPr lvl="2" indent="0"/>
            <a:endParaRPr lang="en-US" altLang="ko-KR" dirty="0"/>
          </a:p>
          <a:p>
            <a:pPr lvl="2" indent="0"/>
            <a:r>
              <a:rPr lang="en-US" altLang="ko-KR" dirty="0"/>
              <a:t>	-  After generation fix, validate it.</a:t>
            </a:r>
          </a:p>
          <a:p>
            <a:pPr lvl="2" indent="0"/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Compilation and Test Suite Validation</a:t>
            </a:r>
          </a:p>
          <a:p>
            <a:pPr lvl="2" indent="0"/>
            <a:r>
              <a:rPr lang="en-US" altLang="ko-KR" dirty="0"/>
              <a:t>	</a:t>
            </a:r>
          </a:p>
          <a:p>
            <a:pPr lvl="2" indent="0"/>
            <a:r>
              <a:rPr lang="en-US" altLang="ko-KR" dirty="0"/>
              <a:t>	-  Model does not have access to entire project</a:t>
            </a:r>
          </a:p>
          <a:p>
            <a:pPr lvl="2" indent="0"/>
            <a:r>
              <a:rPr lang="en-US" altLang="ko-KR" dirty="0"/>
              <a:t>		-&gt; Validation step check compilation and Test suite pass </a:t>
            </a:r>
          </a:p>
          <a:p>
            <a:pPr lvl="2" indent="0"/>
            <a:r>
              <a:rPr lang="en-US" altLang="ko-KR" dirty="0"/>
              <a:t>	</a:t>
            </a:r>
          </a:p>
          <a:p>
            <a:pPr lvl="2" indent="0"/>
            <a:r>
              <a:rPr lang="en-US" altLang="ko-KR" dirty="0"/>
              <a:t>	-  Two criteria for validation process</a:t>
            </a:r>
          </a:p>
          <a:p>
            <a:pPr lvl="2" indent="0"/>
            <a:r>
              <a:rPr lang="en-US" altLang="ko-KR" dirty="0"/>
              <a:t>		1) Test cases that make the buggy version pass still pass</a:t>
            </a:r>
          </a:p>
          <a:p>
            <a:pPr lvl="2" indent="0"/>
            <a:r>
              <a:rPr lang="en-US" altLang="ko-KR" dirty="0"/>
              <a:t>		2) At least one test case that failed on the buggy version pass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6. Patch Validation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67154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611560" y="1844824"/>
            <a:ext cx="8923312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CoCoNuT</a:t>
            </a:r>
            <a:r>
              <a:rPr lang="en-US" altLang="ko-KR" dirty="0"/>
              <a:t> Learns patterns automatically</a:t>
            </a:r>
          </a:p>
          <a:p>
            <a:pPr lvl="4" indent="0"/>
            <a:r>
              <a:rPr lang="en-US" altLang="ko-KR" dirty="0"/>
              <a:t>	-&gt; It can be generalized to other programming languages</a:t>
            </a:r>
          </a:p>
          <a:p>
            <a:pPr lvl="4" indent="0"/>
            <a:endParaRPr lang="en-US" altLang="ko-KR" dirty="0"/>
          </a:p>
          <a:p>
            <a:pPr marL="285750" lvl="4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Need New input data, then top k models can be retrained without </a:t>
            </a:r>
          </a:p>
          <a:p>
            <a:pPr lvl="5" indent="0"/>
            <a:r>
              <a:rPr lang="en-US" altLang="ko-KR" dirty="0"/>
              <a:t>Re-implementation.</a:t>
            </a:r>
          </a:p>
          <a:p>
            <a:pPr lvl="5" indent="0"/>
            <a:endParaRPr lang="en-US" altLang="ko-KR" dirty="0"/>
          </a:p>
          <a:p>
            <a:pPr marL="285750" lvl="5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CoCoNuT</a:t>
            </a:r>
            <a:r>
              <a:rPr lang="en-US" altLang="ko-KR" dirty="0"/>
              <a:t> will learn fix patterns automatically for the new languages.</a:t>
            </a:r>
          </a:p>
          <a:p>
            <a:pPr marL="285750" lvl="4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4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4" indent="0"/>
            <a:endParaRPr lang="en-US" altLang="ko-KR" dirty="0"/>
          </a:p>
          <a:p>
            <a:pPr lvl="4" indent="0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BC70A-DE4D-4D93-8B2B-797726C65DB9}"/>
              </a:ext>
            </a:extLst>
          </p:cNvPr>
          <p:cNvSpPr txBox="1"/>
          <p:nvPr/>
        </p:nvSpPr>
        <p:spPr>
          <a:xfrm>
            <a:off x="220688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7. </a:t>
            </a:r>
            <a:r>
              <a:rPr lang="en-US" altLang="ko-KR" dirty="0"/>
              <a:t>Generalization to Other Languages.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7500181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Experiment Setup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379659" y="1412776"/>
            <a:ext cx="8543653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4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Selecting Training Data</a:t>
            </a:r>
          </a:p>
          <a:p>
            <a:pPr marL="285750" lvl="4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4" indent="0"/>
            <a:r>
              <a:rPr lang="en-US" altLang="ko-KR" dirty="0"/>
              <a:t>	-  Two training sets.</a:t>
            </a:r>
          </a:p>
          <a:p>
            <a:pPr lvl="4" indent="0"/>
            <a:r>
              <a:rPr lang="en-US" altLang="ko-KR" dirty="0"/>
              <a:t>		1) All instances committed before 2006</a:t>
            </a:r>
          </a:p>
          <a:p>
            <a:pPr lvl="4" indent="0"/>
            <a:r>
              <a:rPr lang="en-US" altLang="ko-KR" dirty="0"/>
              <a:t>		2) Committed before 2010</a:t>
            </a:r>
          </a:p>
          <a:p>
            <a:pPr lvl="4" indent="0"/>
            <a:endParaRPr lang="en-US" altLang="ko-KR" dirty="0"/>
          </a:p>
          <a:p>
            <a:pPr lvl="4" indent="0"/>
            <a:r>
              <a:rPr lang="en-US" altLang="ko-KR" dirty="0"/>
              <a:t>	-  First data set can be trained for all bugs</a:t>
            </a:r>
          </a:p>
          <a:p>
            <a:pPr lvl="4" indent="0"/>
            <a:r>
              <a:rPr lang="en-US" altLang="ko-KR" dirty="0"/>
              <a:t>		&lt;&gt; Second data set can be trained for bugs (2010~)</a:t>
            </a:r>
          </a:p>
          <a:p>
            <a:pPr lvl="4" indent="0"/>
            <a:endParaRPr lang="en-US" altLang="ko-KR" dirty="0"/>
          </a:p>
          <a:p>
            <a:pPr lvl="4" indent="0"/>
            <a:r>
              <a:rPr lang="en-US" altLang="ko-KR" dirty="0"/>
              <a:t>	-&gt; for no future data.</a:t>
            </a:r>
          </a:p>
          <a:p>
            <a:pPr lvl="4" indent="0"/>
            <a:endParaRPr lang="en-US" altLang="ko-KR" dirty="0"/>
          </a:p>
          <a:p>
            <a:pPr marL="285750" lvl="4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Selecting State-of-the-art Tools for Comparison</a:t>
            </a:r>
          </a:p>
          <a:p>
            <a:pPr marL="285750" lvl="4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4" indent="0"/>
            <a:r>
              <a:rPr lang="en-US" altLang="ko-KR" dirty="0"/>
              <a:t>	-  27 APR techniques</a:t>
            </a:r>
          </a:p>
        </p:txBody>
      </p:sp>
    </p:spTree>
    <p:extLst>
      <p:ext uri="{BB962C8B-B14F-4D97-AF65-F5344CB8AC3E}">
        <p14:creationId xmlns:p14="http://schemas.microsoft.com/office/powerpoint/2010/main" val="424904753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Experiment Setup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270248" y="1412776"/>
            <a:ext cx="8872861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4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Training, Tuning, and Inference</a:t>
            </a:r>
          </a:p>
          <a:p>
            <a:pPr marL="285750" lvl="4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5" indent="0"/>
            <a:r>
              <a:rPr lang="en-US" altLang="ko-KR" dirty="0"/>
              <a:t>	-  For tuning, a random 20,000 instances for validation, rest for training</a:t>
            </a:r>
          </a:p>
          <a:p>
            <a:pPr lvl="5" indent="0"/>
            <a:endParaRPr lang="en-US" altLang="ko-KR" dirty="0"/>
          </a:p>
          <a:p>
            <a:pPr lvl="5" indent="0"/>
            <a:r>
              <a:rPr lang="en-US" altLang="ko-KR" dirty="0"/>
              <a:t>	-  Random search to tune hyperparameters.</a:t>
            </a:r>
          </a:p>
          <a:p>
            <a:pPr lvl="5" indent="0"/>
            <a:endParaRPr lang="en-US" altLang="ko-KR" dirty="0"/>
          </a:p>
          <a:p>
            <a:pPr lvl="5" indent="0"/>
            <a:r>
              <a:rPr lang="en-US" altLang="ko-KR" dirty="0"/>
              <a:t>	-  Train 100 models for one epoch on the 2006 Java training set with 	different hyperparameters and rank them based on their perplexity</a:t>
            </a:r>
          </a:p>
          <a:p>
            <a:pPr lvl="5" indent="0"/>
            <a:endParaRPr lang="en-US" altLang="ko-KR" dirty="0"/>
          </a:p>
          <a:p>
            <a:pPr lvl="5" indent="0"/>
            <a:r>
              <a:rPr lang="en-US" altLang="ko-KR" dirty="0"/>
              <a:t>	-  Use beam search with a beam width of 1,000.</a:t>
            </a:r>
          </a:p>
          <a:p>
            <a:pPr lvl="5" indent="0"/>
            <a:endParaRPr lang="en-US" altLang="ko-KR" dirty="0"/>
          </a:p>
          <a:p>
            <a:pPr marL="285750" lvl="5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Infrastructure</a:t>
            </a:r>
          </a:p>
          <a:p>
            <a:pPr marL="285750" lvl="5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5" indent="0"/>
            <a:r>
              <a:rPr lang="en-US" altLang="ko-KR" dirty="0"/>
              <a:t>	-  </a:t>
            </a:r>
            <a:r>
              <a:rPr lang="en-US" altLang="ko-KR" dirty="0" err="1"/>
              <a:t>Pytorch</a:t>
            </a:r>
            <a:r>
              <a:rPr lang="en-US" altLang="ko-KR" dirty="0"/>
              <a:t> for LSTM, Transformer, and </a:t>
            </a:r>
            <a:r>
              <a:rPr lang="en-US" altLang="ko-KR" dirty="0" err="1"/>
              <a:t>FConv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1508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555E-6B64-40E8-AA78-0DC47DF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BCE7D2-42A3-4B0F-822A-0B3DFBA38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A6115-3AF9-45B9-9A6D-869560AEC64F}"/>
              </a:ext>
            </a:extLst>
          </p:cNvPr>
          <p:cNvSpPr txBox="1"/>
          <p:nvPr/>
        </p:nvSpPr>
        <p:spPr>
          <a:xfrm>
            <a:off x="611560" y="1412776"/>
            <a:ext cx="7416824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Only a few patches meet the developer`s requirements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Quality of a patch is </a:t>
            </a:r>
            <a:r>
              <a:rPr lang="en-US" altLang="ko-KR" dirty="0"/>
              <a:t>determined by many characteristics, such as retaining the expected function of the program in certain aspects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Propose a method to rank the quality of patches based on semantic distances</a:t>
            </a:r>
          </a:p>
        </p:txBody>
      </p:sp>
    </p:spTree>
    <p:extLst>
      <p:ext uri="{BB962C8B-B14F-4D97-AF65-F5344CB8AC3E}">
        <p14:creationId xmlns:p14="http://schemas.microsoft.com/office/powerpoint/2010/main" val="280070415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B6D84-679F-4FC3-AD44-93BB82BF881A}"/>
              </a:ext>
            </a:extLst>
          </p:cNvPr>
          <p:cNvSpPr txBox="1"/>
          <p:nvPr/>
        </p:nvSpPr>
        <p:spPr>
          <a:xfrm>
            <a:off x="270248" y="1412776"/>
            <a:ext cx="8872861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4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Realistic Evaluation Setup</a:t>
            </a:r>
          </a:p>
          <a:p>
            <a:pPr marL="285750" lvl="4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4" indent="0"/>
            <a:r>
              <a:rPr lang="en-US" altLang="ko-KR" dirty="0"/>
              <a:t>	-  Using training/validation instances that are newer than bus in bench</a:t>
            </a:r>
          </a:p>
          <a:p>
            <a:pPr lvl="4" indent="0"/>
            <a:r>
              <a:rPr lang="en-US" altLang="ko-KR" dirty="0"/>
              <a:t>	could helpful but not realistic.</a:t>
            </a:r>
          </a:p>
          <a:p>
            <a:pPr lvl="4" indent="0"/>
            <a:endParaRPr lang="en-US" altLang="ko-KR" dirty="0"/>
          </a:p>
          <a:p>
            <a:pPr lvl="4" indent="0"/>
            <a:r>
              <a:rPr lang="en-US" altLang="ko-KR" dirty="0"/>
              <a:t>	-  Pattern-based techniques could suffer this problem</a:t>
            </a:r>
          </a:p>
          <a:p>
            <a:pPr lvl="4" indent="0"/>
            <a:endParaRPr lang="en-US" altLang="ko-KR" dirty="0"/>
          </a:p>
          <a:p>
            <a:pPr lvl="4" indent="0"/>
            <a:r>
              <a:rPr lang="en-US" altLang="ko-KR" dirty="0"/>
              <a:t>	-  To address this issue, split into two parts</a:t>
            </a:r>
          </a:p>
          <a:p>
            <a:pPr lvl="4" indent="0"/>
            <a:r>
              <a:rPr lang="en-US" altLang="ko-KR" dirty="0"/>
              <a:t>		1) Contains bugs from 2006~2010 trained with before 2006</a:t>
            </a:r>
          </a:p>
          <a:p>
            <a:pPr lvl="4" indent="0"/>
            <a:r>
              <a:rPr lang="en-US" altLang="ko-KR" dirty="0"/>
              <a:t>		2) Contains bugs from 2011~2016 trained with before 2011</a:t>
            </a:r>
          </a:p>
          <a:p>
            <a:pPr lvl="4" indent="0"/>
            <a:endParaRPr lang="en-US" altLang="ko-KR" dirty="0"/>
          </a:p>
          <a:p>
            <a:pPr lvl="4" indent="0"/>
            <a:r>
              <a:rPr lang="en-US" altLang="ko-KR" dirty="0"/>
              <a:t>	-  Stop </a:t>
            </a:r>
            <a:r>
              <a:rPr lang="en-US" altLang="ko-KR" dirty="0" err="1"/>
              <a:t>CoCoNuT</a:t>
            </a:r>
            <a:r>
              <a:rPr lang="en-US" altLang="ko-KR" dirty="0"/>
              <a:t> after the first generated patch that validated</a:t>
            </a:r>
          </a:p>
          <a:p>
            <a:pPr lvl="4" indent="0"/>
            <a:endParaRPr lang="en-US" altLang="ko-KR" dirty="0"/>
          </a:p>
          <a:p>
            <a:pPr lvl="4" indent="0"/>
            <a:r>
              <a:rPr lang="en-US" altLang="ko-KR" dirty="0"/>
              <a:t>	-  Time limit six hours</a:t>
            </a:r>
          </a:p>
        </p:txBody>
      </p:sp>
    </p:spTree>
    <p:extLst>
      <p:ext uri="{BB962C8B-B14F-4D97-AF65-F5344CB8AC3E}">
        <p14:creationId xmlns:p14="http://schemas.microsoft.com/office/powerpoint/2010/main" val="416287437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664B-28D7-4297-8B54-514383E59887}"/>
              </a:ext>
            </a:extLst>
          </p:cNvPr>
          <p:cNvSpPr txBox="1"/>
          <p:nvPr/>
        </p:nvSpPr>
        <p:spPr>
          <a:xfrm>
            <a:off x="251520" y="1174230"/>
            <a:ext cx="8496944" cy="382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1. RQ1 : </a:t>
            </a:r>
            <a:r>
              <a:rPr lang="en-US" altLang="ko-KR" dirty="0"/>
              <a:t>How does </a:t>
            </a:r>
            <a:r>
              <a:rPr lang="en-US" altLang="ko-KR" dirty="0" err="1"/>
              <a:t>CoCoNuT</a:t>
            </a:r>
            <a:r>
              <a:rPr lang="en-US" altLang="ko-KR" dirty="0"/>
              <a:t> perform against state-of-the-art APR techniques?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88E148-0888-46E3-B529-A4EEB339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" y="1441448"/>
            <a:ext cx="6609610" cy="5007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AA8E53-7138-4C90-AA2E-93A991018F20}"/>
              </a:ext>
            </a:extLst>
          </p:cNvPr>
          <p:cNvSpPr txBox="1"/>
          <p:nvPr/>
        </p:nvSpPr>
        <p:spPr>
          <a:xfrm>
            <a:off x="6439350" y="1700808"/>
            <a:ext cx="271718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x/y : correct/plausible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FL column : based on FL types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Standar</a:t>
            </a:r>
            <a:r>
              <a:rPr lang="en-US" altLang="ko-KR" dirty="0"/>
              <a:t>d : SBFL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Supplemented : with improvement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Perfect : Perfect Loc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: Only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CoCoNuT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fix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C9CE08-2F45-445A-91DE-540E274F2F79}"/>
              </a:ext>
            </a:extLst>
          </p:cNvPr>
          <p:cNvSpPr/>
          <p:nvPr/>
        </p:nvSpPr>
        <p:spPr>
          <a:xfrm>
            <a:off x="6444208" y="4468932"/>
            <a:ext cx="288032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427748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664B-28D7-4297-8B54-514383E59887}"/>
              </a:ext>
            </a:extLst>
          </p:cNvPr>
          <p:cNvSpPr txBox="1"/>
          <p:nvPr/>
        </p:nvSpPr>
        <p:spPr>
          <a:xfrm>
            <a:off x="251520" y="1174230"/>
            <a:ext cx="8496944" cy="382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1. RQ1 : </a:t>
            </a:r>
            <a:r>
              <a:rPr lang="en-US" altLang="ko-KR" dirty="0"/>
              <a:t>How does </a:t>
            </a:r>
            <a:r>
              <a:rPr lang="en-US" altLang="ko-KR" dirty="0" err="1"/>
              <a:t>CoCoNuT</a:t>
            </a:r>
            <a:r>
              <a:rPr lang="en-US" altLang="ko-KR" dirty="0"/>
              <a:t> perform against state-of-the-art APR techniques?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5C396-95CD-4172-9946-DE9E7F8DF036}"/>
              </a:ext>
            </a:extLst>
          </p:cNvPr>
          <p:cNvSpPr txBox="1"/>
          <p:nvPr/>
        </p:nvSpPr>
        <p:spPr>
          <a:xfrm>
            <a:off x="706612" y="1844824"/>
            <a:ext cx="7992888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CoCoNuT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performs better than all techniques but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and Hercules.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6 Bugs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CoCoNuT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only fix.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 of the 6 bugs new patterns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Fifteen of the bugs fixed by Hercules are multi-hunk bug fixes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-&gt; Most NMT techniques don`t handle.</a:t>
            </a:r>
          </a:p>
          <a:p>
            <a:pPr lvl="1" indent="0"/>
            <a:endParaRPr lang="en-US" altLang="ko-KR" dirty="0"/>
          </a:p>
          <a:p>
            <a:pPr lvl="1" indent="0"/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25620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664B-28D7-4297-8B54-514383E59887}"/>
              </a:ext>
            </a:extLst>
          </p:cNvPr>
          <p:cNvSpPr txBox="1"/>
          <p:nvPr/>
        </p:nvSpPr>
        <p:spPr>
          <a:xfrm>
            <a:off x="251520" y="1174230"/>
            <a:ext cx="8496944" cy="382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1. RQ1 : </a:t>
            </a:r>
            <a:r>
              <a:rPr lang="en-US" altLang="ko-KR" dirty="0"/>
              <a:t>How does </a:t>
            </a:r>
            <a:r>
              <a:rPr lang="en-US" altLang="ko-KR" dirty="0" err="1"/>
              <a:t>CoCoNuT</a:t>
            </a:r>
            <a:r>
              <a:rPr lang="en-US" altLang="ko-KR" dirty="0"/>
              <a:t> perform against state-of-the-art APR techniques?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5C396-95CD-4172-9946-DE9E7F8DF036}"/>
              </a:ext>
            </a:extLst>
          </p:cNvPr>
          <p:cNvSpPr txBox="1"/>
          <p:nvPr/>
        </p:nvSpPr>
        <p:spPr>
          <a:xfrm>
            <a:off x="706612" y="1844824"/>
            <a:ext cx="8437388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 Defects4J, 43% (19 out of 44) of the bugs fixed by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CoCoNuT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are not fixed by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Tbar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Several bugs fixed by </a:t>
            </a:r>
            <a:r>
              <a:rPr lang="en-US" altLang="ko-KR" dirty="0" err="1"/>
              <a:t>Tbar</a:t>
            </a:r>
            <a:r>
              <a:rPr lang="en-US" altLang="ko-KR" dirty="0"/>
              <a:t> that </a:t>
            </a:r>
            <a:r>
              <a:rPr lang="en-US" altLang="ko-KR" dirty="0" err="1"/>
              <a:t>CoCoNuT</a:t>
            </a:r>
            <a:r>
              <a:rPr lang="en-US" altLang="ko-KR" dirty="0"/>
              <a:t> fails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If statement insertion(e.g., null check) - 7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Move a statement to a different location – 3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-&gt;Targeting modifying a statement, not appear in training set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1,000 patches for each bug per model, correct patches are generally ranked very high.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Ten of the 44 correct patches ranked first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Average rank of a correct patch is 63 and median 4 ,Worst is 728.</a:t>
            </a:r>
          </a:p>
          <a:p>
            <a:pPr lvl="1" indent="0"/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7543103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34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664B-28D7-4297-8B54-514383E59887}"/>
              </a:ext>
            </a:extLst>
          </p:cNvPr>
          <p:cNvSpPr txBox="1"/>
          <p:nvPr/>
        </p:nvSpPr>
        <p:spPr>
          <a:xfrm>
            <a:off x="251520" y="1174230"/>
            <a:ext cx="8496944" cy="382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RQ2 : Which bugs only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CoCoNuT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can </a:t>
            </a:r>
            <a:r>
              <a:rPr lang="en-US" altLang="ko-KR" dirty="0"/>
              <a:t>fix?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5C396-95CD-4172-9946-DE9E7F8DF036}"/>
              </a:ext>
            </a:extLst>
          </p:cNvPr>
          <p:cNvSpPr txBox="1"/>
          <p:nvPr/>
        </p:nvSpPr>
        <p:spPr>
          <a:xfrm>
            <a:off x="706612" y="1844824"/>
            <a:ext cx="8437388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With Perfect FL, without a time limit, </a:t>
            </a:r>
            <a:r>
              <a:rPr lang="en-US" altLang="ko-KR" dirty="0" err="1"/>
              <a:t>Tbar</a:t>
            </a:r>
            <a:r>
              <a:rPr lang="en-US" altLang="ko-KR" dirty="0"/>
              <a:t> can`t fix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CoCoNuT</a:t>
            </a:r>
            <a:r>
              <a:rPr lang="en-US" altLang="ko-KR" dirty="0"/>
              <a:t> fix because existing pattern-based techniques does not cover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CoCoNuT</a:t>
            </a:r>
            <a:r>
              <a:rPr lang="en-US" altLang="ko-KR" dirty="0"/>
              <a:t> directly learns patterns from historical data without any additional manual </a:t>
            </a:r>
            <a:r>
              <a:rPr lang="en-US" altLang="ko-KR" dirty="0" err="1"/>
              <a:t>work,making</a:t>
            </a:r>
            <a:r>
              <a:rPr lang="en-US" altLang="ko-KR" dirty="0"/>
              <a:t> it portable to different programming languages.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lvl="1" indent="0"/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9F418-7F24-4503-A9BA-CEE27DFD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4" y="4149080"/>
            <a:ext cx="48387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6940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664B-28D7-4297-8B54-514383E59887}"/>
              </a:ext>
            </a:extLst>
          </p:cNvPr>
          <p:cNvSpPr txBox="1"/>
          <p:nvPr/>
        </p:nvSpPr>
        <p:spPr>
          <a:xfrm>
            <a:off x="251520" y="1174230"/>
            <a:ext cx="849694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RQ3 : </a:t>
            </a:r>
            <a:r>
              <a:rPr lang="en-US" altLang="ko-KR" dirty="0"/>
              <a:t>What are the contributions of the different components of </a:t>
            </a:r>
            <a:r>
              <a:rPr lang="en-US" altLang="ko-KR" dirty="0" err="1"/>
              <a:t>CoCoNuT</a:t>
            </a:r>
            <a:r>
              <a:rPr lang="en-US" altLang="ko-KR" dirty="0"/>
              <a:t> and how does it compare to other NMT-based APR techniques?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5C396-95CD-4172-9946-DE9E7F8DF036}"/>
              </a:ext>
            </a:extLst>
          </p:cNvPr>
          <p:cNvSpPr txBox="1"/>
          <p:nvPr/>
        </p:nvSpPr>
        <p:spPr>
          <a:xfrm>
            <a:off x="706612" y="2021440"/>
            <a:ext cx="8437388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Three Contributions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1) Performance of new NMT architecture compared to state-			of-the-art NMT architectures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2) Impact of context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3) Impact of ensemble  Learning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Comparison with State-of-the-art NMT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 </a:t>
            </a:r>
            <a:r>
              <a:rPr lang="en-US" altLang="ko-KR" dirty="0" err="1"/>
              <a:t>CoCoNuT</a:t>
            </a:r>
            <a:r>
              <a:rPr lang="en-US" altLang="ko-KR" dirty="0"/>
              <a:t> 44 fix, </a:t>
            </a:r>
            <a:r>
              <a:rPr lang="en-US" altLang="ko-KR" dirty="0" err="1"/>
              <a:t>DLFix</a:t>
            </a:r>
            <a:r>
              <a:rPr lang="en-US" altLang="ko-KR" dirty="0"/>
              <a:t> 29,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 </a:t>
            </a:r>
            <a:r>
              <a:rPr lang="en-US" altLang="ko-KR" dirty="0" err="1"/>
              <a:t>Fconv</a:t>
            </a:r>
            <a:r>
              <a:rPr lang="en-US" altLang="ko-KR" dirty="0"/>
              <a:t> 21, Transformer 13, </a:t>
            </a:r>
            <a:r>
              <a:rPr lang="en-US" altLang="ko-KR" dirty="0" err="1"/>
              <a:t>SequenceR</a:t>
            </a:r>
            <a:r>
              <a:rPr lang="en-US" altLang="ko-KR" dirty="0"/>
              <a:t> 12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 LSTM 5 bug fixed.</a:t>
            </a:r>
          </a:p>
          <a:p>
            <a:pPr lvl="1" indent="0"/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1426766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664B-28D7-4297-8B54-514383E59887}"/>
              </a:ext>
            </a:extLst>
          </p:cNvPr>
          <p:cNvSpPr txBox="1"/>
          <p:nvPr/>
        </p:nvSpPr>
        <p:spPr>
          <a:xfrm>
            <a:off x="251520" y="1174230"/>
            <a:ext cx="849694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RQ3 : </a:t>
            </a:r>
            <a:r>
              <a:rPr lang="en-US" altLang="ko-KR" dirty="0"/>
              <a:t>What are the contributions of the different components of </a:t>
            </a:r>
            <a:r>
              <a:rPr lang="en-US" altLang="ko-KR" dirty="0" err="1"/>
              <a:t>CoCoNuT</a:t>
            </a:r>
            <a:r>
              <a:rPr lang="en-US" altLang="ko-KR" dirty="0"/>
              <a:t> and how does it compare to other NMT-based APR techniques?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5C396-95CD-4172-9946-DE9E7F8DF036}"/>
              </a:ext>
            </a:extLst>
          </p:cNvPr>
          <p:cNvSpPr txBox="1"/>
          <p:nvPr/>
        </p:nvSpPr>
        <p:spPr>
          <a:xfrm>
            <a:off x="1331640" y="4160280"/>
            <a:ext cx="648072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Impact of the Context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 without context : </a:t>
            </a:r>
            <a:r>
              <a:rPr lang="en-US" altLang="ko-KR" dirty="0" err="1"/>
              <a:t>Fconv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 with context : </a:t>
            </a:r>
            <a:r>
              <a:rPr lang="en-US" altLang="ko-KR" dirty="0" err="1"/>
              <a:t>CoCoNuT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lvl="1" indent="0"/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7B182F-453E-4E42-BD34-4998C6FE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48577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7601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37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664B-28D7-4297-8B54-514383E59887}"/>
              </a:ext>
            </a:extLst>
          </p:cNvPr>
          <p:cNvSpPr txBox="1"/>
          <p:nvPr/>
        </p:nvSpPr>
        <p:spPr>
          <a:xfrm>
            <a:off x="251520" y="1174230"/>
            <a:ext cx="8496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RQ4: Can we explain why </a:t>
            </a:r>
            <a:r>
              <a:rPr lang="en-US" altLang="ko-KR" dirty="0" err="1"/>
              <a:t>CoCoNuT</a:t>
            </a:r>
            <a:r>
              <a:rPr lang="en-US" altLang="ko-KR" dirty="0"/>
              <a:t> can (or fail to) generate specific fixes?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CE98B-1A40-4DB2-BC65-547C549DF794}"/>
              </a:ext>
            </a:extLst>
          </p:cNvPr>
          <p:cNvSpPr txBox="1"/>
          <p:nvPr/>
        </p:nvSpPr>
        <p:spPr>
          <a:xfrm>
            <a:off x="1332276" y="2251493"/>
            <a:ext cx="779755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-  Keep training and validation instances from before the first bugs in benchmarks for a fair evaluation.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 The majority of the bugs fixed by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CoCoNuT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do not appear in the training sets.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3E1CF-1DA1-4B54-8C91-50F080EDD6DF}"/>
              </a:ext>
            </a:extLst>
          </p:cNvPr>
          <p:cNvSpPr txBox="1"/>
          <p:nvPr/>
        </p:nvSpPr>
        <p:spPr>
          <a:xfrm>
            <a:off x="395536" y="1727177"/>
            <a:ext cx="79208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 Majority of the Fixes are not Clones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592185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40C7-FD8E-4028-8C2E-CFF37A4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11CB4-3679-499F-BC86-A65E6E5E0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664B-28D7-4297-8B54-514383E59887}"/>
              </a:ext>
            </a:extLst>
          </p:cNvPr>
          <p:cNvSpPr txBox="1"/>
          <p:nvPr/>
        </p:nvSpPr>
        <p:spPr>
          <a:xfrm>
            <a:off x="251520" y="1174230"/>
            <a:ext cx="8496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RQ4: Can we explain why </a:t>
            </a:r>
            <a:r>
              <a:rPr lang="en-US" altLang="ko-KR" dirty="0" err="1"/>
              <a:t>CoCoNuT</a:t>
            </a:r>
            <a:r>
              <a:rPr lang="en-US" altLang="ko-KR" dirty="0"/>
              <a:t> can (or fail to) generate specific fixes?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3E1CF-1DA1-4B54-8C91-50F080EDD6DF}"/>
              </a:ext>
            </a:extLst>
          </p:cNvPr>
          <p:cNvSpPr txBox="1"/>
          <p:nvPr/>
        </p:nvSpPr>
        <p:spPr>
          <a:xfrm>
            <a:off x="395536" y="1727177"/>
            <a:ext cx="79208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Analyzing the Attention Map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C09C1E-84AF-4D41-9330-662D3F75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10200"/>
            <a:ext cx="48958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6136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263A-31ED-40E8-A656-6BFCA988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42A84-887E-4028-BF12-00706D7DA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31720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E4BEA-0D43-4F79-8392-AE409BD7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Related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A883-7763-425D-A278-6FFC5A7CA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6DFC1-3BE1-4F62-97C3-B426DDCA7EAC}"/>
              </a:ext>
            </a:extLst>
          </p:cNvPr>
          <p:cNvSpPr txBox="1"/>
          <p:nvPr/>
        </p:nvSpPr>
        <p:spPr>
          <a:xfrm>
            <a:off x="539552" y="1700808"/>
            <a:ext cx="8352928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Nopol</a:t>
            </a:r>
            <a:r>
              <a:rPr lang="en-US" altLang="ko-KR" dirty="0"/>
              <a:t>, which is used to fix single condition errors that occur in 	conditional and loop statement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</a:t>
            </a:r>
            <a:r>
              <a:rPr lang="en-US" altLang="ko-KR" dirty="0" err="1"/>
              <a:t>DynaMoth</a:t>
            </a:r>
            <a:r>
              <a:rPr lang="en-US" altLang="ko-KR" dirty="0"/>
              <a:t>, synthesize conditions containing method calls(</a:t>
            </a:r>
            <a:r>
              <a:rPr lang="en-US" altLang="ko-KR" dirty="0" err="1"/>
              <a:t>nopol</a:t>
            </a:r>
            <a:r>
              <a:rPr lang="en-US" altLang="ko-KR" dirty="0"/>
              <a:t> X)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3)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SemFix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 replaces the expression -&gt;symbolic expression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(generic condition or variable assignment)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4) ACS, Variable selection - &gt; Predicate selection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APR tool based on generation and verification 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535F3-B730-4C49-8E66-ED60D0B409BB}"/>
              </a:ext>
            </a:extLst>
          </p:cNvPr>
          <p:cNvSpPr txBox="1"/>
          <p:nvPr/>
        </p:nvSpPr>
        <p:spPr>
          <a:xfrm>
            <a:off x="227010" y="1378601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Repair Strategy</a:t>
            </a:r>
          </a:p>
        </p:txBody>
      </p:sp>
    </p:spTree>
    <p:extLst>
      <p:ext uri="{BB962C8B-B14F-4D97-AF65-F5344CB8AC3E}">
        <p14:creationId xmlns:p14="http://schemas.microsoft.com/office/powerpoint/2010/main" val="27429782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E4BEA-0D43-4F79-8392-AE409BD7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Related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A883-7763-425D-A278-6FFC5A7CA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6DFC1-3BE1-4F62-97C3-B426DDCA7EAC}"/>
              </a:ext>
            </a:extLst>
          </p:cNvPr>
          <p:cNvSpPr txBox="1"/>
          <p:nvPr/>
        </p:nvSpPr>
        <p:spPr>
          <a:xfrm>
            <a:off x="395536" y="1340768"/>
            <a:ext cx="849694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Most of them mutate programs in other locations to generate patch search space, add patches to suspicious locations, judge correctness through test cases.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GenProg</a:t>
            </a:r>
            <a:r>
              <a:rPr lang="en-US" altLang="ko-KR" dirty="0"/>
              <a:t>, AE,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Due to the incompleteness of validation standards, patches are still defective.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 solve this problem, Propose a patch quality evaluation method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00125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E4BEA-0D43-4F79-8392-AE409BD7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Related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A883-7763-425D-A278-6FFC5A7CA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6DFC1-3BE1-4F62-97C3-B426DDCA7EAC}"/>
              </a:ext>
            </a:extLst>
          </p:cNvPr>
          <p:cNvSpPr txBox="1"/>
          <p:nvPr/>
        </p:nvSpPr>
        <p:spPr>
          <a:xfrm>
            <a:off x="395536" y="1340768"/>
            <a:ext cx="8496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Prioritization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597A6-BD21-41A4-B2C4-D152CF3DD896}"/>
              </a:ext>
            </a:extLst>
          </p:cNvPr>
          <p:cNvSpPr txBox="1"/>
          <p:nvPr/>
        </p:nvSpPr>
        <p:spPr>
          <a:xfrm>
            <a:off x="635231" y="1988840"/>
            <a:ext cx="806489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Many repair use internal sorting to correct probability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Different patches have different thresholds -&gt; a perfect patch prioritization methods does not necessarily produce a perfect patch classification method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prioritization  cate</a:t>
            </a:r>
            <a:r>
              <a:rPr lang="en-US" altLang="ko-KR" dirty="0"/>
              <a:t>gories.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1" indent="0"/>
            <a:r>
              <a:rPr lang="en-US" altLang="ko-KR" dirty="0"/>
              <a:t>	1. Based on the frequency of patches in historical error repairs.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2. Number of passing test cases to sort patches</a:t>
            </a:r>
          </a:p>
          <a:p>
            <a:pPr lvl="1" indent="0"/>
            <a:r>
              <a:rPr lang="en-US" altLang="ko-KR" dirty="0"/>
              <a:t>	3.</a:t>
            </a:r>
            <a:r>
              <a:rPr lang="ko-KR" altLang="en-US" dirty="0"/>
              <a:t> </a:t>
            </a:r>
            <a:r>
              <a:rPr lang="en-US" altLang="ko-KR" dirty="0"/>
              <a:t>Syntax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semantic distance between the original program</a:t>
            </a:r>
          </a:p>
          <a:p>
            <a:pPr lvl="1" indent="0"/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67349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E4BEA-0D43-4F79-8392-AE409BD7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of patch quality based on semantic distance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A883-7763-425D-A278-6FFC5A7CA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597A6-BD21-41A4-B2C4-D152CF3DD896}"/>
              </a:ext>
            </a:extLst>
          </p:cNvPr>
          <p:cNvSpPr txBox="1"/>
          <p:nvPr/>
        </p:nvSpPr>
        <p:spPr>
          <a:xfrm>
            <a:off x="539552" y="1517693"/>
            <a:ext cx="8064896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Generated patches contain a large number of error patches.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Patches can be three types, namely insertion, deletion, and modification.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The semantic distance, proposed by paper, between the patch and the original program is analyzed through interval distance, output coverage, and path matching.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Convert a patch quality evaluation problem into a prioritization problem by recommendation. </a:t>
            </a:r>
          </a:p>
        </p:txBody>
      </p:sp>
    </p:spTree>
    <p:extLst>
      <p:ext uri="{BB962C8B-B14F-4D97-AF65-F5344CB8AC3E}">
        <p14:creationId xmlns:p14="http://schemas.microsoft.com/office/powerpoint/2010/main" val="21890717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E4BEA-0D43-4F79-8392-AE409BD7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of patch quality based on semantic distance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A883-7763-425D-A278-6FFC5A7CA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597A6-BD21-41A4-B2C4-D152CF3DD896}"/>
              </a:ext>
            </a:extLst>
          </p:cNvPr>
          <p:cNvSpPr txBox="1"/>
          <p:nvPr/>
        </p:nvSpPr>
        <p:spPr>
          <a:xfrm>
            <a:off x="251520" y="1268760"/>
            <a:ext cx="80648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Interval Distance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0CB35-1DB0-4B8B-9A30-9C858C5BB227}"/>
              </a:ext>
            </a:extLst>
          </p:cNvPr>
          <p:cNvSpPr txBox="1"/>
          <p:nvPr/>
        </p:nvSpPr>
        <p:spPr>
          <a:xfrm>
            <a:off x="539552" y="1844824"/>
            <a:ext cx="777686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Interval distanc</a:t>
            </a:r>
            <a:r>
              <a:rPr lang="en-US" altLang="ko-KR" dirty="0"/>
              <a:t>e to measure the degree of “inconsistency” between any two Boolean expressions,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When a defect appears in the Boolean expression, the feasible interval between the patch and the original expression will definitely change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It will cause a new defect because the semantics of the original program may change if the distances is greater than a given value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70BED8-D6A8-446B-8E12-DC0DD595D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05473"/>
            <a:ext cx="1524000" cy="30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A3C79-1FD1-4D02-B33A-22DCA7BDDEA2}"/>
              </a:ext>
            </a:extLst>
          </p:cNvPr>
          <p:cNvSpPr txBox="1"/>
          <p:nvPr/>
        </p:nvSpPr>
        <p:spPr>
          <a:xfrm>
            <a:off x="2915816" y="4437112"/>
            <a:ext cx="460851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tj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 test  case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dirty="0"/>
              <a:t>e, Boolean expression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m, method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dirty="0"/>
              <a:t>p, original program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1121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E4BEA-0D43-4F79-8392-AE409BD7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 of patch quality based on semantic distance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D1A883-7763-425D-A278-6FFC5A7CA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597A6-BD21-41A4-B2C4-D152CF3DD896}"/>
              </a:ext>
            </a:extLst>
          </p:cNvPr>
          <p:cNvSpPr txBox="1"/>
          <p:nvPr/>
        </p:nvSpPr>
        <p:spPr>
          <a:xfrm>
            <a:off x="251520" y="1268760"/>
            <a:ext cx="80648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Interval 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A3C79-1FD1-4D02-B33A-22DCA7BDDEA2}"/>
              </a:ext>
            </a:extLst>
          </p:cNvPr>
          <p:cNvSpPr txBox="1"/>
          <p:nvPr/>
        </p:nvSpPr>
        <p:spPr>
          <a:xfrm>
            <a:off x="3419872" y="1872724"/>
            <a:ext cx="460851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tj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 test  case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dirty="0"/>
              <a:t>e, Boolean expression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m, method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ko-KR" dirty="0"/>
              <a:t>p, original program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pi</a:t>
            </a:r>
            <a:r>
              <a:rPr lang="en-US" altLang="ko-KR" dirty="0"/>
              <a:t>, patch given to the defect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162AA9-B6C4-4D42-9AE7-97C9943C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83794"/>
            <a:ext cx="19621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316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129901</TotalTime>
  <Words>2683</Words>
  <Application>Microsoft Office PowerPoint</Application>
  <PresentationFormat>화면 슬라이드 쇼(4:3)</PresentationFormat>
  <Paragraphs>445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Helvetica Neue</vt:lpstr>
      <vt:lpstr>나눔고딕</vt:lpstr>
      <vt:lpstr>맑은 고딕</vt:lpstr>
      <vt:lpstr>Arial</vt:lpstr>
      <vt:lpstr>Wingdings</vt:lpstr>
      <vt:lpstr>Default</vt:lpstr>
      <vt:lpstr>PowerPoint 프레젠테이션</vt:lpstr>
      <vt:lpstr>PowerPoint 프레젠테이션</vt:lpstr>
      <vt:lpstr>- Introduction.</vt:lpstr>
      <vt:lpstr>- Related Work</vt:lpstr>
      <vt:lpstr>- Related Work</vt:lpstr>
      <vt:lpstr>- Related Work</vt:lpstr>
      <vt:lpstr>- Evaluation of patch quality based on semantic distance</vt:lpstr>
      <vt:lpstr>- Evaluation of patch quality based on semantic distance</vt:lpstr>
      <vt:lpstr>- Evaluation of patch quality based on semantic distance</vt:lpstr>
      <vt:lpstr>CoCoNuT: Combining Context-Aware Neural Translation Models using Ensemble for Program Repair </vt:lpstr>
      <vt:lpstr>- Introduction</vt:lpstr>
      <vt:lpstr>- Introduction</vt:lpstr>
      <vt:lpstr>- Introduction</vt:lpstr>
      <vt:lpstr>- Introduction</vt:lpstr>
      <vt:lpstr>- Introduction</vt:lpstr>
      <vt:lpstr>- Introduction</vt:lpstr>
      <vt:lpstr>- Approach</vt:lpstr>
      <vt:lpstr>- Approach</vt:lpstr>
      <vt:lpstr>- Approach</vt:lpstr>
      <vt:lpstr>- Approach</vt:lpstr>
      <vt:lpstr>- Approach</vt:lpstr>
      <vt:lpstr>- Approach</vt:lpstr>
      <vt:lpstr>- Approach</vt:lpstr>
      <vt:lpstr>- Approach</vt:lpstr>
      <vt:lpstr>- Approach</vt:lpstr>
      <vt:lpstr>- Approach</vt:lpstr>
      <vt:lpstr>- Approach</vt:lpstr>
      <vt:lpstr>- Experiment Setup</vt:lpstr>
      <vt:lpstr>- Experiment Setup</vt:lpstr>
      <vt:lpstr>- Evaluation and Result</vt:lpstr>
      <vt:lpstr>- Evaluation and Result</vt:lpstr>
      <vt:lpstr>- Evaluation and Result</vt:lpstr>
      <vt:lpstr>- Evaluation and Result</vt:lpstr>
      <vt:lpstr>- Evaluation and Result</vt:lpstr>
      <vt:lpstr>- Evaluation and Result</vt:lpstr>
      <vt:lpstr>- Evaluation and Result</vt:lpstr>
      <vt:lpstr>- Evaluation and Result</vt:lpstr>
      <vt:lpstr>- Evaluation and Result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1014</cp:revision>
  <cp:lastPrinted>2019-01-25T10:57:37Z</cp:lastPrinted>
  <dcterms:modified xsi:type="dcterms:W3CDTF">2020-12-10T02:20:30Z</dcterms:modified>
</cp:coreProperties>
</file>