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9" r:id="rId2"/>
    <p:sldId id="397" r:id="rId3"/>
    <p:sldId id="425" r:id="rId4"/>
    <p:sldId id="426" r:id="rId5"/>
    <p:sldId id="427" r:id="rId6"/>
    <p:sldId id="428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45" r:id="rId27"/>
    <p:sldId id="424" r:id="rId28"/>
  </p:sldIdLst>
  <p:sldSz cx="9144000" cy="6858000" type="screen4x3"/>
  <p:notesSz cx="9923463" cy="6788150"/>
  <p:custShowLst>
    <p:custShow name="재구성한 쇼 1" id="0">
      <p:sldLst>
        <p:sld r:id="rId27"/>
        <p:sld r:id="rId3"/>
        <p:sld r:id="rId8"/>
        <p:sld r:id="rId11"/>
        <p:sld r:id="rId12"/>
        <p:sld r:id="rId13"/>
        <p:sld r:id="rId14"/>
      </p:sldLst>
    </p:custShow>
  </p:custShow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jhkjh612@o365.skku.edu" initials="k" lastIdx="1" clrIdx="0">
    <p:extLst>
      <p:ext uri="{19B8F6BF-5375-455C-9EA6-DF929625EA0E}">
        <p15:presenceInfo xmlns:p15="http://schemas.microsoft.com/office/powerpoint/2012/main" userId="S::kjhkjh612@o365.skku.edu::b1e1f8f2-0dd7-4983-be2a-03a784d036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5" autoAdjust="0"/>
    <p:restoredTop sz="87340" autoAdjust="0"/>
  </p:normalViewPr>
  <p:slideViewPr>
    <p:cSldViewPr showGuides="1">
      <p:cViewPr varScale="1">
        <p:scale>
          <a:sx n="104" d="100"/>
          <a:sy n="104" d="100"/>
        </p:scale>
        <p:origin x="7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2020-12-11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20-12-10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Automatic</a:t>
            </a:r>
            <a:r>
              <a:rPr lang="ko-KR" altLang="en-US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repair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B8C29-1ECC-478A-83CE-F9775176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A19C84-135F-4AE6-A2BE-8D26E0E70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34E3F-8D0E-4F14-85B9-017F5FEC1F12}"/>
              </a:ext>
            </a:extLst>
          </p:cNvPr>
          <p:cNvSpPr txBox="1"/>
          <p:nvPr/>
        </p:nvSpPr>
        <p:spPr>
          <a:xfrm>
            <a:off x="395536" y="1340768"/>
            <a:ext cx="80648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3. 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Distance Measurement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88468-CD90-4C06-B524-749BF5268624}"/>
              </a:ext>
            </a:extLst>
          </p:cNvPr>
          <p:cNvSpPr txBox="1"/>
          <p:nvPr/>
        </p:nvSpPr>
        <p:spPr>
          <a:xfrm>
            <a:off x="445310" y="1741858"/>
            <a:ext cx="8075240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Measuring Distance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complete-path spectra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Test Distance Measure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 Calculate generated test with each original test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 Executed statements with the calling context of the patched 	methods.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1) Entering a patched method from a method call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2) Leaving the method from the same call and keep only 		the statements between the positions.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694CAA-1B40-4671-B30E-658EB8FE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930" y="2060848"/>
            <a:ext cx="37242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311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CC578-7E06-47D4-B960-A4256AF1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BFEA79-6048-4A1F-823D-1B7F4ED944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06425-CBB4-4E87-8C5A-CF4FDFC8849A}"/>
              </a:ext>
            </a:extLst>
          </p:cNvPr>
          <p:cNvSpPr txBox="1"/>
          <p:nvPr/>
        </p:nvSpPr>
        <p:spPr>
          <a:xfrm>
            <a:off x="395536" y="1184678"/>
            <a:ext cx="77152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 Distance Measurement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9AB45-23C0-4015-BF4C-0D92745E1B3C}"/>
              </a:ext>
            </a:extLst>
          </p:cNvPr>
          <p:cNvSpPr txBox="1"/>
          <p:nvPr/>
        </p:nvSpPr>
        <p:spPr>
          <a:xfrm>
            <a:off x="611560" y="1867398"/>
            <a:ext cx="8208912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 Distance Measurer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 generated or original and calculates the distance between its 	executions on the original program and on the patched programs.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 Different from test measurer, consider the full sequence of 	executed statements.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 Because Same test, unlikely to be noises outside the patched 	method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376479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27E29-0247-43C9-81E5-C3D71572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DD5ECE-2F95-434C-9710-BA4C53575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E39AF-890C-4344-BE4B-AA28F77490A3}"/>
              </a:ext>
            </a:extLst>
          </p:cNvPr>
          <p:cNvSpPr txBox="1"/>
          <p:nvPr/>
        </p:nvSpPr>
        <p:spPr>
          <a:xfrm>
            <a:off x="323528" y="1268760"/>
            <a:ext cx="80752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4. Classification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F4AF6-B5B0-42E2-923D-A9EC5D6F964F}"/>
              </a:ext>
            </a:extLst>
          </p:cNvPr>
          <p:cNvSpPr txBox="1"/>
          <p:nvPr/>
        </p:nvSpPr>
        <p:spPr>
          <a:xfrm>
            <a:off x="395536" y="1844824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Test classifier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classifies the test result of a generated test as passing or failing.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Difficult to precisely classify, discard these tests.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A3DEE8-6C98-478B-B9DF-3CFB4282F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86" y="2768152"/>
            <a:ext cx="4464496" cy="1797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A21C6C-0F53-418E-801A-DBE297208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50" y="5055831"/>
            <a:ext cx="4248150" cy="866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B73C52-FB57-47AB-8B17-3A1844949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5834934"/>
            <a:ext cx="5610225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10AFBA-97D0-42C9-A2F9-5A7D9D3AE69D}"/>
              </a:ext>
            </a:extLst>
          </p:cNvPr>
          <p:cNvSpPr txBox="1"/>
          <p:nvPr/>
        </p:nvSpPr>
        <p:spPr>
          <a:xfrm>
            <a:off x="5868144" y="2943984"/>
            <a:ext cx="3119066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T = original test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T’ = generated test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In case of least a passing test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56E172-E975-478E-ACA2-E5FBE4E71318}"/>
              </a:ext>
            </a:extLst>
          </p:cNvPr>
          <p:cNvSpPr txBox="1"/>
          <p:nvPr/>
        </p:nvSpPr>
        <p:spPr>
          <a:xfrm>
            <a:off x="6408564" y="5055831"/>
            <a:ext cx="24482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No passing test case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6767983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66866-D210-4BB5-B384-D939F58C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E5971F-A5C6-4224-92EA-64175FE212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C828C-C448-4EA5-8F7A-F69FB4FFE043}"/>
              </a:ext>
            </a:extLst>
          </p:cNvPr>
          <p:cNvSpPr txBox="1"/>
          <p:nvPr/>
        </p:nvSpPr>
        <p:spPr>
          <a:xfrm>
            <a:off x="209166" y="1340768"/>
            <a:ext cx="844798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Patch classifier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                 : distance between the executions of test t before and 		after the patch p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0EB7D8-C897-49D9-ACC0-19C2228AB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96952"/>
            <a:ext cx="6438900" cy="2447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146F74-9A16-435D-9A14-68DFF1A1F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916832"/>
            <a:ext cx="11811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1133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E423C-D0F8-4509-A4D8-E6B21572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Implementation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F11CAE-1EC0-40B8-9993-F21A914EC5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A2B82-2AF9-4B75-941B-62D3B01ED2C5}"/>
              </a:ext>
            </a:extLst>
          </p:cNvPr>
          <p:cNvSpPr txBox="1"/>
          <p:nvPr/>
        </p:nvSpPr>
        <p:spPr>
          <a:xfrm>
            <a:off x="2483768" y="548680"/>
            <a:ext cx="2686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80CF4-2B84-454C-9761-A3D6B9214A38}"/>
              </a:ext>
            </a:extLst>
          </p:cNvPr>
          <p:cNvSpPr txBox="1"/>
          <p:nvPr/>
        </p:nvSpPr>
        <p:spPr>
          <a:xfrm>
            <a:off x="251520" y="1174230"/>
            <a:ext cx="844798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Choose </a:t>
            </a:r>
            <a:r>
              <a:rPr lang="en-US" altLang="ko-KR" dirty="0" err="1"/>
              <a:t>Randoop</a:t>
            </a:r>
            <a:r>
              <a:rPr lang="en-US" altLang="ko-KR" dirty="0"/>
              <a:t>, a random testing tool, as the test generation tool.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Testing tool making fewer test,</a:t>
            </a:r>
            <a:r>
              <a:rPr lang="en-US" altLang="ko-KR" dirty="0"/>
              <a:t> were not used , not enough for statistical analysis.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5094590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69F9C-617D-4830-A2C7-900112F4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023ACC-CA73-4813-BB02-3807D100B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FB4D55-31BD-4ED9-9F98-F06A1BE1E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560"/>
            <a:ext cx="9144000" cy="20305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0A3D9-3940-4177-8A85-0C887B4C520F}"/>
              </a:ext>
            </a:extLst>
          </p:cNvPr>
          <p:cNvSpPr txBox="1"/>
          <p:nvPr/>
        </p:nvSpPr>
        <p:spPr>
          <a:xfrm>
            <a:off x="179512" y="1174230"/>
            <a:ext cx="41764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Dataset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337996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69F9C-617D-4830-A2C7-900112F4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023ACC-CA73-4813-BB02-3807D100B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0A3D9-3940-4177-8A85-0C887B4C520F}"/>
              </a:ext>
            </a:extLst>
          </p:cNvPr>
          <p:cNvSpPr txBox="1"/>
          <p:nvPr/>
        </p:nvSpPr>
        <p:spPr>
          <a:xfrm>
            <a:off x="179512" y="1174230"/>
            <a:ext cx="41764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Experiment Setup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A5698-5C01-408B-8AEA-84BFE826CBFC}"/>
              </a:ext>
            </a:extLst>
          </p:cNvPr>
          <p:cNvSpPr txBox="1"/>
          <p:nvPr/>
        </p:nvSpPr>
        <p:spPr>
          <a:xfrm>
            <a:off x="539552" y="1772816"/>
            <a:ext cx="7776864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Test Generation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Randoop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to run 3minutes on the original program and 	collected the test sets that covered the patched methods.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 Most defects enough for 3minutes, lengthening the time 	would not lead to more test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 randomly selected 20 test, or selected all ( &lt;20)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 7.1 tests per patch in average, minimum 0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 Based on classification of Test-SIM, 71% tests passing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5124293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CDE11-A85A-4788-BBFA-9B721FF8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4FD25C-4745-4A60-A708-4918F0FDF4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652862-BD91-404F-98D4-17EE22E5C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3987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4EDD7C-3ABD-4A5E-AA47-FFF3425C2213}"/>
              </a:ext>
            </a:extLst>
          </p:cNvPr>
          <p:cNvSpPr txBox="1"/>
          <p:nvPr/>
        </p:nvSpPr>
        <p:spPr>
          <a:xfrm>
            <a:off x="467544" y="1174230"/>
            <a:ext cx="78488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Syntactic and semantic metrics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386758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E0BB2-3017-4718-A172-482A0446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F9F5E8A-D6D6-4261-BA54-92295F75E9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CA2A6-896E-4E37-B33C-956AA4CE372E}"/>
              </a:ext>
            </a:extLst>
          </p:cNvPr>
          <p:cNvSpPr txBox="1"/>
          <p:nvPr/>
        </p:nvSpPr>
        <p:spPr>
          <a:xfrm>
            <a:off x="395536" y="1412776"/>
            <a:ext cx="83039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Result of RQ1 : Reliability of Heuristics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A966B9-14D7-4774-B8C0-EA61319BE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5495925" cy="1762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DD521D-5DF3-428D-B2B8-FB38B4F3DACF}"/>
              </a:ext>
            </a:extLst>
          </p:cNvPr>
          <p:cNvSpPr txBox="1"/>
          <p:nvPr/>
        </p:nvSpPr>
        <p:spPr>
          <a:xfrm>
            <a:off x="755576" y="3789040"/>
            <a:ext cx="741682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Correct Patches are different Passing Test from Failing tests.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Incorrect Patches not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283960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016FF-B52A-460D-BC7A-258DC87D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683E56-33B1-4021-B205-7406FDD34D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7F3429-94C3-4302-A0D0-E2B115658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95" y="1837011"/>
            <a:ext cx="4320480" cy="3672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0066F6-2BD5-42D5-B99F-02F0E36CF0E5}"/>
              </a:ext>
            </a:extLst>
          </p:cNvPr>
          <p:cNvSpPr txBox="1"/>
          <p:nvPr/>
        </p:nvSpPr>
        <p:spPr>
          <a:xfrm>
            <a:off x="243175" y="1197786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Result of RQ1 : Reliability of Heuristics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0464F-D65A-42E4-8D41-520AEBACA4B0}"/>
              </a:ext>
            </a:extLst>
          </p:cNvPr>
          <p:cNvSpPr txBox="1"/>
          <p:nvPr/>
        </p:nvSpPr>
        <p:spPr>
          <a:xfrm>
            <a:off x="4716016" y="1837011"/>
            <a:ext cx="398348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Shorter distances, more likely to have the same test results.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On the other hands, opposite results.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772029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68DD6-05EE-4989-8131-E5B5399A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EB875B-3CC3-4B94-9E47-D324455E9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9862B-402F-469E-91BD-BEB962B4D8E1}"/>
              </a:ext>
            </a:extLst>
          </p:cNvPr>
          <p:cNvSpPr txBox="1"/>
          <p:nvPr/>
        </p:nvSpPr>
        <p:spPr>
          <a:xfrm>
            <a:off x="125760" y="1700808"/>
            <a:ext cx="8892480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ko-KR" sz="2500" dirty="0"/>
              <a:t>Identifying Patch Correctness in Test-Based Program Repair</a:t>
            </a:r>
          </a:p>
          <a:p>
            <a:pPr algn="ctr"/>
            <a:r>
              <a:rPr lang="en-US" altLang="ko-KR" sz="1600" dirty="0"/>
              <a:t>Yingfei </a:t>
            </a:r>
            <a:r>
              <a:rPr lang="en-US" altLang="ko-KR" sz="1600" dirty="0" err="1"/>
              <a:t>Xiong</a:t>
            </a:r>
            <a:r>
              <a:rPr lang="en-US" altLang="ko-KR" sz="1600" dirty="0"/>
              <a:t>, Xinyuan Liu, </a:t>
            </a:r>
            <a:r>
              <a:rPr lang="en-US" altLang="ko-KR" sz="1600" dirty="0" err="1"/>
              <a:t>Muhan</a:t>
            </a:r>
            <a:r>
              <a:rPr lang="en-US" altLang="ko-KR" sz="1600" dirty="0"/>
              <a:t> Zeng, Lu Zhang, Gang Huang</a:t>
            </a:r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ICSE2018</a:t>
            </a:r>
          </a:p>
        </p:txBody>
      </p:sp>
    </p:spTree>
    <p:extLst>
      <p:ext uri="{BB962C8B-B14F-4D97-AF65-F5344CB8AC3E}">
        <p14:creationId xmlns:p14="http://schemas.microsoft.com/office/powerpoint/2010/main" val="334926042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AC4D-303E-44DE-A172-4AD3DB83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4E7986-4906-4E38-BFF2-54E8E047B5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85EBA-92F5-41C6-9AAB-3BB4E1016796}"/>
              </a:ext>
            </a:extLst>
          </p:cNvPr>
          <p:cNvSpPr txBox="1"/>
          <p:nvPr/>
        </p:nvSpPr>
        <p:spPr>
          <a:xfrm>
            <a:off x="251520" y="1174230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Result of RQ2: Overall Effectiveness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EADF7F-9560-4963-9163-E9E774D8B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97" y="1643750"/>
            <a:ext cx="4183639" cy="24724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C57D96-090A-490C-B57F-7E992B62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7" y="4256009"/>
            <a:ext cx="3871550" cy="191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944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D6888-7BA3-426F-8625-0BE01B17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2D93DE-DFBF-4DB7-87BC-AA8E959B6A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2F543-8EB8-4226-A997-A4D9BD34E2A0}"/>
              </a:ext>
            </a:extLst>
          </p:cNvPr>
          <p:cNvSpPr txBox="1"/>
          <p:nvPr/>
        </p:nvSpPr>
        <p:spPr>
          <a:xfrm>
            <a:off x="188469" y="1244429"/>
            <a:ext cx="835292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Result of RQ3: Comparing with Others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86A98-7B2F-4A8E-A9C9-A515017E9B41}"/>
              </a:ext>
            </a:extLst>
          </p:cNvPr>
          <p:cNvSpPr txBox="1"/>
          <p:nvPr/>
        </p:nvSpPr>
        <p:spPr>
          <a:xfrm>
            <a:off x="827584" y="1916832"/>
            <a:ext cx="7643192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Anti-patterns : filtered out 28/139 patches. 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27 incorrect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1 correct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Opad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: failed to recognize incorrect patches on same set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9E6F55-ED1B-4C35-9383-EB4D7457A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3" y="3158316"/>
            <a:ext cx="3946193" cy="30138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AFBABB-8B78-4875-9F50-D02504130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933" y="3213955"/>
            <a:ext cx="4353355" cy="32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089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0AA94-59A1-44BA-B266-ADA138BD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2D2308-90AF-40F3-AA08-FE5A989A7A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50D35-17F7-47DD-AB89-1CAFDE9F3611}"/>
              </a:ext>
            </a:extLst>
          </p:cNvPr>
          <p:cNvSpPr txBox="1"/>
          <p:nvPr/>
        </p:nvSpPr>
        <p:spPr>
          <a:xfrm>
            <a:off x="251520" y="1174230"/>
            <a:ext cx="7848872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Result of RQ4 : Effects of Test Generation.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Result of RQ5: Parameters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3E459D-3B3A-4E36-92AC-9F7AB565C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24" y="1700808"/>
            <a:ext cx="4896544" cy="13889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E2781D-F5CF-475A-AFC2-19302A926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923886"/>
            <a:ext cx="4123200" cy="2466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12400-3F88-4D65-B5BE-FA611AC46208}"/>
              </a:ext>
            </a:extLst>
          </p:cNvPr>
          <p:cNvSpPr txBox="1"/>
          <p:nvPr/>
        </p:nvSpPr>
        <p:spPr>
          <a:xfrm>
            <a:off x="5508104" y="1844824"/>
            <a:ext cx="296267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PATCH-SIM alone makes an effective.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Does not require a precise tuning of parameters.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128805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22EC7-DFA1-4160-B24A-048651FA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081CD8-7747-450D-9D90-2BC8E1BCC5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A718D-D3F9-4483-B716-BA33B88A9AE5}"/>
              </a:ext>
            </a:extLst>
          </p:cNvPr>
          <p:cNvSpPr txBox="1"/>
          <p:nvPr/>
        </p:nvSpPr>
        <p:spPr>
          <a:xfrm>
            <a:off x="395536" y="1412776"/>
            <a:ext cx="7632848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Result of RQ6: Causes of Wrong Result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2" indent="0"/>
            <a:r>
              <a:rPr lang="en-US" altLang="ko-KR" dirty="0"/>
              <a:t>	1)</a:t>
            </a:r>
            <a:r>
              <a:rPr lang="ko-KR" altLang="en-US" dirty="0"/>
              <a:t> </a:t>
            </a:r>
            <a:r>
              <a:rPr lang="en-US" altLang="ko-KR" dirty="0"/>
              <a:t>Too</a:t>
            </a:r>
            <a:r>
              <a:rPr lang="ko-KR" altLang="en-US" dirty="0"/>
              <a:t> </a:t>
            </a:r>
            <a:r>
              <a:rPr lang="en-US" altLang="ko-KR" dirty="0"/>
              <a:t>weak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suite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21</a:t>
            </a:r>
            <a:r>
              <a:rPr lang="ko-KR" altLang="en-US" dirty="0"/>
              <a:t>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48</a:t>
            </a:r>
            <a:r>
              <a:rPr lang="ko-KR" altLang="en-US" dirty="0"/>
              <a:t> </a:t>
            </a:r>
            <a:r>
              <a:rPr lang="en-US" altLang="ko-KR" dirty="0"/>
              <a:t>that only one failing test 	covers the patched method. And no passing test, relies on the 	threshold K</a:t>
            </a:r>
          </a:p>
          <a:p>
            <a:pPr lvl="2" indent="0"/>
            <a:r>
              <a:rPr lang="en-US" altLang="ko-KR" dirty="0"/>
              <a:t>	</a:t>
            </a:r>
          </a:p>
          <a:p>
            <a:pPr lvl="2" indent="0"/>
            <a:r>
              <a:rPr lang="en-US" altLang="ko-KR" dirty="0"/>
              <a:t>	2) Unsatisfying test generation : 27 out of 48 test generation 	tool fails to generate satisfying tests.</a:t>
            </a:r>
          </a:p>
          <a:p>
            <a:pPr lvl="2" indent="0"/>
            <a:endParaRPr lang="en-US" altLang="ko-KR" dirty="0"/>
          </a:p>
          <a:p>
            <a:pPr lvl="2" indent="0"/>
            <a:r>
              <a:rPr lang="en-US" altLang="ko-KR" dirty="0"/>
              <a:t>	3) Unsatisfying classification formula : 8 out of 48 Using 	calculated the average distance of all failing test executions. 	Large value may impact</a:t>
            </a:r>
          </a:p>
        </p:txBody>
      </p:sp>
    </p:spTree>
    <p:extLst>
      <p:ext uri="{BB962C8B-B14F-4D97-AF65-F5344CB8AC3E}">
        <p14:creationId xmlns:p14="http://schemas.microsoft.com/office/powerpoint/2010/main" val="307488479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A4565-F41B-4D0B-8541-1CF5A75F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DFE840-A27C-447F-9CE5-27D71D0A37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CF7BD-5DED-4FA3-AA3A-E45DA9E7339D}"/>
              </a:ext>
            </a:extLst>
          </p:cNvPr>
          <p:cNvSpPr txBox="1"/>
          <p:nvPr/>
        </p:nvSpPr>
        <p:spPr>
          <a:xfrm>
            <a:off x="467544" y="1412776"/>
            <a:ext cx="8136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Result of RQ7 : Developer Patches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3D1F3-868D-480C-9E31-82D15C76C787}"/>
              </a:ext>
            </a:extLst>
          </p:cNvPr>
          <p:cNvSpPr txBox="1"/>
          <p:nvPr/>
        </p:nvSpPr>
        <p:spPr>
          <a:xfrm>
            <a:off x="899592" y="2060848"/>
            <a:ext cx="8244408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194 correct developer patches, tool classified 16 patches is incorrect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1) human patches are more complex than automated techniques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2) when the complexity grows, tool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3) To enhance the performance, PATCH-SIM and CPS needed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53358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DDF79-49F1-40F1-8F71-C1EA1943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Threats to validity and limitations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D3ADEE-0543-47E2-82DC-EC5395BD04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4E021-BA4C-46BF-8149-78757FB101AE}"/>
              </a:ext>
            </a:extLst>
          </p:cNvPr>
          <p:cNvSpPr txBox="1"/>
          <p:nvPr/>
        </p:nvSpPr>
        <p:spPr>
          <a:xfrm>
            <a:off x="395536" y="1556792"/>
            <a:ext cx="7920880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Internal validity : discarded some patches for correctness ca</a:t>
            </a:r>
            <a:r>
              <a:rPr lang="en-US" altLang="ko-KR" dirty="0"/>
              <a:t>nnot be determined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External validity : generalization for different types of program repair tools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Construct validity : correctness of the patches are manually evaluated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8271903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B585D-8A78-4554-9A82-4DEBB697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Idea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272C5A-ACEB-42E0-B653-33C3E9A0B5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163F7-F8A4-403E-93AC-E5D299410A2C}"/>
              </a:ext>
            </a:extLst>
          </p:cNvPr>
          <p:cNvSpPr txBox="1"/>
          <p:nvPr/>
        </p:nvSpPr>
        <p:spPr>
          <a:xfrm>
            <a:off x="179512" y="1340768"/>
            <a:ext cx="8208912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Helvetica Neue"/>
              </a:rPr>
              <a:t>The overfitting problem in automatic program repair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r>
              <a:rPr lang="en-US" altLang="ko-KR" dirty="0"/>
              <a:t>	-&gt;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Helvetica Neue"/>
              </a:rPr>
              <a:t>Current progress in mitigating the overfitting problem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1) Program repair tools that can prioritize the correct patch 		before the overfitting one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>
                <a:solidFill>
                  <a:srgbClr val="333333"/>
                </a:solidFill>
                <a:latin typeface="Helvetica" panose="020B0604020202020204" pitchFamily="34" charset="0"/>
              </a:rPr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		2) Validate patches generated by any program repair tool.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EE3B0-00FA-4087-9443-33A0AA461F4C}"/>
              </a:ext>
            </a:extLst>
          </p:cNvPr>
          <p:cNvSpPr txBox="1"/>
          <p:nvPr/>
        </p:nvSpPr>
        <p:spPr>
          <a:xfrm>
            <a:off x="963842" y="4264313"/>
            <a:ext cx="721631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Second approach :  Identifying Patch Correctness in Test-Based Program Repair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5441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263A-31ED-40E8-A656-6BFCA988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Idea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42A84-887E-4028-BF12-00706D7DA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C4208-BC12-4D75-8038-46FE902858DA}"/>
              </a:ext>
            </a:extLst>
          </p:cNvPr>
          <p:cNvSpPr txBox="1"/>
          <p:nvPr/>
        </p:nvSpPr>
        <p:spPr>
          <a:xfrm>
            <a:off x="251520" y="1174230"/>
            <a:ext cx="8447980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Most Apr techniques </a:t>
            </a:r>
            <a:r>
              <a:rPr lang="en-US" altLang="ko-KR" dirty="0"/>
              <a:t>own standard for Patch generation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 ex) Pattern based, Machine learning based, Search-based…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So, their patches have risk for overfitting.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Calculating similarity before and after patch is not enough.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So We need to compare failed patch with next generate</a:t>
            </a:r>
            <a:r>
              <a:rPr lang="en-US" altLang="ko-KR" dirty="0"/>
              <a:t>d patch even though all test cases pass to find correctness.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Among plausible patches , More similarity with failed patch, should have lower rank than others.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Bug file don`t tell the techniques trend, but failed patch</a:t>
            </a:r>
            <a:r>
              <a:rPr lang="en-US" altLang="ko-KR" dirty="0"/>
              <a:t> can tell the trend of the techniques.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631720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7F74F-E57A-4D93-8C0C-755F8949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609275-F00A-4D81-B3A0-BFE7EFBA5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B2929-8E18-4672-B594-90097BCB0571}"/>
              </a:ext>
            </a:extLst>
          </p:cNvPr>
          <p:cNvSpPr txBox="1"/>
          <p:nvPr/>
        </p:nvSpPr>
        <p:spPr>
          <a:xfrm>
            <a:off x="395536" y="1484784"/>
            <a:ext cx="8303964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Multiple automatic program repair systems produce much more incorrect patches than correct patches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Test suites cannot guarantee the correctness of the patches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-&gt;Developers have to manually verify patches.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Weak test suite is not enough to filter out the incorrect patches produced by program repair system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en-US" altLang="ko-KR" dirty="0"/>
              <a:t>-&gt; Enhance the test suite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Generate new test cases</a:t>
            </a:r>
          </a:p>
          <a:p>
            <a:pPr lvl="1" indent="0"/>
            <a:r>
              <a:rPr lang="en-US" altLang="ko-KR" dirty="0"/>
              <a:t>	-&gt;Cannot oracle automatically generated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Goal is to classify patches heuristically without knowing the full oracle.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827924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7F74F-E57A-4D93-8C0C-755F8949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609275-F00A-4D81-B3A0-BFE7EFBA5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B2929-8E18-4672-B594-90097BCB0571}"/>
              </a:ext>
            </a:extLst>
          </p:cNvPr>
          <p:cNvSpPr txBox="1"/>
          <p:nvPr/>
        </p:nvSpPr>
        <p:spPr>
          <a:xfrm>
            <a:off x="395536" y="1484784"/>
            <a:ext cx="8640960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PATCH-SIM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 Passing test usually behaves similarly as before, while a failing test 	usually behaves differently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TEST-SIM</a:t>
            </a:r>
          </a:p>
          <a:p>
            <a:pPr lvl="1" indent="0"/>
            <a:r>
              <a:rPr lang="en-US" altLang="ko-KR" dirty="0"/>
              <a:t>	-  Two tests have similar execution, they are likely to have the same 	test results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1" indent="0"/>
            <a:endParaRPr lang="en-US" altLang="ko-KR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Steps</a:t>
            </a:r>
          </a:p>
          <a:p>
            <a:pPr lvl="1" indent="0"/>
            <a:r>
              <a:rPr lang="en-US" altLang="ko-KR" dirty="0"/>
              <a:t>	1) Generate a set of new test inputs.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2) Classify the newly generated test inputs as passing or failing tests 	by 	comparing them with existing test inputs.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3) </a:t>
            </a:r>
            <a:r>
              <a:rPr lang="en-US" altLang="ko-KR" dirty="0"/>
              <a:t>Determine the correctness of the patch by comparing the 	executions 	before and after the patch for each test, including both tests.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370141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7F74F-E57A-4D93-8C0C-755F8949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609275-F00A-4D81-B3A0-BFE7EFBA5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B2929-8E18-4672-B594-90097BCB0571}"/>
              </a:ext>
            </a:extLst>
          </p:cNvPr>
          <p:cNvSpPr txBox="1"/>
          <p:nvPr/>
        </p:nvSpPr>
        <p:spPr>
          <a:xfrm>
            <a:off x="395536" y="1484784"/>
            <a:ext cx="864096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Main contributions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1) Propose two heuristics, PATCH-SIM and TEST-SIM for indicators of 	patch correctness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2) Design a concrete approach that automatically classifies patches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3) Evaluated the approach on a large set of patches, showing </a:t>
            </a:r>
            <a:r>
              <a:rPr kumimoji="0" lang="en-US" altLang="ko-KR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usefullness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20378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47F74-E5C0-4569-A7DC-D3732058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Related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D0BBB9-0441-41AF-BA75-3D3970E91A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DE545-DAE8-47A2-AE0B-B8F946841405}"/>
              </a:ext>
            </a:extLst>
          </p:cNvPr>
          <p:cNvSpPr txBox="1"/>
          <p:nvPr/>
        </p:nvSpPr>
        <p:spPr>
          <a:xfrm>
            <a:off x="395536" y="1199669"/>
            <a:ext cx="8208912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Test-based Program Repair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Patch Classification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Patch Ranking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Approaches to the oracle problem</a:t>
            </a:r>
          </a:p>
        </p:txBody>
      </p:sp>
    </p:spTree>
    <p:extLst>
      <p:ext uri="{BB962C8B-B14F-4D97-AF65-F5344CB8AC3E}">
        <p14:creationId xmlns:p14="http://schemas.microsoft.com/office/powerpoint/2010/main" val="14935474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8E535-06E2-467F-9585-64AC88D8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AF479E-5C41-4252-8C7E-0DC03F3BE8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91E100-AFCE-48D3-8CC8-EE908B31B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" y="1340768"/>
            <a:ext cx="5994355" cy="4392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20A2A9-C35E-46FD-B2AA-7EBC66B0CF16}"/>
              </a:ext>
            </a:extLst>
          </p:cNvPr>
          <p:cNvSpPr txBox="1"/>
          <p:nvPr/>
        </p:nvSpPr>
        <p:spPr>
          <a:xfrm>
            <a:off x="6012160" y="1844824"/>
            <a:ext cx="288032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Five components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</a:pPr>
            <a:r>
              <a:rPr lang="en-US" altLang="ko-KR" dirty="0"/>
              <a:t>Test generation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</a:pPr>
            <a:r>
              <a:rPr lang="en-US" altLang="ko-KR" dirty="0"/>
              <a:t>Test distance measurer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 distance measurer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Test classifier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</a:pPr>
            <a:r>
              <a:rPr lang="en-US" altLang="ko-KR" dirty="0"/>
              <a:t>Patch classifier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920043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212AC-FA58-43DA-933C-FE06CF5D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FA787B-23CB-4A77-99A9-21E60AEF24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2DD09-7103-481B-B0A6-1D87A82821E7}"/>
              </a:ext>
            </a:extLst>
          </p:cNvPr>
          <p:cNvSpPr txBox="1"/>
          <p:nvPr/>
        </p:nvSpPr>
        <p:spPr>
          <a:xfrm>
            <a:off x="422609" y="2191103"/>
            <a:ext cx="8640960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Collect test execution runtime information, Calculate the test distance between  generated test input and each original test case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Result is a vector of test distances, then passed to test classifier, which classifies the test as passing or failing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Patch distance measurer runs each test on the original program and the patched program and measure the distance between two execution.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This result is also vector and taken into patch classifier which determines patch correctness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D4B46-7A2A-4FD5-9028-4AE22F5E2034}"/>
              </a:ext>
            </a:extLst>
          </p:cNvPr>
          <p:cNvSpPr txBox="1"/>
          <p:nvPr/>
        </p:nvSpPr>
        <p:spPr>
          <a:xfrm>
            <a:off x="184684" y="1268366"/>
            <a:ext cx="82089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1. </a:t>
            </a:r>
            <a:r>
              <a:rPr lang="en-US" altLang="ko-KR" dirty="0"/>
              <a:t>Overview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020942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B8C29-1ECC-478A-83CE-F9775176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A19C84-135F-4AE6-A2BE-8D26E0E70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34E3F-8D0E-4F14-85B9-017F5FEC1F12}"/>
              </a:ext>
            </a:extLst>
          </p:cNvPr>
          <p:cNvSpPr txBox="1"/>
          <p:nvPr/>
        </p:nvSpPr>
        <p:spPr>
          <a:xfrm>
            <a:off x="395536" y="1340768"/>
            <a:ext cx="80648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Test Generation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88468-CD90-4C06-B524-749BF5268624}"/>
              </a:ext>
            </a:extLst>
          </p:cNvPr>
          <p:cNvSpPr txBox="1"/>
          <p:nvPr/>
        </p:nvSpPr>
        <p:spPr>
          <a:xfrm>
            <a:off x="755576" y="1988840"/>
            <a:ext cx="8303964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Generated tests to cover the patched method.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Any test input generation techniques can be used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Utilize symbolic execution techniques to cover the specific method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Adopt random testing techniques, filter out don`t cover modified method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169100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132348</TotalTime>
  <Words>1251</Words>
  <Application>Microsoft Office PowerPoint</Application>
  <PresentationFormat>화면 슬라이드 쇼(4:3)</PresentationFormat>
  <Paragraphs>248</Paragraphs>
  <Slides>27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  <vt:variant>
        <vt:lpstr>재구성한 쇼</vt:lpstr>
      </vt:variant>
      <vt:variant>
        <vt:i4>1</vt:i4>
      </vt:variant>
    </vt:vector>
  </HeadingPairs>
  <TitlesOfParts>
    <vt:vector size="36" baseType="lpstr">
      <vt:lpstr>Helvetica Neue</vt:lpstr>
      <vt:lpstr>나눔고딕</vt:lpstr>
      <vt:lpstr>맑은 고딕</vt:lpstr>
      <vt:lpstr>맑은 고딕</vt:lpstr>
      <vt:lpstr>Arial</vt:lpstr>
      <vt:lpstr>Helvetica</vt:lpstr>
      <vt:lpstr>Wingdings</vt:lpstr>
      <vt:lpstr>Default</vt:lpstr>
      <vt:lpstr>PowerPoint 프레젠테이션</vt:lpstr>
      <vt:lpstr>PowerPoint 프레젠테이션</vt:lpstr>
      <vt:lpstr>- Introduction</vt:lpstr>
      <vt:lpstr>- Introduction</vt:lpstr>
      <vt:lpstr>- Introduction</vt:lpstr>
      <vt:lpstr>- Related Work</vt:lpstr>
      <vt:lpstr>- Approach</vt:lpstr>
      <vt:lpstr>- Approach</vt:lpstr>
      <vt:lpstr>Approach</vt:lpstr>
      <vt:lpstr>Approach</vt:lpstr>
      <vt:lpstr>- Approach</vt:lpstr>
      <vt:lpstr>- Approach</vt:lpstr>
      <vt:lpstr>- Approach</vt:lpstr>
      <vt:lpstr>- Implementation</vt:lpstr>
      <vt:lpstr>- EVALUATION</vt:lpstr>
      <vt:lpstr>- Evaluation</vt:lpstr>
      <vt:lpstr>-  Evaluation</vt:lpstr>
      <vt:lpstr>- Evaluation</vt:lpstr>
      <vt:lpstr>- Evaluation</vt:lpstr>
      <vt:lpstr>- Evaluation</vt:lpstr>
      <vt:lpstr>- Evaluation</vt:lpstr>
      <vt:lpstr>- Evaluation</vt:lpstr>
      <vt:lpstr>- Evaluation</vt:lpstr>
      <vt:lpstr>- Evaluation</vt:lpstr>
      <vt:lpstr>- Threats to validity and limitations</vt:lpstr>
      <vt:lpstr>- Idea</vt:lpstr>
      <vt:lpstr>- Idea</vt:lpstr>
      <vt:lpstr>재구성한 쇼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1034</cp:revision>
  <cp:lastPrinted>2019-01-25T10:57:37Z</cp:lastPrinted>
  <dcterms:modified xsi:type="dcterms:W3CDTF">2020-12-11T21:50:02Z</dcterms:modified>
</cp:coreProperties>
</file>