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397" r:id="rId3"/>
    <p:sldId id="382" r:id="rId4"/>
    <p:sldId id="398" r:id="rId5"/>
    <p:sldId id="409" r:id="rId6"/>
    <p:sldId id="410" r:id="rId7"/>
    <p:sldId id="400" r:id="rId8"/>
    <p:sldId id="413" r:id="rId9"/>
    <p:sldId id="411" r:id="rId10"/>
    <p:sldId id="415" r:id="rId11"/>
    <p:sldId id="412" r:id="rId12"/>
    <p:sldId id="414" r:id="rId13"/>
    <p:sldId id="417" r:id="rId14"/>
    <p:sldId id="418" r:id="rId15"/>
    <p:sldId id="399" r:id="rId16"/>
    <p:sldId id="416" r:id="rId17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20-01-13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8176-D6BC-4BC4-9B28-43324B7B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A18EBC-E0A8-4F3D-9DB0-52E2D4947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77C8A-EF80-4E03-B170-CA1F70800420}"/>
              </a:ext>
            </a:extLst>
          </p:cNvPr>
          <p:cNvSpPr txBox="1"/>
          <p:nvPr/>
        </p:nvSpPr>
        <p:spPr>
          <a:xfrm>
            <a:off x="179512" y="1174230"/>
            <a:ext cx="7704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360E4-082A-41EA-9335-684BC3EF042E}"/>
              </a:ext>
            </a:extLst>
          </p:cNvPr>
          <p:cNvSpPr txBox="1"/>
          <p:nvPr/>
        </p:nvSpPr>
        <p:spPr>
          <a:xfrm>
            <a:off x="395536" y="1772816"/>
            <a:ext cx="874846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Patch ingredient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node`s genealogical structure</a:t>
            </a:r>
          </a:p>
          <a:p>
            <a:pPr lvl="1" indent="0"/>
            <a:r>
              <a:rPr lang="en-US" altLang="ko-KR" dirty="0"/>
              <a:t>		- infix expression equals(x,y,1) is frequently used as the 			returning value in return statements then high probability to be 		ingredients for mutating returning values.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2) Variable usages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 </a:t>
            </a:r>
            <a:r>
              <a:rPr lang="en-US" altLang="ko-KR" dirty="0"/>
              <a:t>fixing ingredients uses the same variables as the target 			expression to be replaced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3) dependency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 variables used or defined in a given node are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affectec</a:t>
            </a:r>
            <a:r>
              <a:rPr lang="en-US" altLang="ko-KR" dirty="0" err="1"/>
              <a:t>ed</a:t>
            </a:r>
            <a:r>
              <a:rPr lang="en-US" altLang="ko-KR" dirty="0"/>
              <a:t> by or 		can affect other nodes.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76781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51891-AF18-45AA-B56A-E32C0107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A7338B-2C72-49A3-81AF-DB88143EC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2FBAC-A69C-4003-9859-DD8459CB7417}"/>
              </a:ext>
            </a:extLst>
          </p:cNvPr>
          <p:cNvSpPr txBox="1"/>
          <p:nvPr/>
        </p:nvSpPr>
        <p:spPr>
          <a:xfrm>
            <a:off x="395536" y="1268760"/>
            <a:ext cx="70567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6E63C-2AC4-406D-A208-45E439A6E558}"/>
              </a:ext>
            </a:extLst>
          </p:cNvPr>
          <p:cNvSpPr txBox="1"/>
          <p:nvPr/>
        </p:nvSpPr>
        <p:spPr>
          <a:xfrm>
            <a:off x="673224" y="1844824"/>
            <a:ext cx="807524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 pattern mining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- 15 categories of patterns labeled based on existing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- 35 code change patterns ( each category have sub-categories)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matching</a:t>
            </a:r>
          </a:p>
          <a:p>
            <a:pPr lvl="1" indent="0"/>
            <a:r>
              <a:rPr lang="en-US" altLang="ko-KR" dirty="0"/>
              <a:t>	- match each node of the suspicious statement AST from its first 	child node to its last leaf node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ex) child node of a suspicious statement is a method invocation 	expression will match FP10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34472B-BAC5-4506-A672-4112C9C8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95" y="5029147"/>
            <a:ext cx="2921122" cy="13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23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51891-AF18-45AA-B56A-E32C0107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A7338B-2C72-49A3-81AF-DB88143EC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2FBAC-A69C-4003-9859-DD8459CB7417}"/>
              </a:ext>
            </a:extLst>
          </p:cNvPr>
          <p:cNvSpPr txBox="1"/>
          <p:nvPr/>
        </p:nvSpPr>
        <p:spPr>
          <a:xfrm>
            <a:off x="395536" y="1268760"/>
            <a:ext cx="70567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6E63C-2AC4-406D-A208-45E439A6E558}"/>
              </a:ext>
            </a:extLst>
          </p:cNvPr>
          <p:cNvSpPr txBox="1"/>
          <p:nvPr/>
        </p:nvSpPr>
        <p:spPr>
          <a:xfrm>
            <a:off x="673224" y="1844824"/>
            <a:ext cx="807524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pattern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Update &gt; Insert &gt; Delete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Patch ingredient prioritization</a:t>
            </a:r>
          </a:p>
          <a:p>
            <a:pPr lvl="1" indent="0"/>
            <a:r>
              <a:rPr lang="en-US" altLang="ko-KR" dirty="0"/>
              <a:t>	- distances between donor code and buggy code node in the AST</a:t>
            </a:r>
          </a:p>
          <a:p>
            <a:pPr lvl="1" indent="0"/>
            <a:r>
              <a:rPr lang="en-US" altLang="ko-KR" dirty="0"/>
              <a:t>	- smaller distances, priority is given.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5182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F4A9-303C-408D-87D7-684F321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B3560E-F8CC-4FF7-A31F-2A552F1B6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83D99-9A79-4CCE-93F8-AE1013DE5D6F}"/>
              </a:ext>
            </a:extLst>
          </p:cNvPr>
          <p:cNvSpPr txBox="1"/>
          <p:nvPr/>
        </p:nvSpPr>
        <p:spPr>
          <a:xfrm>
            <a:off x="395536" y="1412776"/>
            <a:ext cx="8352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AVATAR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14B09-EA9D-474E-B591-957B019B590A}"/>
              </a:ext>
            </a:extLst>
          </p:cNvPr>
          <p:cNvSpPr txBox="1"/>
          <p:nvPr/>
        </p:nvSpPr>
        <p:spPr>
          <a:xfrm>
            <a:off x="570384" y="2007193"/>
            <a:ext cx="846611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mining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Collect edit scripts from AST, leverage CNN to learn features of 	edit scripts and clustering based on X-means algorithm.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Largest common subset of edit actions among all edit scripts in a 	cluster is considered as the pattern.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Number of fix pattern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- 13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</a:t>
            </a:r>
            <a:r>
              <a:rPr lang="en-US" altLang="ko-KR" dirty="0"/>
              <a:t>matching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AST nodes associated to the faulty code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these nodes are checked against the nodes involved in the edit 	scripts of fix patterns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2308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F4A9-303C-408D-87D7-684F321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B3560E-F8CC-4FF7-A31F-2A552F1B6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83D99-9A79-4CCE-93F8-AE1013DE5D6F}"/>
              </a:ext>
            </a:extLst>
          </p:cNvPr>
          <p:cNvSpPr txBox="1"/>
          <p:nvPr/>
        </p:nvSpPr>
        <p:spPr>
          <a:xfrm>
            <a:off x="395536" y="1412776"/>
            <a:ext cx="8352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AVATAR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04EEDD-461D-44CE-997A-A39FD9EC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8" y="2405937"/>
            <a:ext cx="42195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8D7D89-9CB5-4529-9182-E961FC63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7" y="3848918"/>
            <a:ext cx="4600575" cy="2305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E8E85-EFFF-44AF-95A5-8583714BC199}"/>
              </a:ext>
            </a:extLst>
          </p:cNvPr>
          <p:cNvSpPr txBox="1"/>
          <p:nvPr/>
        </p:nvSpPr>
        <p:spPr>
          <a:xfrm>
            <a:off x="5004048" y="2233683"/>
            <a:ext cx="4572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Ifstatement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- </a:t>
            </a:r>
            <a:r>
              <a:rPr lang="en-US" altLang="ko-KR" dirty="0" err="1"/>
              <a:t>InfixExpression</a:t>
            </a: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Infixexpression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must contain at least two sub-predicate expressions</a:t>
            </a:r>
          </a:p>
        </p:txBody>
      </p:sp>
    </p:spTree>
    <p:extLst>
      <p:ext uri="{BB962C8B-B14F-4D97-AF65-F5344CB8AC3E}">
        <p14:creationId xmlns:p14="http://schemas.microsoft.com/office/powerpoint/2010/main" val="33259392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7BB87-F0C0-4FBD-8845-B21CDE34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59C72-0716-4D3D-B016-FCBE79C21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3787-9EF0-45D6-8BCC-02EF5658E932}"/>
              </a:ext>
            </a:extLst>
          </p:cNvPr>
          <p:cNvSpPr txBox="1"/>
          <p:nvPr/>
        </p:nvSpPr>
        <p:spPr>
          <a:xfrm>
            <a:off x="611560" y="1412776"/>
            <a:ext cx="785921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Plausible patch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Not all passed test patch may be plausible patch?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 patch that number of test case improved can be 		another target file?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1361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6DB7-8F12-464A-9AD1-C763E650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860666-6628-4628-806F-B308FF3ED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346F8-3E31-41E8-83E7-CCF9D19E07DE}"/>
              </a:ext>
            </a:extLst>
          </p:cNvPr>
          <p:cNvSpPr txBox="1"/>
          <p:nvPr/>
        </p:nvSpPr>
        <p:spPr>
          <a:xfrm>
            <a:off x="467544" y="1556792"/>
            <a:ext cx="80648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More analysis for template based techniques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Design the experiments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46485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23528" y="1484784"/>
            <a:ext cx="78488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Research Scenario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Document configuration.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Template based techniques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Future work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7929-6C37-4444-866C-0BE3909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1D0013-BCF2-44BC-831A-B32EB7D8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9AE7F-85D9-467A-A5B6-BAE672901BE2}"/>
              </a:ext>
            </a:extLst>
          </p:cNvPr>
          <p:cNvSpPr txBox="1"/>
          <p:nvPr/>
        </p:nvSpPr>
        <p:spPr>
          <a:xfrm>
            <a:off x="179512" y="1305342"/>
            <a:ext cx="851998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Change data set to defects4j 2.0.0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Setting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Running the </a:t>
            </a:r>
            <a:r>
              <a:rPr lang="en-US" altLang="ko-KR" dirty="0" err="1"/>
              <a:t>Tbar</a:t>
            </a:r>
            <a:r>
              <a:rPr lang="en-US" altLang="ko-KR" dirty="0"/>
              <a:t>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lvl="1" indent="0"/>
            <a:r>
              <a:rPr lang="en-US" altLang="ko-KR" dirty="0"/>
              <a:t>	   - Add template-based techniques.</a:t>
            </a:r>
          </a:p>
          <a:p>
            <a:pPr lvl="1" indent="0"/>
            <a:r>
              <a:rPr lang="en-US" altLang="ko-KR" dirty="0"/>
              <a:t>	   - Document process</a:t>
            </a:r>
          </a:p>
          <a:p>
            <a:pPr lvl="1" indent="0"/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- Paper (all techniques paper for template based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Future work</a:t>
            </a:r>
          </a:p>
          <a:p>
            <a:pPr lvl="1" indent="0"/>
            <a:r>
              <a:rPr lang="en-US" altLang="ko-KR" dirty="0"/>
              <a:t>	   - comparison with template based techniques and ideation.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0793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B07C-F3AC-47BF-B870-B038DE93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</a:t>
            </a:r>
            <a:r>
              <a:rPr lang="en-US" altLang="ko-KR" dirty="0" err="1"/>
              <a:t>secenario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C62CB7-EF9E-4A8F-8C47-9A90E0DDE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AF595-21AB-4D31-826C-309851DFE4BE}"/>
              </a:ext>
            </a:extLst>
          </p:cNvPr>
          <p:cNvSpPr txBox="1"/>
          <p:nvPr/>
        </p:nvSpPr>
        <p:spPr>
          <a:xfrm>
            <a:off x="395536" y="1484784"/>
            <a:ext cx="806489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Search-based techniques have  limitations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may have not correct patches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</a:t>
            </a:r>
            <a:r>
              <a:rPr lang="en-US" altLang="ko-KR" dirty="0"/>
              <a:t>For randomly search, search space explosion happen.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Template-based techniques cover these limitations.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Learning</a:t>
            </a:r>
            <a:r>
              <a:rPr lang="en-US" altLang="ko-KR" dirty="0"/>
              <a:t>-based techniques cover templated-based techniques and opposite case can happen.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 can judge which techniques can be more effective these evidence.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13918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32D3-B28E-4300-819C-EA3B24FD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Document configuration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9EBC9F-8928-453F-ACC9-7EB17F5DB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3D565-1D1E-42D3-B675-9F9B7737767B}"/>
              </a:ext>
            </a:extLst>
          </p:cNvPr>
          <p:cNvSpPr txBox="1"/>
          <p:nvPr/>
        </p:nvSpPr>
        <p:spPr>
          <a:xfrm>
            <a:off x="251520" y="1340768"/>
            <a:ext cx="821925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Explanation for APR and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existing techniques problems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contribution.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Background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 G &amp; V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emplate-based tech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Learning-based tech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Summary each techniques.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Analysis and comparison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43986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9534-7A87-48A9-BE0C-6ABC20A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579BBC-7A4C-423A-9AA5-B86CDEC71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D67B-FB18-48FD-BCA0-E197F8FB46FD}"/>
              </a:ext>
            </a:extLst>
          </p:cNvPr>
          <p:cNvSpPr txBox="1"/>
          <p:nvPr/>
        </p:nvSpPr>
        <p:spPr>
          <a:xfrm>
            <a:off x="395536" y="1412776"/>
            <a:ext cx="698477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FixMiner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AvaTar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64488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5EAE-0061-40DF-90EC-220BD2CC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370219-4473-4D54-9C24-CC8BB0B03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983AC-FFB0-44F0-8636-508950AABA4C}"/>
              </a:ext>
            </a:extLst>
          </p:cNvPr>
          <p:cNvSpPr txBox="1"/>
          <p:nvPr/>
        </p:nvSpPr>
        <p:spPr>
          <a:xfrm>
            <a:off x="292696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7D49E-2E93-4AE4-9AD0-435E6CF68224}"/>
              </a:ext>
            </a:extLst>
          </p:cNvPr>
          <p:cNvSpPr txBox="1"/>
          <p:nvPr/>
        </p:nvSpPr>
        <p:spPr>
          <a:xfrm>
            <a:off x="899592" y="1872126"/>
            <a:ext cx="799288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mining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Abstract AST subtree changes from human-written patches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Number of Fix pattern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Uncountable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Change abstraction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ex) var0,var1,str0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Pattern matching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 the parent of the subtree`s root, root`s left and right nodes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800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8176-D6BC-4BC4-9B28-43324B7B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Template based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A18EBC-E0A8-4F3D-9DB0-52E2D4947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77C8A-EF80-4E03-B170-CA1F70800420}"/>
              </a:ext>
            </a:extLst>
          </p:cNvPr>
          <p:cNvSpPr txBox="1"/>
          <p:nvPr/>
        </p:nvSpPr>
        <p:spPr>
          <a:xfrm>
            <a:off x="179512" y="1174230"/>
            <a:ext cx="7704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360E4-082A-41EA-9335-684BC3EF042E}"/>
              </a:ext>
            </a:extLst>
          </p:cNvPr>
          <p:cNvSpPr txBox="1"/>
          <p:nvPr/>
        </p:nvSpPr>
        <p:spPr>
          <a:xfrm>
            <a:off x="673224" y="1772816"/>
            <a:ext cx="829126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mining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Highest frequencies for replacement, insertion, deletion top 10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Number of Fix pattern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- 30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Cover 69.69% of the datasets.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4517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159630</TotalTime>
  <Words>692</Words>
  <Application>Microsoft Office PowerPoint</Application>
  <PresentationFormat>화면 슬라이드 쇼(4:3)</PresentationFormat>
  <Paragraphs>178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Contents</vt:lpstr>
      <vt:lpstr>- Summary</vt:lpstr>
      <vt:lpstr>- Progress</vt:lpstr>
      <vt:lpstr>- Research secenario</vt:lpstr>
      <vt:lpstr>- Document configuration</vt:lpstr>
      <vt:lpstr>- Comparison paper</vt:lpstr>
      <vt:lpstr>- Template based Paper</vt:lpstr>
      <vt:lpstr>- Template based Paper</vt:lpstr>
      <vt:lpstr>- Template based Paper</vt:lpstr>
      <vt:lpstr>- Template based Paper</vt:lpstr>
      <vt:lpstr>- Template based Paper</vt:lpstr>
      <vt:lpstr>- Template based paper</vt:lpstr>
      <vt:lpstr>- Template based paper</vt:lpstr>
      <vt:lpstr>- Issue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1153</cp:revision>
  <cp:lastPrinted>2019-01-25T10:57:37Z</cp:lastPrinted>
  <dcterms:modified xsi:type="dcterms:W3CDTF">2021-01-13T04:56:56Z</dcterms:modified>
</cp:coreProperties>
</file>